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5" r:id="rId2"/>
    <p:sldId id="267" r:id="rId3"/>
    <p:sldId id="268" r:id="rId4"/>
    <p:sldId id="270" r:id="rId5"/>
    <p:sldId id="266" r:id="rId6"/>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1.hodina - priprava lehka" id="{B885B6F1-FF72-4B8B-815A-26C426B7EB60}">
          <p14:sldIdLst>
            <p14:sldId id="265"/>
            <p14:sldId id="267"/>
            <p14:sldId id="268"/>
            <p14:sldId id="270"/>
            <p14:sldId id="26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FA49B1-3880-9895-B547-45380130BC85}" name="Anna Drobná" initials="AD" userId="S::62201791@cuni.cz::083f3c2f-637b-4f75-8789-3dc13236d255"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C626CF-2104-FCE8-D283-AD94162A3647}" v="8" dt="2024-05-09T14:17:26.064"/>
    <p1510:client id="{CC9455DD-54BC-F1C6-4955-04AE983D0D5D}" v="10" dt="2024-05-09T14:28:37.6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52"/>
  </p:normalViewPr>
  <p:slideViewPr>
    <p:cSldViewPr snapToGrid="0">
      <p:cViewPr>
        <p:scale>
          <a:sx n="120" d="100"/>
          <a:sy n="120" d="100"/>
        </p:scale>
        <p:origin x="2168" y="-24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AA77F1-E731-4A0D-AD40-2192F8E16725}" type="datetimeFigureOut">
              <a:rPr lang="en-US" smtClean="0"/>
              <a:t>8/6/24</a:t>
            </a:fld>
            <a:endParaRPr lang="en-US"/>
          </a:p>
        </p:txBody>
      </p:sp>
      <p:sp>
        <p:nvSpPr>
          <p:cNvPr id="4" name="Zástupný symbol pro obrázek snímku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77D49-7409-4C8C-97C4-6BB7504B57FD}" type="slidenum">
              <a:rPr lang="en-US" smtClean="0"/>
              <a:t>‹#›</a:t>
            </a:fld>
            <a:endParaRPr lang="en-US"/>
          </a:p>
        </p:txBody>
      </p:sp>
    </p:spTree>
    <p:extLst>
      <p:ext uri="{BB962C8B-B14F-4D97-AF65-F5344CB8AC3E}">
        <p14:creationId xmlns:p14="http://schemas.microsoft.com/office/powerpoint/2010/main" val="1008874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A77D49-7409-4C8C-97C4-6BB7504B57FD}" type="slidenum">
              <a:rPr lang="en-US" smtClean="0"/>
              <a:t>2</a:t>
            </a:fld>
            <a:endParaRPr lang="en-US"/>
          </a:p>
        </p:txBody>
      </p:sp>
    </p:spTree>
    <p:extLst>
      <p:ext uri="{BB962C8B-B14F-4D97-AF65-F5344CB8AC3E}">
        <p14:creationId xmlns:p14="http://schemas.microsoft.com/office/powerpoint/2010/main" val="1021834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A77D49-7409-4C8C-97C4-6BB7504B57FD}" type="slidenum">
              <a:rPr lang="en-US" smtClean="0"/>
              <a:t>5</a:t>
            </a:fld>
            <a:endParaRPr lang="en-US"/>
          </a:p>
        </p:txBody>
      </p:sp>
    </p:spTree>
    <p:extLst>
      <p:ext uri="{BB962C8B-B14F-4D97-AF65-F5344CB8AC3E}">
        <p14:creationId xmlns:p14="http://schemas.microsoft.com/office/powerpoint/2010/main" val="3301944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sp>
        <p:nvSpPr>
          <p:cNvPr id="2" name="Zástupný text 2">
            <a:extLst>
              <a:ext uri="{FF2B5EF4-FFF2-40B4-BE49-F238E27FC236}">
                <a16:creationId xmlns:a16="http://schemas.microsoft.com/office/drawing/2014/main" id="{E64C0EAA-77B8-F2D6-219E-B49BA923C41E}"/>
              </a:ext>
            </a:extLst>
          </p:cNvPr>
          <p:cNvSpPr>
            <a:spLocks noGrp="1"/>
          </p:cNvSpPr>
          <p:nvPr>
            <p:ph type="body" idx="1"/>
          </p:nvPr>
        </p:nvSpPr>
        <p:spPr>
          <a:xfrm>
            <a:off x="287339" y="639445"/>
            <a:ext cx="6281736" cy="349568"/>
          </a:xfrm>
          <a:prstGeom prst="rect">
            <a:avLst/>
          </a:prstGeom>
        </p:spPr>
        <p:txBody>
          <a:bodyPr>
            <a:normAutofit/>
          </a:bodyPr>
          <a:lstStyle>
            <a:lvl1pPr marL="228600" indent="-228600">
              <a:lnSpc>
                <a:spcPct val="110000"/>
              </a:lnSpc>
              <a:spcBef>
                <a:spcPts val="0"/>
              </a:spcBef>
              <a:spcAft>
                <a:spcPts val="1500"/>
              </a:spcAft>
              <a:buFont typeface="+mj-lt"/>
              <a:buAutoNum type="arabicPeriod"/>
              <a:defRPr sz="10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a:p>
        </p:txBody>
      </p:sp>
      <p:sp>
        <p:nvSpPr>
          <p:cNvPr id="4" name="Nadpis 1">
            <a:extLst>
              <a:ext uri="{FF2B5EF4-FFF2-40B4-BE49-F238E27FC236}">
                <a16:creationId xmlns:a16="http://schemas.microsoft.com/office/drawing/2014/main" id="{0089B75E-95EF-0699-7D27-06652A6262EB}"/>
              </a:ext>
            </a:extLst>
          </p:cNvPr>
          <p:cNvSpPr txBox="1">
            <a:spLocks/>
          </p:cNvSpPr>
          <p:nvPr userDrawn="1"/>
        </p:nvSpPr>
        <p:spPr>
          <a:xfrm>
            <a:off x="287338" y="143968"/>
            <a:ext cx="3195637" cy="197345"/>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endParaRPr lang="en-US" sz="1000" b="0"/>
          </a:p>
        </p:txBody>
      </p:sp>
      <p:sp>
        <p:nvSpPr>
          <p:cNvPr id="7" name="Zástupný symbol pro číslo snímku 5">
            <a:extLst>
              <a:ext uri="{FF2B5EF4-FFF2-40B4-BE49-F238E27FC236}">
                <a16:creationId xmlns:a16="http://schemas.microsoft.com/office/drawing/2014/main" id="{DC537B07-33DC-978F-799D-ACB56403B68B}"/>
              </a:ext>
            </a:extLst>
          </p:cNvPr>
          <p:cNvSpPr txBox="1">
            <a:spLocks/>
          </p:cNvSpPr>
          <p:nvPr userDrawn="1"/>
        </p:nvSpPr>
        <p:spPr>
          <a:xfrm>
            <a:off x="3482975" y="142875"/>
            <a:ext cx="990600" cy="198440"/>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82000"/>
                  </a:schemeClr>
                </a:solidFill>
                <a:latin typeface="Poppins" panose="00000500000000000000" pitchFamily="2" charset="0"/>
                <a:ea typeface="+mn-ea"/>
                <a:cs typeface="Poppins" panose="000005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800">
              <a:solidFill>
                <a:schemeClr val="bg1">
                  <a:lumMod val="50000"/>
                </a:schemeClr>
              </a:solidFill>
            </a:endParaRPr>
          </a:p>
        </p:txBody>
      </p:sp>
      <p:sp>
        <p:nvSpPr>
          <p:cNvPr id="8" name="Zástupný text 16">
            <a:extLst>
              <a:ext uri="{FF2B5EF4-FFF2-40B4-BE49-F238E27FC236}">
                <a16:creationId xmlns:a16="http://schemas.microsoft.com/office/drawing/2014/main" id="{6667F572-74EE-BA50-C96C-A02C64145171}"/>
              </a:ext>
            </a:extLst>
          </p:cNvPr>
          <p:cNvSpPr>
            <a:spLocks noGrp="1"/>
          </p:cNvSpPr>
          <p:nvPr>
            <p:ph type="body" sz="quarter" idx="13"/>
          </p:nvPr>
        </p:nvSpPr>
        <p:spPr>
          <a:xfrm>
            <a:off x="287338" y="142875"/>
            <a:ext cx="3086100" cy="169863"/>
          </a:xfrm>
          <a:prstGeom prst="rect">
            <a:avLst/>
          </a:prstGeom>
        </p:spPr>
        <p:txBody>
          <a:bodyP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endParaRPr lang="en-US"/>
          </a:p>
        </p:txBody>
      </p:sp>
      <p:sp>
        <p:nvSpPr>
          <p:cNvPr id="10" name="Zástupný text 2">
            <a:extLst>
              <a:ext uri="{FF2B5EF4-FFF2-40B4-BE49-F238E27FC236}">
                <a16:creationId xmlns:a16="http://schemas.microsoft.com/office/drawing/2014/main" id="{AFCF74F8-0C62-C672-3F37-C35B80679B0F}"/>
              </a:ext>
            </a:extLst>
          </p:cNvPr>
          <p:cNvSpPr>
            <a:spLocks noGrp="1"/>
          </p:cNvSpPr>
          <p:nvPr>
            <p:ph type="body" idx="14"/>
          </p:nvPr>
        </p:nvSpPr>
        <p:spPr>
          <a:xfrm>
            <a:off x="287337" y="312738"/>
            <a:ext cx="6281737" cy="326707"/>
          </a:xfrm>
          <a:prstGeom prst="rect">
            <a:avLst/>
          </a:prstGeom>
        </p:spPr>
        <p:txBody>
          <a:bodyPr>
            <a:noAutofit/>
          </a:bodyPr>
          <a:lstStyle>
            <a:lvl1pPr marL="0" indent="0">
              <a:lnSpc>
                <a:spcPct val="110000"/>
              </a:lnSpc>
              <a:spcBef>
                <a:spcPts val="0"/>
              </a:spcBef>
              <a:spcAft>
                <a:spcPts val="1500"/>
              </a:spcAft>
              <a:buFont typeface="+mj-lt"/>
              <a:buNone/>
              <a:defRPr sz="18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a:p>
        </p:txBody>
      </p:sp>
      <p:sp>
        <p:nvSpPr>
          <p:cNvPr id="11" name="Zástupný text 16">
            <a:extLst>
              <a:ext uri="{FF2B5EF4-FFF2-40B4-BE49-F238E27FC236}">
                <a16:creationId xmlns:a16="http://schemas.microsoft.com/office/drawing/2014/main" id="{189577FB-E2A7-920A-E13B-5D07811B9C76}"/>
              </a:ext>
            </a:extLst>
          </p:cNvPr>
          <p:cNvSpPr>
            <a:spLocks noGrp="1"/>
          </p:cNvSpPr>
          <p:nvPr>
            <p:ph type="body" sz="quarter" idx="15"/>
          </p:nvPr>
        </p:nvSpPr>
        <p:spPr>
          <a:xfrm>
            <a:off x="287338" y="989013"/>
            <a:ext cx="3086100" cy="1692275"/>
          </a:xfrm>
          <a:prstGeom prst="rect">
            <a:avLst/>
          </a:prstGeom>
        </p:spPr>
        <p:txBody>
          <a:bodyPr>
            <a:noAutofit/>
          </a:bodyPr>
          <a:lstStyle>
            <a:lvl1pPr marL="0" indent="0">
              <a:lnSpc>
                <a:spcPct val="110000"/>
              </a:lnSpc>
              <a:spcAft>
                <a:spcPts val="1500"/>
              </a:spcAft>
              <a:buNone/>
              <a:defRPr sz="1000"/>
            </a:lvl1pPr>
            <a:lvl2pPr marL="457200" indent="0">
              <a:lnSpc>
                <a:spcPct val="110000"/>
              </a:lnSpc>
              <a:spcAft>
                <a:spcPts val="1500"/>
              </a:spcAft>
              <a:buNone/>
              <a:defRPr sz="1000"/>
            </a:lvl2pPr>
            <a:lvl3pPr marL="914400" indent="0">
              <a:lnSpc>
                <a:spcPct val="110000"/>
              </a:lnSpc>
              <a:spcAft>
                <a:spcPts val="1500"/>
              </a:spcAft>
              <a:buNone/>
              <a:defRPr sz="1000"/>
            </a:lvl3pPr>
            <a:lvl4pPr marL="1371600" indent="0">
              <a:lnSpc>
                <a:spcPct val="110000"/>
              </a:lnSpc>
              <a:spcAft>
                <a:spcPts val="1500"/>
              </a:spcAft>
              <a:buNone/>
              <a:defRPr sz="1000"/>
            </a:lvl4pPr>
            <a:lvl5pPr marL="1828800" indent="0">
              <a:lnSpc>
                <a:spcPct val="110000"/>
              </a:lnSpc>
              <a:spcAft>
                <a:spcPts val="1500"/>
              </a:spcAft>
              <a:buNone/>
              <a:defRPr sz="1000"/>
            </a:lvl5pPr>
          </a:lstStyle>
          <a:p>
            <a:pPr lvl="0"/>
            <a:endParaRPr lang="en-US"/>
          </a:p>
        </p:txBody>
      </p:sp>
      <p:sp>
        <p:nvSpPr>
          <p:cNvPr id="18" name="Zástupný symbol pro zápatí 4">
            <a:extLst>
              <a:ext uri="{FF2B5EF4-FFF2-40B4-BE49-F238E27FC236}">
                <a16:creationId xmlns:a16="http://schemas.microsoft.com/office/drawing/2014/main" id="{3406FCA9-94CB-F1EA-7306-A997DC4E6154}"/>
              </a:ext>
            </a:extLst>
          </p:cNvPr>
          <p:cNvSpPr>
            <a:spLocks noGrp="1"/>
          </p:cNvSpPr>
          <p:nvPr>
            <p:ph type="ftr" sz="quarter" idx="11"/>
          </p:nvPr>
        </p:nvSpPr>
        <p:spPr>
          <a:xfrm>
            <a:off x="296421" y="9448800"/>
            <a:ext cx="5207442" cy="457199"/>
          </a:xfrm>
          <a:prstGeom prst="rect">
            <a:avLst/>
          </a:prstGeom>
        </p:spPr>
        <p:txBody>
          <a:bodyPr anchor="t"/>
          <a:lstStyle>
            <a:lvl1pPr algn="l">
              <a:defRPr sz="1000">
                <a:solidFill>
                  <a:schemeClr val="tx1">
                    <a:lumMod val="50000"/>
                    <a:lumOff val="50000"/>
                  </a:schemeClr>
                </a:solidFill>
              </a:defRPr>
            </a:lvl1pPr>
          </a:lstStyle>
          <a:p>
            <a:endParaRPr lang="en-US"/>
          </a:p>
        </p:txBody>
      </p:sp>
      <p:sp>
        <p:nvSpPr>
          <p:cNvPr id="19" name="Zástupný symbol pro číslo snímku 5">
            <a:extLst>
              <a:ext uri="{FF2B5EF4-FFF2-40B4-BE49-F238E27FC236}">
                <a16:creationId xmlns:a16="http://schemas.microsoft.com/office/drawing/2014/main" id="{3BEC8CDE-2280-2DBC-1613-59A434926069}"/>
              </a:ext>
            </a:extLst>
          </p:cNvPr>
          <p:cNvSpPr>
            <a:spLocks noGrp="1"/>
          </p:cNvSpPr>
          <p:nvPr>
            <p:ph type="sldNum" sz="quarter" idx="12"/>
          </p:nvPr>
        </p:nvSpPr>
        <p:spPr>
          <a:xfrm>
            <a:off x="5611813" y="9448800"/>
            <a:ext cx="957262" cy="457199"/>
          </a:xfrm>
          <a:prstGeom prst="rect">
            <a:avLst/>
          </a:prstGeom>
        </p:spPr>
        <p:txBody>
          <a:bodyPr anchor="t"/>
          <a:lstStyle>
            <a:lvl1pPr algn="r">
              <a:defRPr sz="1000" b="0">
                <a:solidFill>
                  <a:schemeClr val="tx1">
                    <a:lumMod val="50000"/>
                    <a:lumOff val="50000"/>
                  </a:schemeClr>
                </a:solidFill>
              </a:defRPr>
            </a:lvl1pPr>
          </a:lstStyle>
          <a:p>
            <a:fld id="{A9EAB66F-AC3E-4D68-8127-A531A2CE5C11}" type="slidenum">
              <a:rPr lang="en-US" smtClean="0"/>
              <a:pPr/>
              <a:t>‹#›</a:t>
            </a:fld>
            <a:endParaRPr lang="en-US"/>
          </a:p>
        </p:txBody>
      </p:sp>
      <p:cxnSp>
        <p:nvCxnSpPr>
          <p:cNvPr id="22" name="Přímá spojnice 21">
            <a:extLst>
              <a:ext uri="{FF2B5EF4-FFF2-40B4-BE49-F238E27FC236}">
                <a16:creationId xmlns:a16="http://schemas.microsoft.com/office/drawing/2014/main" id="{9812D484-EE01-3331-8089-3E93AAA3B3B2}"/>
              </a:ext>
            </a:extLst>
          </p:cNvPr>
          <p:cNvCxnSpPr>
            <a:cxnSpLocks/>
          </p:cNvCxnSpPr>
          <p:nvPr userDrawn="1"/>
        </p:nvCxnSpPr>
        <p:spPr>
          <a:xfrm>
            <a:off x="5611813" y="9448800"/>
            <a:ext cx="957262"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401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798589"/>
      </p:ext>
    </p:extLst>
  </p:cSld>
  <p:clrMap bg1="lt1" tx1="dk1" bg2="lt2" tx2="dk2" accent1="accent1" accent2="accent2" accent3="accent3" accent4="accent4" accent5="accent5" accent6="accent6" hlink="hlink" folHlink="folHlink"/>
  <p:sldLayoutIdLst>
    <p:sldLayoutId id="2147483653" r:id="rId1"/>
    <p:sldLayoutId id="214748365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4320" userDrawn="1">
          <p15:clr>
            <a:srgbClr val="F26B43"/>
          </p15:clr>
        </p15:guide>
        <p15:guide id="3" pos="184" userDrawn="1">
          <p15:clr>
            <a:srgbClr val="F26B43"/>
          </p15:clr>
        </p15:guide>
        <p15:guide id="4" pos="784" userDrawn="1">
          <p15:clr>
            <a:srgbClr val="F26B43"/>
          </p15:clr>
        </p15:guide>
        <p15:guide id="5" pos="856" userDrawn="1">
          <p15:clr>
            <a:srgbClr val="F26B43"/>
          </p15:clr>
        </p15:guide>
        <p15:guide id="6" pos="1456" userDrawn="1">
          <p15:clr>
            <a:srgbClr val="F26B43"/>
          </p15:clr>
        </p15:guide>
        <p15:guide id="7" pos="1520" userDrawn="1">
          <p15:clr>
            <a:srgbClr val="F26B43"/>
          </p15:clr>
        </p15:guide>
        <p15:guide id="8" pos="2128" userDrawn="1">
          <p15:clr>
            <a:srgbClr val="F26B43"/>
          </p15:clr>
        </p15:guide>
        <p15:guide id="9" pos="2192" userDrawn="1">
          <p15:clr>
            <a:srgbClr val="F26B43"/>
          </p15:clr>
        </p15:guide>
        <p15:guide id="10" pos="2800" userDrawn="1">
          <p15:clr>
            <a:srgbClr val="F26B43"/>
          </p15:clr>
        </p15:guide>
        <p15:guide id="11" pos="2864" userDrawn="1">
          <p15:clr>
            <a:srgbClr val="F26B43"/>
          </p15:clr>
        </p15:guide>
        <p15:guide id="12" pos="3464" userDrawn="1">
          <p15:clr>
            <a:srgbClr val="F26B43"/>
          </p15:clr>
        </p15:guide>
        <p15:guide id="13" pos="3536" userDrawn="1">
          <p15:clr>
            <a:srgbClr val="F26B43"/>
          </p15:clr>
        </p15:guide>
        <p15:guide id="14" pos="4136" userDrawn="1">
          <p15:clr>
            <a:srgbClr val="F26B43"/>
          </p15:clr>
        </p15:guide>
        <p15:guide id="15" orient="horz" userDrawn="1">
          <p15:clr>
            <a:srgbClr val="F26B43"/>
          </p15:clr>
        </p15:guide>
        <p15:guide id="16" orient="horz" pos="6240" userDrawn="1">
          <p15:clr>
            <a:srgbClr val="F26B43"/>
          </p15:clr>
        </p15:guide>
        <p15:guide id="17" orient="horz" pos="88" userDrawn="1">
          <p15:clr>
            <a:srgbClr val="F26B43"/>
          </p15:clr>
        </p15:guide>
        <p15:guide id="18" orient="horz" pos="200" userDrawn="1">
          <p15:clr>
            <a:srgbClr val="F26B43"/>
          </p15:clr>
        </p15:guide>
        <p15:guide id="19" orient="horz" pos="304" userDrawn="1">
          <p15:clr>
            <a:srgbClr val="F26B43"/>
          </p15:clr>
        </p15:guide>
        <p15:guide id="20" orient="horz" pos="408" userDrawn="1">
          <p15:clr>
            <a:srgbClr val="F26B43"/>
          </p15:clr>
        </p15:guide>
        <p15:guide id="21" orient="horz" pos="520" userDrawn="1">
          <p15:clr>
            <a:srgbClr val="F26B43"/>
          </p15:clr>
        </p15:guide>
        <p15:guide id="22" orient="horz" pos="624" userDrawn="1">
          <p15:clr>
            <a:srgbClr val="F26B43"/>
          </p15:clr>
        </p15:guide>
        <p15:guide id="23" orient="horz" pos="728" userDrawn="1">
          <p15:clr>
            <a:srgbClr val="F26B43"/>
          </p15:clr>
        </p15:guide>
        <p15:guide id="24" orient="horz" pos="840" userDrawn="1">
          <p15:clr>
            <a:srgbClr val="F26B43"/>
          </p15:clr>
        </p15:guide>
        <p15:guide id="25" orient="horz" pos="944" userDrawn="1">
          <p15:clr>
            <a:srgbClr val="F26B43"/>
          </p15:clr>
        </p15:guide>
        <p15:guide id="26" orient="horz" pos="1048" userDrawn="1">
          <p15:clr>
            <a:srgbClr val="F26B43"/>
          </p15:clr>
        </p15:guide>
        <p15:guide id="27" orient="horz" pos="1160" userDrawn="1">
          <p15:clr>
            <a:srgbClr val="F26B43"/>
          </p15:clr>
        </p15:guide>
        <p15:guide id="28" orient="horz" pos="1264" userDrawn="1">
          <p15:clr>
            <a:srgbClr val="F26B43"/>
          </p15:clr>
        </p15:guide>
        <p15:guide id="29" orient="horz" pos="1368" userDrawn="1">
          <p15:clr>
            <a:srgbClr val="F26B43"/>
          </p15:clr>
        </p15:guide>
        <p15:guide id="30" orient="horz" pos="1480" userDrawn="1">
          <p15:clr>
            <a:srgbClr val="F26B43"/>
          </p15:clr>
        </p15:guide>
        <p15:guide id="31" orient="horz" pos="1584" userDrawn="1">
          <p15:clr>
            <a:srgbClr val="F26B43"/>
          </p15:clr>
        </p15:guide>
        <p15:guide id="32" orient="horz" pos="1688" userDrawn="1">
          <p15:clr>
            <a:srgbClr val="F26B43"/>
          </p15:clr>
        </p15:guide>
        <p15:guide id="33" orient="horz" pos="1792" userDrawn="1">
          <p15:clr>
            <a:srgbClr val="F26B43"/>
          </p15:clr>
        </p15:guide>
        <p15:guide id="34" orient="horz" pos="1904" userDrawn="1">
          <p15:clr>
            <a:srgbClr val="F26B43"/>
          </p15:clr>
        </p15:guide>
        <p15:guide id="35" orient="horz" pos="2008" userDrawn="1">
          <p15:clr>
            <a:srgbClr val="F26B43"/>
          </p15:clr>
        </p15:guide>
        <p15:guide id="36" orient="horz" pos="2112" userDrawn="1">
          <p15:clr>
            <a:srgbClr val="F26B43"/>
          </p15:clr>
        </p15:guide>
        <p15:guide id="37" orient="horz" pos="2224" userDrawn="1">
          <p15:clr>
            <a:srgbClr val="F26B43"/>
          </p15:clr>
        </p15:guide>
        <p15:guide id="38" orient="horz" pos="2328" userDrawn="1">
          <p15:clr>
            <a:srgbClr val="F26B43"/>
          </p15:clr>
        </p15:guide>
        <p15:guide id="39" orient="horz" pos="2432" userDrawn="1">
          <p15:clr>
            <a:srgbClr val="F26B43"/>
          </p15:clr>
        </p15:guide>
        <p15:guide id="40" orient="horz" pos="2544" userDrawn="1">
          <p15:clr>
            <a:srgbClr val="F26B43"/>
          </p15:clr>
        </p15:guide>
        <p15:guide id="41" orient="horz" pos="2648" userDrawn="1">
          <p15:clr>
            <a:srgbClr val="F26B43"/>
          </p15:clr>
        </p15:guide>
        <p15:guide id="42" orient="horz" pos="2752" userDrawn="1">
          <p15:clr>
            <a:srgbClr val="F26B43"/>
          </p15:clr>
        </p15:guide>
        <p15:guide id="43" orient="horz" pos="2864" userDrawn="1">
          <p15:clr>
            <a:srgbClr val="F26B43"/>
          </p15:clr>
        </p15:guide>
        <p15:guide id="44" orient="horz" pos="2968" userDrawn="1">
          <p15:clr>
            <a:srgbClr val="F26B43"/>
          </p15:clr>
        </p15:guide>
        <p15:guide id="45" orient="horz" pos="3072" userDrawn="1">
          <p15:clr>
            <a:srgbClr val="F26B43"/>
          </p15:clr>
        </p15:guide>
        <p15:guide id="46" orient="horz" pos="3184" userDrawn="1">
          <p15:clr>
            <a:srgbClr val="F26B43"/>
          </p15:clr>
        </p15:guide>
        <p15:guide id="47" orient="horz" pos="3288" userDrawn="1">
          <p15:clr>
            <a:srgbClr val="F26B43"/>
          </p15:clr>
        </p15:guide>
        <p15:guide id="48" orient="horz" pos="3392" userDrawn="1">
          <p15:clr>
            <a:srgbClr val="F26B43"/>
          </p15:clr>
        </p15:guide>
        <p15:guide id="49" orient="horz" pos="3504" userDrawn="1">
          <p15:clr>
            <a:srgbClr val="F26B43"/>
          </p15:clr>
        </p15:guide>
        <p15:guide id="50" orient="horz" pos="3608" userDrawn="1">
          <p15:clr>
            <a:srgbClr val="F26B43"/>
          </p15:clr>
        </p15:guide>
        <p15:guide id="51" orient="horz" pos="3712" userDrawn="1">
          <p15:clr>
            <a:srgbClr val="F26B43"/>
          </p15:clr>
        </p15:guide>
        <p15:guide id="52" orient="horz" pos="3824" userDrawn="1">
          <p15:clr>
            <a:srgbClr val="F26B43"/>
          </p15:clr>
        </p15:guide>
        <p15:guide id="53" orient="horz" pos="3928" userDrawn="1">
          <p15:clr>
            <a:srgbClr val="F26B43"/>
          </p15:clr>
        </p15:guide>
        <p15:guide id="54" orient="horz" pos="4032" userDrawn="1">
          <p15:clr>
            <a:srgbClr val="F26B43"/>
          </p15:clr>
        </p15:guide>
        <p15:guide id="55" orient="horz" pos="4144" userDrawn="1">
          <p15:clr>
            <a:srgbClr val="F26B43"/>
          </p15:clr>
        </p15:guide>
        <p15:guide id="56" orient="horz" pos="4248" userDrawn="1">
          <p15:clr>
            <a:srgbClr val="F26B43"/>
          </p15:clr>
        </p15:guide>
        <p15:guide id="57" orient="horz" pos="4352" userDrawn="1">
          <p15:clr>
            <a:srgbClr val="F26B43"/>
          </p15:clr>
        </p15:guide>
        <p15:guide id="58" orient="horz" pos="4464" userDrawn="1">
          <p15:clr>
            <a:srgbClr val="F26B43"/>
          </p15:clr>
        </p15:guide>
        <p15:guide id="59" orient="horz" pos="4568" userDrawn="1">
          <p15:clr>
            <a:srgbClr val="F26B43"/>
          </p15:clr>
        </p15:guide>
        <p15:guide id="60" orient="horz" pos="4672" userDrawn="1">
          <p15:clr>
            <a:srgbClr val="F26B43"/>
          </p15:clr>
        </p15:guide>
        <p15:guide id="61" orient="horz" pos="4776" userDrawn="1">
          <p15:clr>
            <a:srgbClr val="F26B43"/>
          </p15:clr>
        </p15:guide>
        <p15:guide id="62" orient="horz" pos="4888" userDrawn="1">
          <p15:clr>
            <a:srgbClr val="F26B43"/>
          </p15:clr>
        </p15:guide>
        <p15:guide id="63" orient="horz" pos="4992" userDrawn="1">
          <p15:clr>
            <a:srgbClr val="F26B43"/>
          </p15:clr>
        </p15:guide>
        <p15:guide id="64" orient="horz" pos="5096" userDrawn="1">
          <p15:clr>
            <a:srgbClr val="F26B43"/>
          </p15:clr>
        </p15:guide>
        <p15:guide id="65" orient="horz" pos="5208" userDrawn="1">
          <p15:clr>
            <a:srgbClr val="F26B43"/>
          </p15:clr>
        </p15:guide>
        <p15:guide id="66" orient="horz" pos="5312" userDrawn="1">
          <p15:clr>
            <a:srgbClr val="F26B43"/>
          </p15:clr>
        </p15:guide>
        <p15:guide id="67" orient="horz" pos="5416" userDrawn="1">
          <p15:clr>
            <a:srgbClr val="F26B43"/>
          </p15:clr>
        </p15:guide>
        <p15:guide id="68" orient="horz" pos="5528" userDrawn="1">
          <p15:clr>
            <a:srgbClr val="F26B43"/>
          </p15:clr>
        </p15:guide>
        <p15:guide id="69" orient="horz" pos="5632" userDrawn="1">
          <p15:clr>
            <a:srgbClr val="F26B43"/>
          </p15:clr>
        </p15:guide>
        <p15:guide id="70" orient="horz" pos="5736" userDrawn="1">
          <p15:clr>
            <a:srgbClr val="F26B43"/>
          </p15:clr>
        </p15:guide>
        <p15:guide id="71" orient="horz" pos="5848" userDrawn="1">
          <p15:clr>
            <a:srgbClr val="F26B43"/>
          </p15:clr>
        </p15:guide>
        <p15:guide id="72" orient="horz" pos="5952" userDrawn="1">
          <p15:clr>
            <a:srgbClr val="F26B43"/>
          </p15:clr>
        </p15:guide>
        <p15:guide id="73" orient="horz" pos="605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8DB0-1E57-24C2-57F5-6FDA4A534F4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01543C36-72B7-B785-E307-CE607EA9F382}"/>
              </a:ext>
            </a:extLst>
          </p:cNvPr>
          <p:cNvSpPr>
            <a:spLocks noGrp="1"/>
          </p:cNvSpPr>
          <p:nvPr>
            <p:ph type="body" idx="1"/>
          </p:nvPr>
        </p:nvSpPr>
        <p:spPr>
          <a:xfrm>
            <a:off x="287339" y="828676"/>
            <a:ext cx="3086098" cy="338138"/>
          </a:xfrm>
        </p:spPr>
        <p:txBody>
          <a:bodyPr anchor="ctr">
            <a:noAutofit/>
          </a:bodyPr>
          <a:lstStyle/>
          <a:p>
            <a:pPr marL="0" indent="0" algn="ctr">
              <a:lnSpc>
                <a:spcPct val="110000"/>
              </a:lnSpc>
              <a:buSzPct val="120000"/>
              <a:buNone/>
            </a:pPr>
            <a:r>
              <a:rPr lang="cs-CZ">
                <a:solidFill>
                  <a:srgbClr val="000000"/>
                </a:solidFill>
              </a:rPr>
              <a:t>CÍLE HODINY</a:t>
            </a:r>
            <a:endParaRPr lang="en-US"/>
          </a:p>
        </p:txBody>
      </p:sp>
      <p:sp>
        <p:nvSpPr>
          <p:cNvPr id="43" name="Zástupný symbol pro číslo snímku 42">
            <a:extLst>
              <a:ext uri="{FF2B5EF4-FFF2-40B4-BE49-F238E27FC236}">
                <a16:creationId xmlns:a16="http://schemas.microsoft.com/office/drawing/2014/main" id="{A51B0E90-85CA-B33E-0772-46EC89EC0F2B}"/>
              </a:ext>
            </a:extLst>
          </p:cNvPr>
          <p:cNvSpPr>
            <a:spLocks noGrp="1"/>
          </p:cNvSpPr>
          <p:nvPr>
            <p:ph type="sldNum" sz="quarter" idx="12"/>
          </p:nvPr>
        </p:nvSpPr>
        <p:spPr/>
        <p:txBody>
          <a:bodyPr/>
          <a:lstStyle/>
          <a:p>
            <a:fld id="{92AB32FF-A138-4429-B478-DF8FBDAC87D8}" type="slidenum">
              <a:rPr lang="en-US" smtClean="0"/>
              <a:pPr/>
              <a:t>1</a:t>
            </a:fld>
            <a:endParaRPr lang="en-US"/>
          </a:p>
        </p:txBody>
      </p:sp>
      <p:sp>
        <p:nvSpPr>
          <p:cNvPr id="2" name="Nadpis 1">
            <a:extLst>
              <a:ext uri="{FF2B5EF4-FFF2-40B4-BE49-F238E27FC236}">
                <a16:creationId xmlns:a16="http://schemas.microsoft.com/office/drawing/2014/main" id="{02E5BB04-64D4-6251-4423-663ED7227D14}"/>
              </a:ext>
            </a:extLst>
          </p:cNvPr>
          <p:cNvSpPr>
            <a:spLocks noGrp="1"/>
          </p:cNvSpPr>
          <p:nvPr>
            <p:ph type="title" idx="4294967295"/>
          </p:nvPr>
        </p:nvSpPr>
        <p:spPr>
          <a:xfrm>
            <a:off x="287337" y="490539"/>
            <a:ext cx="6281737" cy="338137"/>
          </a:xfrm>
          <a:prstGeom prst="rect">
            <a:avLst/>
          </a:prstGeom>
        </p:spPr>
        <p:txBody>
          <a:bodyPr anchor="ctr">
            <a:noAutofit/>
          </a:bodyPr>
          <a:lstStyle/>
          <a:p>
            <a:r>
              <a:rPr lang="cs-CZ" sz="1800" b="1"/>
              <a:t>JAK VYPADÁ INTERNET?</a:t>
            </a:r>
            <a:endParaRPr lang="en-US" sz="1400" b="1"/>
          </a:p>
        </p:txBody>
      </p:sp>
      <p:sp>
        <p:nvSpPr>
          <p:cNvPr id="4" name="Nadpis 1">
            <a:extLst>
              <a:ext uri="{FF2B5EF4-FFF2-40B4-BE49-F238E27FC236}">
                <a16:creationId xmlns:a16="http://schemas.microsoft.com/office/drawing/2014/main" id="{EE2DFC95-6A85-19AC-8929-043FB99A4474}"/>
              </a:ext>
            </a:extLst>
          </p:cNvPr>
          <p:cNvSpPr txBox="1">
            <a:spLocks/>
          </p:cNvSpPr>
          <p:nvPr/>
        </p:nvSpPr>
        <p:spPr>
          <a:xfrm>
            <a:off x="287338" y="143969"/>
            <a:ext cx="44243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a:t>HODINA 1 – JAK VYPADÁ INTERNET</a:t>
            </a:r>
            <a:endParaRPr lang="en-US" sz="1000" b="0"/>
          </a:p>
        </p:txBody>
      </p:sp>
      <p:sp>
        <p:nvSpPr>
          <p:cNvPr id="12" name="Obdélník: se zakulacenými rohy 11">
            <a:extLst>
              <a:ext uri="{FF2B5EF4-FFF2-40B4-BE49-F238E27FC236}">
                <a16:creationId xmlns:a16="http://schemas.microsoft.com/office/drawing/2014/main" id="{2AF4E69F-ED3E-7D73-FC0D-13F4991692AD}"/>
              </a:ext>
            </a:extLst>
          </p:cNvPr>
          <p:cNvSpPr/>
          <p:nvPr/>
        </p:nvSpPr>
        <p:spPr>
          <a:xfrm>
            <a:off x="287338" y="831278"/>
            <a:ext cx="3086098" cy="1353123"/>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 9">
            <a:extLst>
              <a:ext uri="{FF2B5EF4-FFF2-40B4-BE49-F238E27FC236}">
                <a16:creationId xmlns:a16="http://schemas.microsoft.com/office/drawing/2014/main" id="{420FF957-6B0F-D08B-139C-BDBAD57FB143}"/>
              </a:ext>
            </a:extLst>
          </p:cNvPr>
          <p:cNvSpPr txBox="1">
            <a:spLocks/>
          </p:cNvSpPr>
          <p:nvPr/>
        </p:nvSpPr>
        <p:spPr>
          <a:xfrm>
            <a:off x="287337" y="1177071"/>
            <a:ext cx="3086099" cy="1008290"/>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err="1">
                <a:solidFill>
                  <a:srgbClr val="000000"/>
                </a:solidFill>
                <a:ea typeface="Avenir"/>
              </a:rPr>
              <a:t>Žák</a:t>
            </a:r>
            <a:r>
              <a:rPr lang="pl-PL" sz="1000" dirty="0">
                <a:solidFill>
                  <a:srgbClr val="000000"/>
                </a:solidFill>
                <a:ea typeface="Avenir"/>
              </a:rPr>
              <a:t> </a:t>
            </a:r>
            <a:r>
              <a:rPr lang="pl-PL" sz="1000" dirty="0" err="1">
                <a:solidFill>
                  <a:srgbClr val="000000"/>
                </a:solidFill>
                <a:ea typeface="Avenir"/>
              </a:rPr>
              <a:t>vysvětlí</a:t>
            </a:r>
            <a:r>
              <a:rPr lang="pl-PL" sz="1000" dirty="0">
                <a:solidFill>
                  <a:srgbClr val="000000"/>
                </a:solidFill>
                <a:ea typeface="Avenir"/>
              </a:rPr>
              <a:t>, co </a:t>
            </a:r>
            <a:r>
              <a:rPr lang="pl-PL" sz="1000" dirty="0" err="1">
                <a:solidFill>
                  <a:srgbClr val="000000"/>
                </a:solidFill>
                <a:ea typeface="Avenir"/>
              </a:rPr>
              <a:t>znamená</a:t>
            </a:r>
            <a:r>
              <a:rPr lang="pl-PL" sz="1000" dirty="0">
                <a:solidFill>
                  <a:srgbClr val="000000"/>
                </a:solidFill>
                <a:ea typeface="Avenir"/>
              </a:rPr>
              <a:t>, </a:t>
            </a:r>
            <a:r>
              <a:rPr lang="pl-PL" sz="1000" dirty="0" err="1">
                <a:solidFill>
                  <a:srgbClr val="000000"/>
                </a:solidFill>
                <a:ea typeface="Avenir"/>
              </a:rPr>
              <a:t>že</a:t>
            </a:r>
            <a:r>
              <a:rPr lang="pl-PL" sz="1000" dirty="0">
                <a:solidFill>
                  <a:srgbClr val="000000"/>
                </a:solidFill>
                <a:ea typeface="Avenir"/>
              </a:rPr>
              <a:t> je </a:t>
            </a:r>
            <a:r>
              <a:rPr lang="pl-PL" sz="1000" dirty="0" err="1">
                <a:solidFill>
                  <a:srgbClr val="000000"/>
                </a:solidFill>
                <a:ea typeface="Avenir"/>
              </a:rPr>
              <a:t>internet</a:t>
            </a:r>
            <a:r>
              <a:rPr lang="pl-PL" sz="1000" dirty="0">
                <a:solidFill>
                  <a:srgbClr val="000000"/>
                </a:solidFill>
                <a:ea typeface="Avenir"/>
              </a:rPr>
              <a:t> </a:t>
            </a:r>
            <a:r>
              <a:rPr lang="pl-PL" sz="1000" dirty="0" err="1">
                <a:solidFill>
                  <a:srgbClr val="000000"/>
                </a:solidFill>
                <a:ea typeface="Avenir"/>
              </a:rPr>
              <a:t>decentralizovaný</a:t>
            </a:r>
            <a:r>
              <a:rPr lang="pl-PL" sz="1000" dirty="0">
                <a:solidFill>
                  <a:srgbClr val="000000"/>
                </a:solidFill>
                <a:ea typeface="Avenir"/>
              </a:rPr>
              <a:t> a </a:t>
            </a:r>
            <a:r>
              <a:rPr lang="pl-PL" sz="1000" dirty="0" err="1">
                <a:solidFill>
                  <a:srgbClr val="000000"/>
                </a:solidFill>
                <a:ea typeface="Avenir"/>
              </a:rPr>
              <a:t>uvede</a:t>
            </a:r>
            <a:r>
              <a:rPr lang="pl-PL" sz="1000" dirty="0">
                <a:solidFill>
                  <a:srgbClr val="000000"/>
                </a:solidFill>
                <a:ea typeface="Avenir"/>
              </a:rPr>
              <a:t> </a:t>
            </a:r>
            <a:r>
              <a:rPr lang="pl-PL" sz="1000" dirty="0" err="1">
                <a:solidFill>
                  <a:srgbClr val="000000"/>
                </a:solidFill>
                <a:ea typeface="Avenir"/>
              </a:rPr>
              <a:t>výhodu</a:t>
            </a:r>
            <a:r>
              <a:rPr lang="pl-PL" sz="1000" dirty="0">
                <a:solidFill>
                  <a:srgbClr val="000000"/>
                </a:solidFill>
                <a:ea typeface="Avenir"/>
              </a:rPr>
              <a:t> </a:t>
            </a:r>
            <a:r>
              <a:rPr lang="pl-PL" sz="1000" dirty="0" err="1">
                <a:solidFill>
                  <a:srgbClr val="000000"/>
                </a:solidFill>
                <a:ea typeface="Avenir"/>
              </a:rPr>
              <a:t>plynoucí</a:t>
            </a:r>
            <a:r>
              <a:rPr lang="pl-PL" sz="1000" dirty="0">
                <a:solidFill>
                  <a:srgbClr val="000000"/>
                </a:solidFill>
                <a:ea typeface="Avenir"/>
              </a:rPr>
              <a:t> z </a:t>
            </a:r>
            <a:r>
              <a:rPr lang="pl-PL" sz="1000" dirty="0" err="1">
                <a:solidFill>
                  <a:srgbClr val="000000"/>
                </a:solidFill>
                <a:ea typeface="Avenir"/>
              </a:rPr>
              <a:t>decentralizace</a:t>
            </a:r>
            <a:r>
              <a:rPr lang="pl-PL" sz="1000" dirty="0">
                <a:solidFill>
                  <a:srgbClr val="000000"/>
                </a:solidFill>
                <a:ea typeface="Avenir"/>
              </a:rPr>
              <a:t> (</a:t>
            </a:r>
            <a:r>
              <a:rPr lang="pl-PL" sz="1000" dirty="0" err="1">
                <a:solidFill>
                  <a:srgbClr val="000000"/>
                </a:solidFill>
                <a:ea typeface="Avenir"/>
              </a:rPr>
              <a:t>např</a:t>
            </a:r>
            <a:r>
              <a:rPr lang="pl-PL" sz="1000" dirty="0">
                <a:solidFill>
                  <a:srgbClr val="000000"/>
                </a:solidFill>
                <a:ea typeface="Avenir"/>
              </a:rPr>
              <a:t>. </a:t>
            </a:r>
            <a:r>
              <a:rPr lang="pl-PL" sz="1000" dirty="0" err="1">
                <a:solidFill>
                  <a:srgbClr val="000000"/>
                </a:solidFill>
                <a:ea typeface="Avenir"/>
              </a:rPr>
              <a:t>odolnost</a:t>
            </a:r>
            <a:r>
              <a:rPr lang="pl-PL" sz="1000" dirty="0">
                <a:solidFill>
                  <a:srgbClr val="000000"/>
                </a:solidFill>
                <a:ea typeface="Avenir"/>
              </a:rPr>
              <a:t>).</a:t>
            </a:r>
          </a:p>
          <a:p>
            <a:pPr marL="171450" indent="-171450">
              <a:lnSpc>
                <a:spcPct val="110000"/>
              </a:lnSpc>
              <a:spcBef>
                <a:spcPts val="0"/>
              </a:spcBef>
              <a:spcAft>
                <a:spcPts val="1300"/>
              </a:spcAft>
              <a:buSzPct val="120000"/>
              <a:buFont typeface="Arial" panose="020B0604020202020204" pitchFamily="34" charset="0"/>
              <a:buChar char="•"/>
            </a:pPr>
            <a:r>
              <a:rPr lang="pl-PL" sz="1000" dirty="0" err="1">
                <a:solidFill>
                  <a:srgbClr val="000000"/>
                </a:solidFill>
                <a:ea typeface="Avenir"/>
              </a:rPr>
              <a:t>Žák</a:t>
            </a:r>
            <a:r>
              <a:rPr lang="pl-PL" sz="1000" dirty="0">
                <a:solidFill>
                  <a:srgbClr val="000000"/>
                </a:solidFill>
                <a:ea typeface="Avenir"/>
              </a:rPr>
              <a:t> </a:t>
            </a:r>
            <a:r>
              <a:rPr lang="pl-PL" sz="1000" dirty="0" err="1">
                <a:solidFill>
                  <a:srgbClr val="000000"/>
                </a:solidFill>
                <a:ea typeface="Avenir"/>
              </a:rPr>
              <a:t>popíše</a:t>
            </a:r>
            <a:r>
              <a:rPr lang="pl-PL" sz="1000" dirty="0">
                <a:solidFill>
                  <a:srgbClr val="000000"/>
                </a:solidFill>
                <a:ea typeface="Avenir"/>
              </a:rPr>
              <a:t>, </a:t>
            </a:r>
            <a:r>
              <a:rPr lang="pl-PL" sz="1000" dirty="0" err="1">
                <a:solidFill>
                  <a:srgbClr val="000000"/>
                </a:solidFill>
                <a:ea typeface="Avenir"/>
              </a:rPr>
              <a:t>přes</a:t>
            </a:r>
            <a:r>
              <a:rPr lang="pl-PL" sz="1000" dirty="0">
                <a:solidFill>
                  <a:srgbClr val="000000"/>
                </a:solidFill>
                <a:ea typeface="Avenir"/>
              </a:rPr>
              <a:t> </a:t>
            </a:r>
            <a:r>
              <a:rPr lang="pl-PL" sz="1000" dirty="0" err="1">
                <a:solidFill>
                  <a:srgbClr val="000000"/>
                </a:solidFill>
                <a:ea typeface="Avenir"/>
              </a:rPr>
              <a:t>jaká</a:t>
            </a:r>
            <a:r>
              <a:rPr lang="pl-PL" sz="1000" dirty="0">
                <a:solidFill>
                  <a:srgbClr val="000000"/>
                </a:solidFill>
                <a:ea typeface="Avenir"/>
              </a:rPr>
              <a:t> </a:t>
            </a:r>
            <a:r>
              <a:rPr lang="pl-PL" sz="1000" dirty="0" err="1">
                <a:solidFill>
                  <a:srgbClr val="000000"/>
                </a:solidFill>
                <a:ea typeface="Avenir"/>
              </a:rPr>
              <a:t>zařízení</a:t>
            </a:r>
            <a:r>
              <a:rPr lang="pl-PL" sz="1000" dirty="0">
                <a:solidFill>
                  <a:srgbClr val="000000"/>
                </a:solidFill>
                <a:ea typeface="Avenir"/>
              </a:rPr>
              <a:t> </a:t>
            </a:r>
            <a:r>
              <a:rPr lang="pl-PL" sz="1000" dirty="0" err="1">
                <a:solidFill>
                  <a:srgbClr val="000000"/>
                </a:solidFill>
                <a:ea typeface="Avenir"/>
              </a:rPr>
              <a:t>putují</a:t>
            </a:r>
            <a:r>
              <a:rPr lang="pl-PL" sz="1000" dirty="0">
                <a:solidFill>
                  <a:srgbClr val="000000"/>
                </a:solidFill>
                <a:ea typeface="Avenir"/>
              </a:rPr>
              <a:t> data </a:t>
            </a:r>
            <a:r>
              <a:rPr lang="pl-PL" sz="1000" dirty="0" err="1">
                <a:solidFill>
                  <a:srgbClr val="000000"/>
                </a:solidFill>
                <a:ea typeface="Avenir"/>
              </a:rPr>
              <a:t>internetem</a:t>
            </a:r>
            <a:r>
              <a:rPr lang="pl-PL" sz="1000" dirty="0">
                <a:solidFill>
                  <a:srgbClr val="000000"/>
                </a:solidFill>
                <a:ea typeface="Avenir"/>
              </a:rPr>
              <a:t> (</a:t>
            </a:r>
            <a:r>
              <a:rPr lang="pl-PL" sz="1000" dirty="0" err="1">
                <a:solidFill>
                  <a:srgbClr val="000000"/>
                </a:solidFill>
                <a:ea typeface="Avenir"/>
              </a:rPr>
              <a:t>servery</a:t>
            </a:r>
            <a:r>
              <a:rPr lang="pl-PL" sz="1000" dirty="0">
                <a:solidFill>
                  <a:srgbClr val="000000"/>
                </a:solidFill>
                <a:ea typeface="Avenir"/>
              </a:rPr>
              <a:t>, routery/</a:t>
            </a:r>
            <a:r>
              <a:rPr lang="pl-PL" sz="1000" dirty="0" err="1">
                <a:solidFill>
                  <a:srgbClr val="000000"/>
                </a:solidFill>
                <a:ea typeface="Avenir"/>
              </a:rPr>
              <a:t>switche</a:t>
            </a:r>
            <a:r>
              <a:rPr lang="pl-PL" sz="1000" dirty="0">
                <a:solidFill>
                  <a:srgbClr val="000000"/>
                </a:solidFill>
                <a:ea typeface="Avenir"/>
              </a:rPr>
              <a:t>).</a:t>
            </a:r>
          </a:p>
        </p:txBody>
      </p:sp>
      <p:sp>
        <p:nvSpPr>
          <p:cNvPr id="14" name="Obdélník: se zakulacenými rohy 13">
            <a:extLst>
              <a:ext uri="{FF2B5EF4-FFF2-40B4-BE49-F238E27FC236}">
                <a16:creationId xmlns:a16="http://schemas.microsoft.com/office/drawing/2014/main" id="{2E6FB8A6-F9B0-145C-48B1-446EADE8C181}"/>
              </a:ext>
            </a:extLst>
          </p:cNvPr>
          <p:cNvSpPr/>
          <p:nvPr/>
        </p:nvSpPr>
        <p:spPr>
          <a:xfrm>
            <a:off x="3484565" y="831278"/>
            <a:ext cx="3086098" cy="1184339"/>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ástupný obsah 2">
            <a:extLst>
              <a:ext uri="{FF2B5EF4-FFF2-40B4-BE49-F238E27FC236}">
                <a16:creationId xmlns:a16="http://schemas.microsoft.com/office/drawing/2014/main" id="{AF08A732-E148-CB24-8E8B-BA73AB251103}"/>
              </a:ext>
            </a:extLst>
          </p:cNvPr>
          <p:cNvSpPr txBox="1">
            <a:spLocks/>
          </p:cNvSpPr>
          <p:nvPr/>
        </p:nvSpPr>
        <p:spPr>
          <a:xfrm>
            <a:off x="3484564" y="82867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a:solidFill>
                  <a:srgbClr val="000000"/>
                </a:solidFill>
              </a:rPr>
              <a:t>OČEKÁVANÉ VÝSTUPY V RVP</a:t>
            </a:r>
            <a:endParaRPr lang="en-US"/>
          </a:p>
        </p:txBody>
      </p:sp>
      <p:sp>
        <p:nvSpPr>
          <p:cNvPr id="16" name=" 9">
            <a:extLst>
              <a:ext uri="{FF2B5EF4-FFF2-40B4-BE49-F238E27FC236}">
                <a16:creationId xmlns:a16="http://schemas.microsoft.com/office/drawing/2014/main" id="{C63C18BF-6402-0776-90B6-58ADBAC34096}"/>
              </a:ext>
            </a:extLst>
          </p:cNvPr>
          <p:cNvSpPr txBox="1">
            <a:spLocks/>
          </p:cNvSpPr>
          <p:nvPr/>
        </p:nvSpPr>
        <p:spPr>
          <a:xfrm>
            <a:off x="3484564" y="1166813"/>
            <a:ext cx="3086099" cy="840319"/>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spcAft>
                <a:spcPts val="1300"/>
              </a:spcAft>
              <a:buSzPct val="120000"/>
              <a:buFont typeface="Arial" panose="020B0604020202020204" pitchFamily="34" charset="0"/>
              <a:buChar char="•"/>
            </a:pPr>
            <a:r>
              <a:rPr lang="pl-PL" sz="1000">
                <a:solidFill>
                  <a:srgbClr val="000000"/>
                </a:solidFill>
                <a:ea typeface="Avenir"/>
              </a:rPr>
              <a:t>I-9-4-03 vybírá nejvhodnější způsob připojení digitálních zařízení do počítačové sítě; uvede příklady sítí a popíše jejich charakteristické znaky</a:t>
            </a:r>
          </a:p>
        </p:txBody>
      </p:sp>
      <p:sp>
        <p:nvSpPr>
          <p:cNvPr id="17" name="Obdélník: se zakulacenými rohy 16">
            <a:extLst>
              <a:ext uri="{FF2B5EF4-FFF2-40B4-BE49-F238E27FC236}">
                <a16:creationId xmlns:a16="http://schemas.microsoft.com/office/drawing/2014/main" id="{5DF86083-4DF5-B047-8E98-10B16255F18A}"/>
              </a:ext>
            </a:extLst>
          </p:cNvPr>
          <p:cNvSpPr/>
          <p:nvPr/>
        </p:nvSpPr>
        <p:spPr>
          <a:xfrm>
            <a:off x="287337" y="2295526"/>
            <a:ext cx="3086098" cy="1235075"/>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 9">
            <a:extLst>
              <a:ext uri="{FF2B5EF4-FFF2-40B4-BE49-F238E27FC236}">
                <a16:creationId xmlns:a16="http://schemas.microsoft.com/office/drawing/2014/main" id="{31FF1230-1C27-3783-942F-257BE126BA8E}"/>
              </a:ext>
            </a:extLst>
          </p:cNvPr>
          <p:cNvSpPr txBox="1">
            <a:spLocks/>
          </p:cNvSpPr>
          <p:nvPr/>
        </p:nvSpPr>
        <p:spPr>
          <a:xfrm>
            <a:off x="287338" y="2686731"/>
            <a:ext cx="2022476" cy="674008"/>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Decentralizovaný internet</a:t>
            </a:r>
          </a:p>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Server</a:t>
            </a:r>
          </a:p>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Kabely</a:t>
            </a:r>
          </a:p>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Router</a:t>
            </a:r>
          </a:p>
        </p:txBody>
      </p:sp>
      <p:sp>
        <p:nvSpPr>
          <p:cNvPr id="21" name="Zástupný obsah 2">
            <a:extLst>
              <a:ext uri="{FF2B5EF4-FFF2-40B4-BE49-F238E27FC236}">
                <a16:creationId xmlns:a16="http://schemas.microsoft.com/office/drawing/2014/main" id="{F0B31A38-29D6-3CD5-CF4D-7F1EE487F17C}"/>
              </a:ext>
            </a:extLst>
          </p:cNvPr>
          <p:cNvSpPr txBox="1">
            <a:spLocks/>
          </p:cNvSpPr>
          <p:nvPr/>
        </p:nvSpPr>
        <p:spPr>
          <a:xfrm>
            <a:off x="287339" y="234380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a:solidFill>
                  <a:srgbClr val="000000"/>
                </a:solidFill>
              </a:rPr>
              <a:t>KONCEPTY, SE KTERÝMI SE ŽÁCI SEZNÁMÍ</a:t>
            </a:r>
            <a:endParaRPr lang="en-US"/>
          </a:p>
        </p:txBody>
      </p:sp>
      <p:sp>
        <p:nvSpPr>
          <p:cNvPr id="24" name="Obdélník: se zakulacenými rohy 23">
            <a:extLst>
              <a:ext uri="{FF2B5EF4-FFF2-40B4-BE49-F238E27FC236}">
                <a16:creationId xmlns:a16="http://schemas.microsoft.com/office/drawing/2014/main" id="{8CEEE272-115F-E766-FB06-E8E29337EEC9}"/>
              </a:ext>
            </a:extLst>
          </p:cNvPr>
          <p:cNvSpPr/>
          <p:nvPr/>
        </p:nvSpPr>
        <p:spPr>
          <a:xfrm>
            <a:off x="3482975" y="2130448"/>
            <a:ext cx="3086098" cy="1400154"/>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ástupný obsah 2">
            <a:extLst>
              <a:ext uri="{FF2B5EF4-FFF2-40B4-BE49-F238E27FC236}">
                <a16:creationId xmlns:a16="http://schemas.microsoft.com/office/drawing/2014/main" id="{2849A3BC-16EB-F0FC-75E9-95CBEB17CE1C}"/>
              </a:ext>
            </a:extLst>
          </p:cNvPr>
          <p:cNvSpPr txBox="1">
            <a:spLocks/>
          </p:cNvSpPr>
          <p:nvPr/>
        </p:nvSpPr>
        <p:spPr>
          <a:xfrm>
            <a:off x="3482977" y="2182813"/>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pl-PL">
                <a:solidFill>
                  <a:srgbClr val="000000"/>
                </a:solidFill>
              </a:rPr>
              <a:t>CO JE POTŘEBA ZAJISTIT PŘED HODINOU</a:t>
            </a:r>
            <a:endParaRPr lang="en-US"/>
          </a:p>
        </p:txBody>
      </p:sp>
      <p:sp>
        <p:nvSpPr>
          <p:cNvPr id="30" name=" 9">
            <a:extLst>
              <a:ext uri="{FF2B5EF4-FFF2-40B4-BE49-F238E27FC236}">
                <a16:creationId xmlns:a16="http://schemas.microsoft.com/office/drawing/2014/main" id="{BB084CA8-86B0-748D-59CF-250A75401899}"/>
              </a:ext>
            </a:extLst>
          </p:cNvPr>
          <p:cNvSpPr txBox="1">
            <a:spLocks/>
          </p:cNvSpPr>
          <p:nvPr/>
        </p:nvSpPr>
        <p:spPr>
          <a:xfrm>
            <a:off x="3482975" y="2518431"/>
            <a:ext cx="3086100" cy="849694"/>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Projít si podrobný průběh hodiny</a:t>
            </a:r>
          </a:p>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Vytisknout pracovní listy</a:t>
            </a:r>
          </a:p>
          <a:p>
            <a:pPr marL="171450" indent="-171450">
              <a:lnSpc>
                <a:spcPct val="110000"/>
              </a:lnSpc>
              <a:spcBef>
                <a:spcPts val="0"/>
              </a:spcBef>
              <a:buSzPct val="120000"/>
              <a:buFont typeface="Arial" panose="020B0604020202020204" pitchFamily="34" charset="0"/>
              <a:buChar char="•"/>
            </a:pPr>
            <a:r>
              <a:rPr lang="pl-PL" sz="1000">
                <a:solidFill>
                  <a:srgbClr val="000000"/>
                </a:solidFill>
                <a:ea typeface="Avenir"/>
              </a:rPr>
              <a:t>Připravit si: prezentaci, projektor, tabuli + fixy/křídy</a:t>
            </a:r>
          </a:p>
        </p:txBody>
      </p:sp>
      <p:sp>
        <p:nvSpPr>
          <p:cNvPr id="11" name="Nadpis 1">
            <a:extLst>
              <a:ext uri="{FF2B5EF4-FFF2-40B4-BE49-F238E27FC236}">
                <a16:creationId xmlns:a16="http://schemas.microsoft.com/office/drawing/2014/main" id="{65C91E50-5055-703B-8ED8-333F981968F4}"/>
              </a:ext>
            </a:extLst>
          </p:cNvPr>
          <p:cNvSpPr txBox="1">
            <a:spLocks/>
          </p:cNvSpPr>
          <p:nvPr/>
        </p:nvSpPr>
        <p:spPr>
          <a:xfrm>
            <a:off x="284162" y="386621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a:t>Průběh podrobně</a:t>
            </a:r>
            <a:endParaRPr lang="en-US" sz="1400"/>
          </a:p>
        </p:txBody>
      </p:sp>
      <p:sp>
        <p:nvSpPr>
          <p:cNvPr id="18" name="Nadpis 1">
            <a:extLst>
              <a:ext uri="{FF2B5EF4-FFF2-40B4-BE49-F238E27FC236}">
                <a16:creationId xmlns:a16="http://schemas.microsoft.com/office/drawing/2014/main" id="{B46F70A4-D416-04D0-9F7A-9817E17F3B8D}"/>
              </a:ext>
            </a:extLst>
          </p:cNvPr>
          <p:cNvSpPr txBox="1">
            <a:spLocks/>
          </p:cNvSpPr>
          <p:nvPr/>
        </p:nvSpPr>
        <p:spPr>
          <a:xfrm>
            <a:off x="284162" y="4212553"/>
            <a:ext cx="6281737" cy="17083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a:t>Evokace: K čemu potřebujeme internet? (5 </a:t>
            </a:r>
            <a:r>
              <a:rPr lang="cs-CZ" sz="1200" b="1"/>
              <a:t>min</a:t>
            </a:r>
            <a:r>
              <a:rPr lang="cs-CZ" sz="1200" b="1" cap="all"/>
              <a:t>)</a:t>
            </a:r>
            <a:endParaRPr lang="en-US" sz="1200" b="1" cap="all"/>
          </a:p>
        </p:txBody>
      </p:sp>
      <p:sp>
        <p:nvSpPr>
          <p:cNvPr id="19" name="Nadpis 1">
            <a:extLst>
              <a:ext uri="{FF2B5EF4-FFF2-40B4-BE49-F238E27FC236}">
                <a16:creationId xmlns:a16="http://schemas.microsoft.com/office/drawing/2014/main" id="{E157FFAB-B587-7209-AF1E-3FEBA61FE7DC}"/>
              </a:ext>
            </a:extLst>
          </p:cNvPr>
          <p:cNvSpPr txBox="1">
            <a:spLocks/>
          </p:cNvSpPr>
          <p:nvPr/>
        </p:nvSpPr>
        <p:spPr>
          <a:xfrm>
            <a:off x="288925" y="4510048"/>
            <a:ext cx="6276975" cy="1866897"/>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1. Prezentace, snímek 1 a 2.</a:t>
            </a:r>
          </a:p>
          <a:p>
            <a:pPr>
              <a:lnSpc>
                <a:spcPct val="110000"/>
              </a:lnSpc>
            </a:pPr>
            <a:r>
              <a:rPr lang="cs-CZ" sz="1000" spc="22" dirty="0"/>
              <a:t>Žáci ve dvojicích napíšou alespoň </a:t>
            </a:r>
            <a:br>
              <a:rPr lang="cs-CZ" sz="1000" spc="22" dirty="0"/>
            </a:br>
            <a:r>
              <a:rPr lang="cs-CZ" sz="1000" spc="22" dirty="0"/>
              <a:t>2 činnosti, které lze dělat na digitálním zařízení, když</a:t>
            </a:r>
            <a:br>
              <a:rPr lang="cs-CZ" sz="1000" spc="22" dirty="0"/>
            </a:br>
            <a:endParaRPr lang="cs-CZ" sz="1000" spc="22" dirty="0"/>
          </a:p>
          <a:p>
            <a:pPr marL="228600" indent="-228600">
              <a:lnSpc>
                <a:spcPct val="110000"/>
              </a:lnSpc>
              <a:buFont typeface="+mj-lt"/>
              <a:buAutoNum type="alphaLcParenR"/>
            </a:pPr>
            <a:r>
              <a:rPr lang="cs-CZ" sz="1000" spc="22" dirty="0"/>
              <a:t>jsme připojeni k internetu (online)</a:t>
            </a:r>
          </a:p>
          <a:p>
            <a:pPr marL="228600" indent="-228600">
              <a:lnSpc>
                <a:spcPct val="110000"/>
              </a:lnSpc>
              <a:buFont typeface="+mj-lt"/>
              <a:buAutoNum type="alphaLcParenR"/>
            </a:pPr>
            <a:r>
              <a:rPr lang="cs-CZ" sz="1000" spc="22" dirty="0"/>
              <a:t>nejsme připojeni k internetu (</a:t>
            </a:r>
            <a:r>
              <a:rPr lang="cs-CZ" sz="1000" spc="22" dirty="0" err="1"/>
              <a:t>offline</a:t>
            </a:r>
            <a:r>
              <a:rPr lang="cs-CZ" sz="1000" spc="22" dirty="0"/>
              <a:t>)</a:t>
            </a:r>
          </a:p>
          <a:p>
            <a:pPr marL="228600" indent="-228600">
              <a:lnSpc>
                <a:spcPct val="110000"/>
              </a:lnSpc>
              <a:buFont typeface="+mj-lt"/>
              <a:buAutoNum type="alphaLcParenR"/>
            </a:pPr>
            <a:r>
              <a:rPr lang="cs-CZ" sz="1000" spc="22" dirty="0"/>
              <a:t>jsme </a:t>
            </a:r>
            <a:r>
              <a:rPr lang="cs-CZ" sz="1000" spc="22" dirty="0" err="1"/>
              <a:t>offline</a:t>
            </a:r>
            <a:r>
              <a:rPr lang="cs-CZ" sz="1000" spc="22" dirty="0"/>
              <a:t> nebo online</a:t>
            </a:r>
          </a:p>
          <a:p>
            <a:pPr>
              <a:lnSpc>
                <a:spcPct val="110000"/>
              </a:lnSpc>
            </a:pPr>
            <a:endParaRPr lang="cs-CZ" sz="1000" spc="22" dirty="0"/>
          </a:p>
          <a:p>
            <a:pPr>
              <a:lnSpc>
                <a:spcPct val="110000"/>
              </a:lnSpc>
            </a:pPr>
            <a:r>
              <a:rPr lang="cs-CZ" sz="1000" spc="22" dirty="0"/>
              <a:t>Poté sdílíme společně, píšeme nápady </a:t>
            </a:r>
            <a:br>
              <a:rPr lang="cs-CZ" sz="1000" spc="22" dirty="0"/>
            </a:br>
            <a:r>
              <a:rPr lang="cs-CZ" sz="1000" spc="22" dirty="0"/>
              <a:t>na tabuli. Časté odpovědi:</a:t>
            </a:r>
          </a:p>
          <a:p>
            <a:pPr>
              <a:lnSpc>
                <a:spcPct val="110000"/>
              </a:lnSpc>
            </a:pPr>
            <a:endParaRPr lang="cs-CZ" sz="1000" spc="22" dirty="0"/>
          </a:p>
          <a:p>
            <a:pPr>
              <a:lnSpc>
                <a:spcPct val="110000"/>
              </a:lnSpc>
            </a:pPr>
            <a:endParaRPr lang="cs-CZ" sz="1000" spc="22" dirty="0"/>
          </a:p>
          <a:p>
            <a:pPr>
              <a:lnSpc>
                <a:spcPct val="110000"/>
              </a:lnSpc>
            </a:pPr>
            <a:r>
              <a:rPr lang="cs-CZ" sz="1000" dirty="0">
                <a:solidFill>
                  <a:schemeClr val="tx1">
                    <a:lumMod val="50000"/>
                    <a:lumOff val="50000"/>
                  </a:schemeClr>
                </a:solidFill>
              </a:rPr>
              <a:t>k a) psát si s kamarády, nakupovat, vyhledávat informace, </a:t>
            </a:r>
          </a:p>
          <a:p>
            <a:pPr>
              <a:lnSpc>
                <a:spcPct val="110000"/>
              </a:lnSpc>
            </a:pPr>
            <a:r>
              <a:rPr lang="cs-CZ" sz="1000" dirty="0">
                <a:solidFill>
                  <a:schemeClr val="tx1">
                    <a:lumMod val="50000"/>
                    <a:lumOff val="50000"/>
                  </a:schemeClr>
                </a:solidFill>
              </a:rPr>
              <a:t>k b) fotit fotky, psát texty, </a:t>
            </a:r>
          </a:p>
          <a:p>
            <a:pPr>
              <a:lnSpc>
                <a:spcPct val="110000"/>
              </a:lnSpc>
            </a:pPr>
            <a:r>
              <a:rPr lang="cs-CZ" sz="1000" dirty="0">
                <a:solidFill>
                  <a:schemeClr val="tx1">
                    <a:lumMod val="50000"/>
                    <a:lumOff val="50000"/>
                  </a:schemeClr>
                </a:solidFill>
              </a:rPr>
              <a:t>k c) hrát hry, sledovat filmy, poslouchat hudbu</a:t>
            </a:r>
          </a:p>
          <a:p>
            <a:pPr>
              <a:lnSpc>
                <a:spcPct val="110000"/>
              </a:lnSpc>
            </a:pPr>
            <a:br>
              <a:rPr lang="cs-CZ" sz="1000" i="1" dirty="0"/>
            </a:br>
            <a:r>
              <a:rPr lang="cs-CZ" sz="1000" i="1" dirty="0"/>
              <a:t>„Vidíme, že díky internetu toho můžeme dělat opravdu hodně. Internet je celosvětová síť propojených počítačů, díky které můžeme dělat spoustu činností. Dnes se podíváme na to, jak internet vypadá – na jeho nejdůležitější součásti.“</a:t>
            </a:r>
          </a:p>
          <a:p>
            <a:pPr>
              <a:lnSpc>
                <a:spcPct val="110000"/>
              </a:lnSpc>
            </a:pPr>
            <a:endParaRPr lang="cs-CZ" sz="1000" spc="22" dirty="0"/>
          </a:p>
        </p:txBody>
      </p:sp>
      <p:sp>
        <p:nvSpPr>
          <p:cNvPr id="22" name="Nadpis 1">
            <a:extLst>
              <a:ext uri="{FF2B5EF4-FFF2-40B4-BE49-F238E27FC236}">
                <a16:creationId xmlns:a16="http://schemas.microsoft.com/office/drawing/2014/main" id="{0EAF6A7B-9FD9-85FA-E85B-D237BBB8AF85}"/>
              </a:ext>
            </a:extLst>
          </p:cNvPr>
          <p:cNvSpPr txBox="1">
            <a:spLocks/>
          </p:cNvSpPr>
          <p:nvPr/>
        </p:nvSpPr>
        <p:spPr>
          <a:xfrm>
            <a:off x="287337" y="6745062"/>
            <a:ext cx="6281737" cy="17654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a:t>Uvědomění: Jak vypadá internet? (30 </a:t>
            </a:r>
            <a:r>
              <a:rPr lang="cs-CZ" sz="1200" b="1"/>
              <a:t>min</a:t>
            </a:r>
            <a:r>
              <a:rPr lang="cs-CZ" sz="1200" b="1" cap="all"/>
              <a:t>)</a:t>
            </a:r>
            <a:endParaRPr lang="en-US" sz="1200" b="1" cap="all"/>
          </a:p>
        </p:txBody>
      </p:sp>
      <p:sp>
        <p:nvSpPr>
          <p:cNvPr id="23" name="Nadpis 1">
            <a:extLst>
              <a:ext uri="{FF2B5EF4-FFF2-40B4-BE49-F238E27FC236}">
                <a16:creationId xmlns:a16="http://schemas.microsoft.com/office/drawing/2014/main" id="{ADA36014-5CE4-7104-0BE1-F8C4A880351B}"/>
              </a:ext>
            </a:extLst>
          </p:cNvPr>
          <p:cNvSpPr txBox="1">
            <a:spLocks/>
          </p:cNvSpPr>
          <p:nvPr/>
        </p:nvSpPr>
        <p:spPr>
          <a:xfrm>
            <a:off x="287337" y="6921605"/>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a:t>servery (15 </a:t>
            </a:r>
            <a:r>
              <a:rPr lang="cs-CZ" sz="1200"/>
              <a:t>min</a:t>
            </a:r>
            <a:r>
              <a:rPr lang="cs-CZ" sz="1200" cap="all"/>
              <a:t>)</a:t>
            </a:r>
            <a:endParaRPr lang="en-US" sz="1200" cap="all"/>
          </a:p>
        </p:txBody>
      </p:sp>
      <p:sp>
        <p:nvSpPr>
          <p:cNvPr id="26" name="Nadpis 1">
            <a:extLst>
              <a:ext uri="{FF2B5EF4-FFF2-40B4-BE49-F238E27FC236}">
                <a16:creationId xmlns:a16="http://schemas.microsoft.com/office/drawing/2014/main" id="{F51A7093-E4C7-AD97-8366-7B41CE92D785}"/>
              </a:ext>
            </a:extLst>
          </p:cNvPr>
          <p:cNvSpPr txBox="1">
            <a:spLocks/>
          </p:cNvSpPr>
          <p:nvPr/>
        </p:nvSpPr>
        <p:spPr>
          <a:xfrm>
            <a:off x="292100" y="7251806"/>
            <a:ext cx="6276975" cy="221050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i="1" dirty="0"/>
              <a:t>„Už víme, že internet používáme k mnohým účelům, například ke komunikaci a sdílení informací, hraní her, ke sledování videí atd. </a:t>
            </a:r>
            <a:r>
              <a:rPr lang="cs-CZ" sz="1000" b="1" i="1" dirty="0"/>
              <a:t>Všechny ty informace, videa, webové stránky, zprávy, které posíláme kamarádům… to vše musí být někde uloženo. Napadá vás kde?“</a:t>
            </a:r>
            <a:br>
              <a:rPr lang="cs-CZ" sz="1000" i="1" dirty="0"/>
            </a:br>
            <a:r>
              <a:rPr lang="cs-CZ" sz="1000" b="1" dirty="0">
                <a:solidFill>
                  <a:srgbClr val="0070C0"/>
                </a:solidFill>
              </a:rPr>
              <a:t>Prezentace, snímek 3.</a:t>
            </a:r>
          </a:p>
          <a:p>
            <a:pPr>
              <a:lnSpc>
                <a:spcPct val="110000"/>
              </a:lnSpc>
            </a:pPr>
            <a:endParaRPr lang="cs-CZ" sz="1000" b="1" dirty="0">
              <a:solidFill>
                <a:srgbClr val="0070C0"/>
              </a:solidFill>
            </a:endParaRPr>
          </a:p>
          <a:p>
            <a:pPr>
              <a:lnSpc>
                <a:spcPct val="110000"/>
              </a:lnSpc>
            </a:pPr>
            <a:r>
              <a:rPr lang="cs-CZ" sz="1000" dirty="0"/>
              <a:t>Nejčastější odpovědi: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v mobilu, počítači, na serveru apod.</a:t>
            </a:r>
          </a:p>
          <a:p>
            <a:pPr marL="171450" indent="-171450">
              <a:lnSpc>
                <a:spcPct val="110000"/>
              </a:lnSpc>
              <a:buFont typeface="Arial" panose="020B0604020202020204" pitchFamily="34" charset="0"/>
              <a:buChar char="•"/>
            </a:pPr>
            <a:r>
              <a:rPr lang="cs-CZ" sz="1000" dirty="0"/>
              <a:t>Řekne-li někdo, že na serveru, ptáme se, </a:t>
            </a:r>
            <a:br>
              <a:rPr lang="cs-CZ" sz="1000" dirty="0"/>
            </a:br>
            <a:r>
              <a:rPr lang="cs-CZ" sz="1000" dirty="0"/>
              <a:t>co to server je.</a:t>
            </a:r>
          </a:p>
          <a:p>
            <a:pPr>
              <a:lnSpc>
                <a:spcPct val="110000"/>
              </a:lnSpc>
            </a:pPr>
            <a:endParaRPr lang="cs-CZ" sz="1000" dirty="0"/>
          </a:p>
          <a:p>
            <a:pPr>
              <a:lnSpc>
                <a:spcPct val="110000"/>
              </a:lnSpc>
            </a:pPr>
            <a:endParaRPr lang="cs-CZ" sz="1000" dirty="0"/>
          </a:p>
          <a:p>
            <a:pPr>
              <a:lnSpc>
                <a:spcPct val="110000"/>
              </a:lnSpc>
            </a:pPr>
            <a:r>
              <a:rPr lang="cs-CZ" sz="1000" i="1" dirty="0"/>
              <a:t>„Všechno, co na internetu děláme, musí být někde uloženo. Ukážeme si to na příkladu YouTube.“ </a:t>
            </a:r>
            <a:r>
              <a:rPr lang="cs-CZ" sz="1000" b="1" dirty="0">
                <a:solidFill>
                  <a:srgbClr val="0070C0"/>
                </a:solidFill>
              </a:rPr>
              <a:t>Prezentace, snímek 4.</a:t>
            </a:r>
            <a:br>
              <a:rPr lang="cs-CZ" sz="1000" b="1" dirty="0">
                <a:solidFill>
                  <a:srgbClr val="0070C0"/>
                </a:solidFill>
              </a:rPr>
            </a:br>
            <a:endParaRPr lang="cs-CZ" sz="1000" b="1" dirty="0"/>
          </a:p>
          <a:p>
            <a:pPr>
              <a:lnSpc>
                <a:spcPct val="110000"/>
              </a:lnSpc>
            </a:pPr>
            <a:r>
              <a:rPr lang="cs-CZ" sz="1000" b="1" dirty="0"/>
              <a:t>Tipněte si, kolik je na YouTube </a:t>
            </a:r>
            <a:br>
              <a:rPr lang="cs-CZ" sz="1000" b="1" dirty="0"/>
            </a:br>
            <a:r>
              <a:rPr lang="cs-CZ" sz="1000" b="1" dirty="0"/>
              <a:t>celkem videí. </a:t>
            </a:r>
            <a:r>
              <a:rPr lang="cs-CZ" sz="1000" b="1" dirty="0">
                <a:solidFill>
                  <a:srgbClr val="0070C0"/>
                </a:solidFill>
              </a:rPr>
              <a:t>Prezentace, snímek 5.</a:t>
            </a:r>
            <a:endParaRPr lang="cs-CZ" sz="1000" b="1" dirty="0"/>
          </a:p>
          <a:p>
            <a:pPr>
              <a:lnSpc>
                <a:spcPct val="110000"/>
              </a:lnSpc>
            </a:pPr>
            <a:r>
              <a:rPr lang="cs-CZ" sz="1000" i="1" spc="33" dirty="0"/>
              <a:t>„V současnosti cca 800 milionů. Jedno video zabírá průměrně tak 1 GB. Jak velkou paměť má váš mobilní telefon? Nejčastěji má mobilní telefon paměť velkou 32 GB až 128 GB. Mohly by se do našeho mobilu vejít všechny videa, která na YouTube jsou? Určitě ne.“ </a:t>
            </a:r>
          </a:p>
          <a:p>
            <a:pPr>
              <a:lnSpc>
                <a:spcPct val="110000"/>
              </a:lnSpc>
            </a:pPr>
            <a:endParaRPr lang="cs-CZ" sz="1000" i="1" spc="33" dirty="0"/>
          </a:p>
          <a:p>
            <a:pPr>
              <a:lnSpc>
                <a:spcPct val="110000"/>
              </a:lnSpc>
            </a:pPr>
            <a:endParaRPr lang="cs-CZ" sz="1000" dirty="0"/>
          </a:p>
        </p:txBody>
      </p:sp>
      <p:cxnSp>
        <p:nvCxnSpPr>
          <p:cNvPr id="5" name="Přímá spojnice 4">
            <a:extLst>
              <a:ext uri="{FF2B5EF4-FFF2-40B4-BE49-F238E27FC236}">
                <a16:creationId xmlns:a16="http://schemas.microsoft.com/office/drawing/2014/main" id="{5A651A97-2A41-C426-F54E-6DCA8B6B0302}"/>
              </a:ext>
            </a:extLst>
          </p:cNvPr>
          <p:cNvCxnSpPr>
            <a:cxnSpLocks/>
          </p:cNvCxnSpPr>
          <p:nvPr/>
        </p:nvCxnSpPr>
        <p:spPr>
          <a:xfrm>
            <a:off x="2311400" y="7084692"/>
            <a:ext cx="4198407"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6" name="Nadpis 1">
            <a:extLst>
              <a:ext uri="{FF2B5EF4-FFF2-40B4-BE49-F238E27FC236}">
                <a16:creationId xmlns:a16="http://schemas.microsoft.com/office/drawing/2014/main" id="{22A28C19-E677-A951-1883-CB44CD7CD98E}"/>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a:t>6.-7. ročník ZŠ / lehčí varianta</a:t>
            </a:r>
            <a:endParaRPr lang="en-US" sz="1000" b="0"/>
          </a:p>
        </p:txBody>
      </p:sp>
      <p:sp>
        <p:nvSpPr>
          <p:cNvPr id="8" name="Nadpis 1">
            <a:extLst>
              <a:ext uri="{FF2B5EF4-FFF2-40B4-BE49-F238E27FC236}">
                <a16:creationId xmlns:a16="http://schemas.microsoft.com/office/drawing/2014/main" id="{EBF306F9-5245-E3F1-9E0A-2CA45AFDD823}"/>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a:solidFill>
                  <a:schemeClr val="bg1">
                    <a:lumMod val="50000"/>
                  </a:schemeClr>
                </a:solidFill>
              </a:rPr>
              <a:t>internet4kids.mff.cuni.cz</a:t>
            </a:r>
            <a:endParaRPr lang="en-US" sz="800" b="0">
              <a:solidFill>
                <a:schemeClr val="bg1">
                  <a:lumMod val="50000"/>
                </a:schemeClr>
              </a:solidFill>
            </a:endParaRPr>
          </a:p>
        </p:txBody>
      </p:sp>
    </p:spTree>
    <p:extLst>
      <p:ext uri="{BB962C8B-B14F-4D97-AF65-F5344CB8AC3E}">
        <p14:creationId xmlns:p14="http://schemas.microsoft.com/office/powerpoint/2010/main" val="310697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2</a:t>
            </a:fld>
            <a:endParaRPr lang="en-US"/>
          </a:p>
        </p:txBody>
      </p:sp>
      <p:sp>
        <p:nvSpPr>
          <p:cNvPr id="31" name="Nadpis 1">
            <a:extLst>
              <a:ext uri="{FF2B5EF4-FFF2-40B4-BE49-F238E27FC236}">
                <a16:creationId xmlns:a16="http://schemas.microsoft.com/office/drawing/2014/main" id="{BA8F9631-2A2F-AFA4-FC4B-1AB2C66A6EDF}"/>
              </a:ext>
            </a:extLst>
          </p:cNvPr>
          <p:cNvSpPr txBox="1">
            <a:spLocks/>
          </p:cNvSpPr>
          <p:nvPr/>
        </p:nvSpPr>
        <p:spPr>
          <a:xfrm>
            <a:off x="3484567" y="7080249"/>
            <a:ext cx="3089909" cy="23685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endParaRPr lang="cs-CZ" sz="1000"/>
          </a:p>
        </p:txBody>
      </p:sp>
      <p:sp>
        <p:nvSpPr>
          <p:cNvPr id="9" name="Nadpis 1">
            <a:extLst>
              <a:ext uri="{FF2B5EF4-FFF2-40B4-BE49-F238E27FC236}">
                <a16:creationId xmlns:a16="http://schemas.microsoft.com/office/drawing/2014/main" id="{750027F2-40DE-02F1-D948-E0F6EB7CE2B4}"/>
              </a:ext>
            </a:extLst>
          </p:cNvPr>
          <p:cNvSpPr txBox="1">
            <a:spLocks/>
          </p:cNvSpPr>
          <p:nvPr/>
        </p:nvSpPr>
        <p:spPr>
          <a:xfrm>
            <a:off x="292100" y="482600"/>
            <a:ext cx="6276975" cy="3227057"/>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i="1" dirty="0"/>
              <a:t>„</a:t>
            </a:r>
            <a:r>
              <a:rPr lang="cs-CZ" sz="1000" b="1" i="1" dirty="0"/>
              <a:t>Vše, co vidíme na internetu, je uloženo na různých serverech</a:t>
            </a:r>
            <a:r>
              <a:rPr lang="cs-CZ" sz="1000" i="1" dirty="0"/>
              <a:t>. Slyšel už někdo z vás slovo server? Co to podle vás znamená </a:t>
            </a:r>
            <a:br>
              <a:rPr lang="cs-CZ" sz="1000" i="1" dirty="0"/>
            </a:br>
            <a:r>
              <a:rPr lang="cs-CZ" sz="1000" i="1" dirty="0"/>
              <a:t>(jak vypadá? k čemu slouží?)?”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Nechte žáky odpovědět.</a:t>
            </a:r>
          </a:p>
          <a:p>
            <a:pPr>
              <a:lnSpc>
                <a:spcPct val="110000"/>
              </a:lnSpc>
            </a:pPr>
            <a:endParaRPr lang="cs-CZ" sz="1000" dirty="0"/>
          </a:p>
          <a:p>
            <a:pPr>
              <a:lnSpc>
                <a:spcPct val="110000"/>
              </a:lnSpc>
            </a:pPr>
            <a:r>
              <a:rPr lang="cs-CZ" sz="1000" i="1" dirty="0"/>
              <a:t>„</a:t>
            </a:r>
            <a:r>
              <a:rPr lang="cs-CZ" sz="1000" b="1" i="1" dirty="0"/>
              <a:t>Server je počítač, který má obrovské úložiště a poskytuje nám nějaké služby. Server znamená anglicky sloužit. Je to vlastně jen takový sluha, co plní nějaké naše požadavky</a:t>
            </a:r>
            <a:r>
              <a:rPr lang="cs-CZ" sz="1000" i="1" dirty="0"/>
              <a:t>. Takhle mohou servery vypadat.“</a:t>
            </a:r>
          </a:p>
          <a:p>
            <a:pPr>
              <a:lnSpc>
                <a:spcPct val="110000"/>
              </a:lnSpc>
            </a:pPr>
            <a:r>
              <a:rPr lang="cs-CZ" sz="1000" b="1" dirty="0">
                <a:solidFill>
                  <a:srgbClr val="0070C0"/>
                </a:solidFill>
              </a:rPr>
              <a:t>Prezentace, snímek 6.</a:t>
            </a:r>
            <a:br>
              <a:rPr lang="cs-CZ" sz="1000" b="1" dirty="0">
                <a:solidFill>
                  <a:srgbClr val="0070C0"/>
                </a:solidFill>
              </a:rPr>
            </a:br>
            <a:endParaRPr lang="cs-CZ" sz="1000" b="1" dirty="0">
              <a:solidFill>
                <a:srgbClr val="0070C0"/>
              </a:solidFill>
            </a:endParaRPr>
          </a:p>
          <a:p>
            <a:pPr>
              <a:lnSpc>
                <a:spcPct val="110000"/>
              </a:lnSpc>
            </a:pPr>
            <a:r>
              <a:rPr lang="cs-CZ" sz="1000" b="1" dirty="0"/>
              <a:t>Zkuste odhadnout, kolik serverů na </a:t>
            </a:r>
            <a:br>
              <a:rPr lang="cs-CZ" sz="1000" b="1" dirty="0"/>
            </a:br>
            <a:r>
              <a:rPr lang="cs-CZ" sz="1000" b="1" dirty="0"/>
              <a:t>světě je?</a:t>
            </a:r>
            <a:r>
              <a:rPr lang="cs-CZ" sz="1100" i="1" dirty="0"/>
              <a:t>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Nechte žáky hlasovat.</a:t>
            </a:r>
          </a:p>
          <a:p>
            <a:pPr>
              <a:lnSpc>
                <a:spcPct val="110000"/>
              </a:lnSpc>
            </a:pPr>
            <a:r>
              <a:rPr lang="cs-CZ" sz="1000" b="1" dirty="0">
                <a:solidFill>
                  <a:srgbClr val="0070C0"/>
                </a:solidFill>
              </a:rPr>
              <a:t>Prezentace, snímek 7-8.</a:t>
            </a:r>
            <a:br>
              <a:rPr lang="cs-CZ" sz="1000" dirty="0"/>
            </a:br>
            <a:r>
              <a:rPr lang="cs-CZ" sz="1000" dirty="0"/>
              <a:t>správná odpověď je D</a:t>
            </a:r>
          </a:p>
          <a:p>
            <a:pPr>
              <a:lnSpc>
                <a:spcPct val="110000"/>
              </a:lnSpc>
            </a:pPr>
            <a:endParaRPr lang="cs-CZ" sz="1000" dirty="0"/>
          </a:p>
          <a:p>
            <a:pPr>
              <a:lnSpc>
                <a:spcPct val="110000"/>
              </a:lnSpc>
            </a:pPr>
            <a:endParaRPr lang="cs-CZ" sz="1000" dirty="0"/>
          </a:p>
          <a:p>
            <a:pPr>
              <a:lnSpc>
                <a:spcPct val="110000"/>
              </a:lnSpc>
            </a:pPr>
            <a:endParaRPr lang="cs-CZ" sz="1000" dirty="0"/>
          </a:p>
          <a:p>
            <a:pPr>
              <a:lnSpc>
                <a:spcPct val="110000"/>
              </a:lnSpc>
            </a:pPr>
            <a:endParaRPr lang="cs-CZ" sz="1000" dirty="0"/>
          </a:p>
          <a:p>
            <a:pPr>
              <a:lnSpc>
                <a:spcPct val="110000"/>
              </a:lnSpc>
            </a:pPr>
            <a:r>
              <a:rPr lang="cs-CZ" sz="1000" b="1" dirty="0">
                <a:solidFill>
                  <a:srgbClr val="0070C0"/>
                </a:solidFill>
              </a:rPr>
              <a:t>Prezentace, snímek 9.</a:t>
            </a:r>
          </a:p>
          <a:p>
            <a:pPr>
              <a:lnSpc>
                <a:spcPct val="110000"/>
              </a:lnSpc>
            </a:pPr>
            <a:r>
              <a:rPr lang="cs-CZ" sz="1000" i="1" dirty="0"/>
              <a:t>„Serverů jsou milióny a milióny a jsou rozmístěné různě po celém světě. Velké firmy (jako např. Apple, Google, Meta, Microsoft) potřebují těch serverů daleko víc než jeden. Mají je uložené v tzv. datových centrech. </a:t>
            </a:r>
            <a:br>
              <a:rPr lang="cs-CZ" sz="1000" i="1" dirty="0"/>
            </a:br>
            <a:r>
              <a:rPr lang="cs-CZ" sz="1000" i="1" dirty="0"/>
              <a:t>V jednom datacentru mohou být tisíce nebo klidně i milióny serverů.“ </a:t>
            </a:r>
          </a:p>
          <a:p>
            <a:pPr>
              <a:lnSpc>
                <a:spcPct val="110000"/>
              </a:lnSpc>
            </a:pPr>
            <a:endParaRPr lang="cs-CZ" sz="1000" dirty="0"/>
          </a:p>
          <a:p>
            <a:pPr>
              <a:lnSpc>
                <a:spcPct val="110000"/>
              </a:lnSpc>
            </a:pPr>
            <a:r>
              <a:rPr lang="cs-CZ" sz="1000" b="1" dirty="0"/>
              <a:t>Aktivita Servery</a:t>
            </a:r>
            <a:br>
              <a:rPr lang="cs-CZ" sz="1000" dirty="0"/>
            </a:br>
            <a:r>
              <a:rPr lang="cs-CZ" sz="1000" b="1" dirty="0">
                <a:solidFill>
                  <a:srgbClr val="0070C0"/>
                </a:solidFill>
              </a:rPr>
              <a:t>Pracovní list, úkol 2.</a:t>
            </a:r>
          </a:p>
          <a:p>
            <a:pPr>
              <a:lnSpc>
                <a:spcPct val="110000"/>
              </a:lnSpc>
            </a:pPr>
            <a:r>
              <a:rPr lang="cs-CZ" sz="1000" dirty="0"/>
              <a:t>Žáci ve dvojicích vymyslí a napíšou, co je uloženo na serverech na pracovním listě.</a:t>
            </a:r>
          </a:p>
          <a:p>
            <a:pPr>
              <a:lnSpc>
                <a:spcPct val="110000"/>
              </a:lnSpc>
            </a:pPr>
            <a:r>
              <a:rPr lang="cs-CZ" sz="1000" dirty="0"/>
              <a:t>Příklady možných odpovědí: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sociální sítě, hry, videa, mapy, e-shopy, webové stránky atd.</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Na závěr sdílejte nápady, učitel opraví případné chyby.</a:t>
            </a:r>
          </a:p>
          <a:p>
            <a:pPr>
              <a:lnSpc>
                <a:spcPct val="110000"/>
              </a:lnSpc>
            </a:pPr>
            <a:endParaRPr lang="cs-CZ" sz="1000" b="1" dirty="0">
              <a:solidFill>
                <a:srgbClr val="0070C0"/>
              </a:solidFill>
            </a:endParaRPr>
          </a:p>
          <a:p>
            <a:pPr>
              <a:lnSpc>
                <a:spcPct val="110000"/>
              </a:lnSpc>
            </a:pPr>
            <a:endParaRPr lang="cs-CZ" sz="1000" dirty="0"/>
          </a:p>
          <a:p>
            <a:pPr>
              <a:lnSpc>
                <a:spcPct val="110000"/>
              </a:lnSpc>
            </a:pPr>
            <a:endParaRPr lang="cs-CZ" sz="1000" i="1" spc="33" dirty="0"/>
          </a:p>
          <a:p>
            <a:pPr marL="171450" indent="-171450">
              <a:lnSpc>
                <a:spcPct val="110000"/>
              </a:lnSpc>
              <a:buFont typeface="Arial" panose="020B0604020202020204" pitchFamily="34" charset="0"/>
              <a:buChar char="•"/>
            </a:pPr>
            <a:endParaRPr lang="cs-CZ" sz="1000" dirty="0"/>
          </a:p>
          <a:p>
            <a:pPr>
              <a:lnSpc>
                <a:spcPct val="110000"/>
              </a:lnSpc>
            </a:pPr>
            <a:endParaRPr lang="cs-CZ" sz="1000" dirty="0"/>
          </a:p>
        </p:txBody>
      </p:sp>
      <p:sp>
        <p:nvSpPr>
          <p:cNvPr id="10" name="Nadpis 1">
            <a:extLst>
              <a:ext uri="{FF2B5EF4-FFF2-40B4-BE49-F238E27FC236}">
                <a16:creationId xmlns:a16="http://schemas.microsoft.com/office/drawing/2014/main" id="{E5746600-1C34-0208-D9D1-ABE470AF23F5}"/>
              </a:ext>
            </a:extLst>
          </p:cNvPr>
          <p:cNvSpPr txBox="1">
            <a:spLocks/>
          </p:cNvSpPr>
          <p:nvPr/>
        </p:nvSpPr>
        <p:spPr>
          <a:xfrm>
            <a:off x="287338" y="143969"/>
            <a:ext cx="52117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a:t>HODINA 1 – JAK VYPADÁ INTERNET</a:t>
            </a:r>
            <a:endParaRPr lang="en-US" sz="1000" b="0"/>
          </a:p>
        </p:txBody>
      </p:sp>
      <p:sp>
        <p:nvSpPr>
          <p:cNvPr id="18" name="Nadpis 1">
            <a:extLst>
              <a:ext uri="{FF2B5EF4-FFF2-40B4-BE49-F238E27FC236}">
                <a16:creationId xmlns:a16="http://schemas.microsoft.com/office/drawing/2014/main" id="{2466B531-E1AC-ADF5-3164-D9A753DD18F3}"/>
              </a:ext>
            </a:extLst>
          </p:cNvPr>
          <p:cNvSpPr txBox="1">
            <a:spLocks/>
          </p:cNvSpPr>
          <p:nvPr/>
        </p:nvSpPr>
        <p:spPr>
          <a:xfrm>
            <a:off x="287337" y="3860800"/>
            <a:ext cx="6281737" cy="15787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a:t>Kabely (2 </a:t>
            </a:r>
            <a:r>
              <a:rPr lang="cs-CZ" sz="1200"/>
              <a:t>min</a:t>
            </a:r>
            <a:r>
              <a:rPr lang="cs-CZ" sz="1200" cap="all"/>
              <a:t>)</a:t>
            </a:r>
            <a:endParaRPr lang="en-US" sz="1200" cap="all"/>
          </a:p>
        </p:txBody>
      </p:sp>
      <p:sp>
        <p:nvSpPr>
          <p:cNvPr id="19" name="Nadpis 1">
            <a:extLst>
              <a:ext uri="{FF2B5EF4-FFF2-40B4-BE49-F238E27FC236}">
                <a16:creationId xmlns:a16="http://schemas.microsoft.com/office/drawing/2014/main" id="{7D357ABD-D3FB-02D0-7DB8-729E0EF3FDB3}"/>
              </a:ext>
            </a:extLst>
          </p:cNvPr>
          <p:cNvSpPr txBox="1">
            <a:spLocks/>
          </p:cNvSpPr>
          <p:nvPr/>
        </p:nvSpPr>
        <p:spPr>
          <a:xfrm>
            <a:off x="287337" y="6079625"/>
            <a:ext cx="6281737" cy="16827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a:t>ROUTERY (3 </a:t>
            </a:r>
            <a:r>
              <a:rPr lang="cs-CZ" sz="1200"/>
              <a:t>min</a:t>
            </a:r>
            <a:r>
              <a:rPr lang="cs-CZ" sz="1200" cap="all"/>
              <a:t>)</a:t>
            </a:r>
            <a:endParaRPr lang="en-US" sz="1200" cap="all"/>
          </a:p>
        </p:txBody>
      </p:sp>
      <p:sp>
        <p:nvSpPr>
          <p:cNvPr id="20" name="Nadpis 1">
            <a:extLst>
              <a:ext uri="{FF2B5EF4-FFF2-40B4-BE49-F238E27FC236}">
                <a16:creationId xmlns:a16="http://schemas.microsoft.com/office/drawing/2014/main" id="{AE12B543-EE72-1FF9-AEED-AF6A424D043A}"/>
              </a:ext>
            </a:extLst>
          </p:cNvPr>
          <p:cNvSpPr txBox="1">
            <a:spLocks/>
          </p:cNvSpPr>
          <p:nvPr/>
        </p:nvSpPr>
        <p:spPr>
          <a:xfrm>
            <a:off x="292100" y="4205288"/>
            <a:ext cx="6276975" cy="1522412"/>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Prezentace, snímek 10.</a:t>
            </a:r>
          </a:p>
          <a:p>
            <a:pPr>
              <a:lnSpc>
                <a:spcPct val="110000"/>
              </a:lnSpc>
            </a:pPr>
            <a:r>
              <a:rPr lang="cs-CZ" sz="1000" b="1" dirty="0"/>
              <a:t>Jakým způsobem se dostane ze serveru YouTube video, které si chceme pustit, </a:t>
            </a:r>
            <a:br>
              <a:rPr lang="cs-CZ" sz="1000" b="1" dirty="0"/>
            </a:br>
            <a:r>
              <a:rPr lang="cs-CZ" sz="1000" b="1" dirty="0"/>
              <a:t>až do našeho mobilu?</a:t>
            </a:r>
          </a:p>
          <a:p>
            <a:pPr>
              <a:lnSpc>
                <a:spcPct val="110000"/>
              </a:lnSpc>
            </a:pPr>
            <a:r>
              <a:rPr lang="cs-CZ" sz="1000" i="1" dirty="0"/>
              <a:t>„Nejčastěji po kabelech. Data putují většinu cesty po kabelech ze serveru, kde jsou uložené, až do našeho zařízení. Můžeme si to představit podobně, jako když zaléváme zahradní hadicí. Hadice je jako kabel a uvnitř něj k nám přitéká video ze serveru, kde je uloženo, až do našeho mobilu. Podobně jako přiteče voda hadicí. Hodně lidí si myslí, že nám při tom nějak pomáhají i satelity na obloze, ale ve skutečnosti se to spíše neděje, většina věcí na internetu cestuje v kabelech.“ </a:t>
            </a:r>
            <a:r>
              <a:rPr lang="cs-CZ" sz="1000" b="1" dirty="0">
                <a:solidFill>
                  <a:srgbClr val="0070C0"/>
                </a:solidFill>
              </a:rPr>
              <a:t>Prezentace, snímek 11-12.</a:t>
            </a:r>
          </a:p>
          <a:p>
            <a:pPr>
              <a:lnSpc>
                <a:spcPct val="110000"/>
              </a:lnSpc>
            </a:pPr>
            <a:endParaRPr lang="cs-CZ" sz="1000" i="1" dirty="0"/>
          </a:p>
        </p:txBody>
      </p:sp>
      <p:sp>
        <p:nvSpPr>
          <p:cNvPr id="22" name="Nadpis 1">
            <a:extLst>
              <a:ext uri="{FF2B5EF4-FFF2-40B4-BE49-F238E27FC236}">
                <a16:creationId xmlns:a16="http://schemas.microsoft.com/office/drawing/2014/main" id="{CF3BFC1D-8210-ED5D-45E1-EC43E4DFC06B}"/>
              </a:ext>
            </a:extLst>
          </p:cNvPr>
          <p:cNvSpPr txBox="1">
            <a:spLocks/>
          </p:cNvSpPr>
          <p:nvPr/>
        </p:nvSpPr>
        <p:spPr>
          <a:xfrm>
            <a:off x="292100" y="6409824"/>
            <a:ext cx="6276975" cy="1014412"/>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i="1" dirty="0"/>
              <a:t>„Internet funguje díky dalším chytrým zařízením. Důležité jsou také chytré křižovatky, které spojují jednotlivé kabely. Mohou se jmenovat například síťové routery </a:t>
            </a:r>
            <a:br>
              <a:rPr lang="cs-CZ" sz="1000" i="1" dirty="0"/>
            </a:br>
            <a:r>
              <a:rPr lang="cs-CZ" sz="1000" i="1" dirty="0"/>
              <a:t>(z angličtiny </a:t>
            </a:r>
            <a:r>
              <a:rPr lang="cs-CZ" sz="1000" i="1" dirty="0" err="1"/>
              <a:t>route</a:t>
            </a:r>
            <a:r>
              <a:rPr lang="cs-CZ" sz="1000" i="1" dirty="0"/>
              <a:t> – směrovat). </a:t>
            </a:r>
          </a:p>
          <a:p>
            <a:pPr>
              <a:lnSpc>
                <a:spcPct val="110000"/>
              </a:lnSpc>
            </a:pPr>
            <a:r>
              <a:rPr lang="cs-CZ" sz="1000" i="1" dirty="0"/>
              <a:t>Proč o nich říkáme, že jsou chytré? Routery dokážou nasměrovat data, která putují internetem tak, aby dorazila na správné místo.“ </a:t>
            </a:r>
            <a:r>
              <a:rPr lang="cs-CZ" sz="1000" b="1" dirty="0">
                <a:solidFill>
                  <a:srgbClr val="0070C0"/>
                </a:solidFill>
              </a:rPr>
              <a:t>Prezentace, snímek 13</a:t>
            </a:r>
            <a:r>
              <a:rPr lang="cs-CZ" sz="1000" b="1" i="1" dirty="0">
                <a:solidFill>
                  <a:srgbClr val="0070C0"/>
                </a:solidFill>
              </a:rPr>
              <a:t>.</a:t>
            </a:r>
            <a:endParaRPr lang="cs-CZ" sz="1000" i="1" dirty="0"/>
          </a:p>
        </p:txBody>
      </p:sp>
      <p:sp>
        <p:nvSpPr>
          <p:cNvPr id="23" name="Nadpis 1">
            <a:extLst>
              <a:ext uri="{FF2B5EF4-FFF2-40B4-BE49-F238E27FC236}">
                <a16:creationId xmlns:a16="http://schemas.microsoft.com/office/drawing/2014/main" id="{74E8AE84-46B6-E558-B806-7798A29FC18E}"/>
              </a:ext>
            </a:extLst>
          </p:cNvPr>
          <p:cNvSpPr txBox="1">
            <a:spLocks/>
          </p:cNvSpPr>
          <p:nvPr/>
        </p:nvSpPr>
        <p:spPr>
          <a:xfrm>
            <a:off x="287337" y="7590247"/>
            <a:ext cx="6281737" cy="16827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Diskuse ve skupinách - Palčivé otázky (10 </a:t>
            </a:r>
            <a:r>
              <a:rPr lang="cs-CZ" sz="1200" dirty="0"/>
              <a:t>min</a:t>
            </a:r>
            <a:r>
              <a:rPr lang="cs-CZ" sz="1200" cap="all" dirty="0"/>
              <a:t>)</a:t>
            </a:r>
            <a:endParaRPr lang="en-US" sz="1200" cap="all" dirty="0"/>
          </a:p>
        </p:txBody>
      </p:sp>
      <p:sp>
        <p:nvSpPr>
          <p:cNvPr id="27" name="Nadpis 1">
            <a:extLst>
              <a:ext uri="{FF2B5EF4-FFF2-40B4-BE49-F238E27FC236}">
                <a16:creationId xmlns:a16="http://schemas.microsoft.com/office/drawing/2014/main" id="{7E1632A8-CEC7-F464-E6FD-5712ED6A2216}"/>
              </a:ext>
            </a:extLst>
          </p:cNvPr>
          <p:cNvSpPr txBox="1">
            <a:spLocks/>
          </p:cNvSpPr>
          <p:nvPr/>
        </p:nvSpPr>
        <p:spPr>
          <a:xfrm>
            <a:off x="292100" y="7925207"/>
            <a:ext cx="6410452" cy="1518860"/>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3. Prezentace, snímek 14.</a:t>
            </a:r>
            <a:endParaRPr lang="cs-CZ" sz="1000" dirty="0"/>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Žáci se rozdělí do skupin (cca po 4).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Každá skupina dostane jednu ze dvou otázek.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O otázce diskutují a do pracovního listu si zapíšou odpověď, na níž se shodnou, a argumenty pro podporu své odpovědi. </a:t>
            </a:r>
          </a:p>
          <a:p>
            <a:pPr marL="171450" lvl="1" indent="-171450">
              <a:lnSpc>
                <a:spcPct val="110000"/>
              </a:lnSpc>
              <a:spcBef>
                <a:spcPct val="0"/>
              </a:spcBef>
              <a:buFont typeface="Arial" panose="020B0604020202020204" pitchFamily="34" charset="0"/>
              <a:buChar char="•"/>
            </a:pPr>
            <a:r>
              <a:rPr lang="cs-CZ" sz="1000" dirty="0">
                <a:latin typeface="+mj-lt"/>
                <a:ea typeface="+mj-ea"/>
                <a:cs typeface="+mj-cs"/>
              </a:rPr>
              <a:t>Na závěr sdílí odpovědi celá třída.</a:t>
            </a:r>
          </a:p>
          <a:p>
            <a:pPr>
              <a:lnSpc>
                <a:spcPct val="110000"/>
              </a:lnSpc>
            </a:pPr>
            <a:endParaRPr lang="cs-CZ" sz="1000" dirty="0"/>
          </a:p>
          <a:p>
            <a:pPr>
              <a:lnSpc>
                <a:spcPct val="110000"/>
              </a:lnSpc>
            </a:pPr>
            <a:endParaRPr lang="cs-CZ" sz="1000" dirty="0"/>
          </a:p>
          <a:p>
            <a:pPr>
              <a:lnSpc>
                <a:spcPct val="110000"/>
              </a:lnSpc>
            </a:pPr>
            <a:r>
              <a:rPr lang="cs-CZ" sz="1000" b="1" dirty="0"/>
              <a:t>OTÁZKY</a:t>
            </a:r>
          </a:p>
          <a:p>
            <a:pPr marL="228600" indent="-228600">
              <a:lnSpc>
                <a:spcPct val="110000"/>
              </a:lnSpc>
              <a:buFont typeface="+mj-lt"/>
              <a:buAutoNum type="alphaLcParenR"/>
            </a:pPr>
            <a:r>
              <a:rPr lang="cs-CZ" sz="1000" dirty="0"/>
              <a:t>Má internet nějaké jedno </a:t>
            </a:r>
            <a:r>
              <a:rPr lang="cs-CZ" sz="1000" b="1" dirty="0"/>
              <a:t>velké řídicí centrum</a:t>
            </a:r>
            <a:r>
              <a:rPr lang="cs-CZ" sz="1000" dirty="0"/>
              <a:t>? Má i nějakého </a:t>
            </a:r>
            <a:r>
              <a:rPr lang="cs-CZ" sz="1000" b="1" dirty="0"/>
              <a:t>ředitele</a:t>
            </a:r>
            <a:r>
              <a:rPr lang="cs-CZ" sz="1000" dirty="0"/>
              <a:t>? Vysvětlete proč ano nebo proč ne.</a:t>
            </a:r>
          </a:p>
          <a:p>
            <a:pPr marL="228600" indent="-228600">
              <a:lnSpc>
                <a:spcPct val="110000"/>
              </a:lnSpc>
              <a:buFont typeface="+mj-lt"/>
              <a:buAutoNum type="alphaLcParenR"/>
            </a:pPr>
            <a:r>
              <a:rPr lang="cs-CZ" sz="1000" dirty="0"/>
              <a:t>Co by se stalo, kdyby někdo </a:t>
            </a:r>
            <a:r>
              <a:rPr lang="cs-CZ" sz="1000" b="1" dirty="0"/>
              <a:t>překopl internetový kabel</a:t>
            </a:r>
            <a:r>
              <a:rPr lang="cs-CZ" sz="1000" dirty="0"/>
              <a:t> vedoucí mezi Prahou </a:t>
            </a:r>
            <a:br>
              <a:rPr lang="cs-CZ" sz="1000" dirty="0"/>
            </a:br>
            <a:r>
              <a:rPr lang="cs-CZ" sz="1000" dirty="0"/>
              <a:t>a Brnem? Budeme moct napsat zprávu kamarádce v Brně přes Instagram?</a:t>
            </a:r>
          </a:p>
          <a:p>
            <a:pPr>
              <a:lnSpc>
                <a:spcPct val="110000"/>
              </a:lnSpc>
            </a:pPr>
            <a:endParaRPr lang="cs-CZ" sz="1000" dirty="0"/>
          </a:p>
        </p:txBody>
      </p:sp>
      <p:cxnSp>
        <p:nvCxnSpPr>
          <p:cNvPr id="3" name="Přímá spojnice 2">
            <a:extLst>
              <a:ext uri="{FF2B5EF4-FFF2-40B4-BE49-F238E27FC236}">
                <a16:creationId xmlns:a16="http://schemas.microsoft.com/office/drawing/2014/main" id="{58B6D877-9832-A58F-6614-2DC31C89283D}"/>
              </a:ext>
            </a:extLst>
          </p:cNvPr>
          <p:cNvCxnSpPr>
            <a:cxnSpLocks/>
          </p:cNvCxnSpPr>
          <p:nvPr/>
        </p:nvCxnSpPr>
        <p:spPr>
          <a:xfrm>
            <a:off x="2311400" y="4017388"/>
            <a:ext cx="4257674"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cxnSp>
        <p:nvCxnSpPr>
          <p:cNvPr id="4" name="Přímá spojnice 3">
            <a:extLst>
              <a:ext uri="{FF2B5EF4-FFF2-40B4-BE49-F238E27FC236}">
                <a16:creationId xmlns:a16="http://schemas.microsoft.com/office/drawing/2014/main" id="{B15159ED-E8FC-1C3B-0B4E-8DA8D2DBA959}"/>
              </a:ext>
            </a:extLst>
          </p:cNvPr>
          <p:cNvCxnSpPr>
            <a:cxnSpLocks/>
          </p:cNvCxnSpPr>
          <p:nvPr/>
        </p:nvCxnSpPr>
        <p:spPr>
          <a:xfrm>
            <a:off x="2311400" y="6247900"/>
            <a:ext cx="4257674"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cxnSp>
        <p:nvCxnSpPr>
          <p:cNvPr id="7" name="Přímá spojnice 6">
            <a:extLst>
              <a:ext uri="{FF2B5EF4-FFF2-40B4-BE49-F238E27FC236}">
                <a16:creationId xmlns:a16="http://schemas.microsoft.com/office/drawing/2014/main" id="{9AB8F8B7-FE68-AFF4-6C6A-1014CB16B69A}"/>
              </a:ext>
            </a:extLst>
          </p:cNvPr>
          <p:cNvCxnSpPr>
            <a:cxnSpLocks/>
          </p:cNvCxnSpPr>
          <p:nvPr/>
        </p:nvCxnSpPr>
        <p:spPr>
          <a:xfrm>
            <a:off x="4445000" y="7758522"/>
            <a:ext cx="2124074"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2" name="Nadpis 1">
            <a:extLst>
              <a:ext uri="{FF2B5EF4-FFF2-40B4-BE49-F238E27FC236}">
                <a16:creationId xmlns:a16="http://schemas.microsoft.com/office/drawing/2014/main" id="{60993A8C-D3A2-9C5C-6D79-BEFCC4529D04}"/>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6" name="Nadpis 1">
            <a:extLst>
              <a:ext uri="{FF2B5EF4-FFF2-40B4-BE49-F238E27FC236}">
                <a16:creationId xmlns:a16="http://schemas.microsoft.com/office/drawing/2014/main" id="{08484D13-0864-6E30-918F-B1D6E74A96A8}"/>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a:solidFill>
                  <a:schemeClr val="bg1">
                    <a:lumMod val="50000"/>
                  </a:schemeClr>
                </a:solidFill>
              </a:rPr>
              <a:t>internet4kids.mff.cuni.cz</a:t>
            </a:r>
            <a:endParaRPr lang="en-US" sz="800" b="0">
              <a:solidFill>
                <a:schemeClr val="bg1">
                  <a:lumMod val="50000"/>
                </a:schemeClr>
              </a:solidFill>
            </a:endParaRPr>
          </a:p>
        </p:txBody>
      </p:sp>
    </p:spTree>
    <p:extLst>
      <p:ext uri="{BB962C8B-B14F-4D97-AF65-F5344CB8AC3E}">
        <p14:creationId xmlns:p14="http://schemas.microsoft.com/office/powerpoint/2010/main" val="2313972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8CF73-70BA-1089-60CD-F294355EC28C}"/>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5012F944-FD56-9007-4B8B-9FB780E67EBD}"/>
              </a:ext>
            </a:extLst>
          </p:cNvPr>
          <p:cNvSpPr>
            <a:spLocks noGrp="1"/>
          </p:cNvSpPr>
          <p:nvPr>
            <p:ph type="sldNum" sz="quarter" idx="12"/>
          </p:nvPr>
        </p:nvSpPr>
        <p:spPr/>
        <p:txBody>
          <a:bodyPr/>
          <a:lstStyle/>
          <a:p>
            <a:fld id="{92AB32FF-A138-4429-B478-DF8FBDAC87D8}" type="slidenum">
              <a:rPr lang="en-US" smtClean="0"/>
              <a:pPr/>
              <a:t>3</a:t>
            </a:fld>
            <a:endParaRPr lang="en-US"/>
          </a:p>
        </p:txBody>
      </p:sp>
      <p:sp>
        <p:nvSpPr>
          <p:cNvPr id="31" name="Nadpis 1">
            <a:extLst>
              <a:ext uri="{FF2B5EF4-FFF2-40B4-BE49-F238E27FC236}">
                <a16:creationId xmlns:a16="http://schemas.microsoft.com/office/drawing/2014/main" id="{2E99F4F5-CC37-F791-B5B3-22BB2D6BB5CF}"/>
              </a:ext>
            </a:extLst>
          </p:cNvPr>
          <p:cNvSpPr txBox="1">
            <a:spLocks/>
          </p:cNvSpPr>
          <p:nvPr/>
        </p:nvSpPr>
        <p:spPr>
          <a:xfrm>
            <a:off x="3484567" y="7080249"/>
            <a:ext cx="3089909" cy="23685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endParaRPr lang="cs-CZ" sz="1000"/>
          </a:p>
        </p:txBody>
      </p:sp>
      <p:sp>
        <p:nvSpPr>
          <p:cNvPr id="5" name="Nadpis 1">
            <a:extLst>
              <a:ext uri="{FF2B5EF4-FFF2-40B4-BE49-F238E27FC236}">
                <a16:creationId xmlns:a16="http://schemas.microsoft.com/office/drawing/2014/main" id="{74F9C737-8B55-A1BE-8E6E-8474655D67D7}"/>
              </a:ext>
            </a:extLst>
          </p:cNvPr>
          <p:cNvSpPr txBox="1">
            <a:spLocks/>
          </p:cNvSpPr>
          <p:nvPr/>
        </p:nvSpPr>
        <p:spPr>
          <a:xfrm>
            <a:off x="292100" y="482600"/>
            <a:ext cx="6276975" cy="3556000"/>
          </a:xfrm>
          <a:prstGeom prst="rect">
            <a:avLst/>
          </a:prstGeom>
        </p:spPr>
        <p:txBody>
          <a:bodyPr lIns="91440" tIns="45720" rIns="91440" bIns="45720"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SPRÁVNÉ ODPOVĚDI</a:t>
            </a:r>
          </a:p>
          <a:p>
            <a:pPr marL="228600" indent="-228600">
              <a:lnSpc>
                <a:spcPct val="110000"/>
              </a:lnSpc>
              <a:buFont typeface="+mj-lt"/>
              <a:buAutoNum type="alphaLcParenR"/>
            </a:pPr>
            <a:r>
              <a:rPr lang="cs-CZ" sz="1000" dirty="0"/>
              <a:t>Má internet nějaké jedno </a:t>
            </a:r>
            <a:r>
              <a:rPr lang="cs-CZ" sz="1000" b="1" dirty="0"/>
              <a:t>velké řídicí centrum</a:t>
            </a:r>
            <a:r>
              <a:rPr lang="cs-CZ" sz="1000" dirty="0"/>
              <a:t> nebo nějakého </a:t>
            </a:r>
            <a:r>
              <a:rPr lang="cs-CZ" sz="1000" b="1" dirty="0"/>
              <a:t>ředitele</a:t>
            </a:r>
            <a:r>
              <a:rPr lang="cs-CZ" sz="1000" dirty="0"/>
              <a:t>? Vysvětlete proč ano nebo proč ne. </a:t>
            </a:r>
            <a:r>
              <a:rPr lang="cs-CZ" sz="1000" b="1" dirty="0">
                <a:solidFill>
                  <a:srgbClr val="0070C0"/>
                </a:solidFill>
              </a:rPr>
              <a:t>Prezentace, snímek 15.</a:t>
            </a:r>
          </a:p>
          <a:p>
            <a:pPr marL="431800" lvl="1" indent="-171450">
              <a:lnSpc>
                <a:spcPct val="110000"/>
              </a:lnSpc>
              <a:buFont typeface="Arial" panose="020B0604020202020204" pitchFamily="34" charset="0"/>
              <a:buChar char="•"/>
            </a:pPr>
            <a:r>
              <a:rPr lang="cs-CZ" sz="1000" b="1" dirty="0"/>
              <a:t>NE</a:t>
            </a:r>
            <a:endParaRPr lang="cs-CZ" sz="1000" b="1" dirty="0">
              <a:cs typeface="Poppins"/>
            </a:endParaRPr>
          </a:p>
          <a:p>
            <a:pPr marL="431800" lvl="1" indent="-171450">
              <a:lnSpc>
                <a:spcPct val="110000"/>
              </a:lnSpc>
              <a:buFont typeface="Arial" panose="020B0604020202020204" pitchFamily="34" charset="0"/>
              <a:buChar char="•"/>
            </a:pPr>
            <a:r>
              <a:rPr lang="cs-CZ" sz="1000" b="1" dirty="0"/>
              <a:t>Nebezpečí zničení</a:t>
            </a:r>
            <a:r>
              <a:rPr lang="cs-CZ" sz="1000" dirty="0"/>
              <a:t>: Kdyby nějaké řídicí centrum bylo, bylo by to nepraktické i nebezpečné. Kdyby někdo toto centrum zničil, pak by veškerý internet přestal fungovat, a to si lidstvo nemůže dovolit.</a:t>
            </a:r>
            <a:endParaRPr lang="cs-CZ" sz="1000" dirty="0">
              <a:cs typeface="Poppins"/>
            </a:endParaRPr>
          </a:p>
          <a:p>
            <a:pPr marL="431800" lvl="1" indent="-171450">
              <a:lnSpc>
                <a:spcPct val="110000"/>
              </a:lnSpc>
              <a:buFont typeface="Arial" panose="020B0604020202020204" pitchFamily="34" charset="0"/>
              <a:buChar char="•"/>
            </a:pPr>
            <a:r>
              <a:rPr lang="cs-CZ" sz="1000" b="1" dirty="0"/>
              <a:t>Pomalost</a:t>
            </a:r>
            <a:r>
              <a:rPr lang="cs-CZ" sz="1000" dirty="0"/>
              <a:t>: Na takové centrum by bylo příliš mnoho požadavků – nestíhalo by je zpracovávat, internet by byl velmi pomalý.</a:t>
            </a:r>
            <a:endParaRPr lang="cs-CZ" sz="1000" dirty="0">
              <a:cs typeface="Poppins"/>
            </a:endParaRPr>
          </a:p>
          <a:p>
            <a:pPr marL="431800" lvl="1" indent="-171450">
              <a:lnSpc>
                <a:spcPct val="110000"/>
              </a:lnSpc>
              <a:buFont typeface="Arial" panose="020B0604020202020204" pitchFamily="34" charset="0"/>
              <a:buChar char="•"/>
            </a:pPr>
            <a:r>
              <a:rPr lang="cs-CZ" sz="1000" b="1" dirty="0"/>
              <a:t>Jednoho ředitele internet také nemá</a:t>
            </a:r>
            <a:r>
              <a:rPr lang="cs-CZ" sz="1000" dirty="0"/>
              <a:t> (nebezpečí cenzury, příliš velká zodpovědnost pro jednu osobu atd.).</a:t>
            </a:r>
            <a:endParaRPr lang="cs-CZ" sz="1000" dirty="0">
              <a:cs typeface="Poppins"/>
            </a:endParaRPr>
          </a:p>
          <a:p>
            <a:pPr marL="260350" lvl="1">
              <a:lnSpc>
                <a:spcPct val="110000"/>
              </a:lnSpc>
            </a:pPr>
            <a:endParaRPr lang="cs-CZ" sz="1000" dirty="0">
              <a:cs typeface="Poppins"/>
            </a:endParaRPr>
          </a:p>
          <a:p>
            <a:pPr marL="228600" indent="-228600">
              <a:lnSpc>
                <a:spcPct val="110000"/>
              </a:lnSpc>
              <a:buFont typeface="+mj-lt"/>
              <a:buAutoNum type="alphaLcParenR" startAt="2"/>
            </a:pPr>
            <a:endParaRPr lang="cs-CZ" sz="1000" dirty="0"/>
          </a:p>
          <a:p>
            <a:pPr marL="228600" indent="-228600">
              <a:lnSpc>
                <a:spcPct val="110000"/>
              </a:lnSpc>
              <a:buFont typeface="+mj-lt"/>
              <a:buAutoNum type="alphaLcParenR" startAt="2"/>
            </a:pPr>
            <a:r>
              <a:rPr lang="cs-CZ" sz="1000" dirty="0"/>
              <a:t>Co se stane, kdyby někdo </a:t>
            </a:r>
            <a:r>
              <a:rPr lang="cs-CZ" sz="1000" b="1" dirty="0"/>
              <a:t>překopl internetový kabel</a:t>
            </a:r>
            <a:r>
              <a:rPr lang="cs-CZ" sz="1000" dirty="0"/>
              <a:t> vedoucí mezi Prahou </a:t>
            </a:r>
            <a:br>
              <a:rPr lang="cs-CZ" sz="1000" dirty="0"/>
            </a:br>
            <a:r>
              <a:rPr lang="cs-CZ" sz="1000" dirty="0"/>
              <a:t>a Brnem? Budeme moct napsat zprávu kamarádce v Brně přes Instagram? </a:t>
            </a:r>
            <a:r>
              <a:rPr lang="cs-CZ" sz="1000" b="1" dirty="0">
                <a:solidFill>
                  <a:srgbClr val="0070C0"/>
                </a:solidFill>
              </a:rPr>
              <a:t>Prezentace, snímek 16.</a:t>
            </a:r>
          </a:p>
          <a:p>
            <a:pPr marL="431800" lvl="1" indent="-171450">
              <a:lnSpc>
                <a:spcPct val="110000"/>
              </a:lnSpc>
              <a:buFont typeface="Arial" panose="020B0604020202020204" pitchFamily="34" charset="0"/>
              <a:buChar char="•"/>
            </a:pPr>
            <a:r>
              <a:rPr lang="cs-CZ" sz="1000" b="1" dirty="0"/>
              <a:t>ANO</a:t>
            </a:r>
            <a:endParaRPr lang="cs-CZ" sz="1000" b="1" dirty="0">
              <a:cs typeface="Poppins"/>
            </a:endParaRPr>
          </a:p>
          <a:p>
            <a:pPr marL="260350" lvl="1">
              <a:lnSpc>
                <a:spcPct val="110000"/>
              </a:lnSpc>
            </a:pPr>
            <a:r>
              <a:rPr lang="cs-CZ" sz="1000" b="1" dirty="0">
                <a:solidFill>
                  <a:srgbClr val="0070C0"/>
                </a:solidFill>
              </a:rPr>
              <a:t>Prezentace, snímek 17.</a:t>
            </a:r>
            <a:endParaRPr lang="cs-CZ" sz="1000" b="1" dirty="0">
              <a:cs typeface="Poppins"/>
            </a:endParaRPr>
          </a:p>
          <a:p>
            <a:pPr marL="431800" lvl="1" indent="-171450">
              <a:lnSpc>
                <a:spcPct val="110000"/>
              </a:lnSpc>
              <a:buFont typeface="Arial" panose="020B0604020202020204" pitchFamily="34" charset="0"/>
              <a:buChar char="•"/>
            </a:pPr>
            <a:r>
              <a:rPr lang="cs-CZ" sz="1000" b="1" dirty="0"/>
              <a:t>Routery umí najít objížďku</a:t>
            </a:r>
            <a:r>
              <a:rPr lang="cs-CZ" sz="1000" dirty="0"/>
              <a:t> (Asi jako navigace v autě, když je někde uzavřená silnice.).</a:t>
            </a:r>
            <a:endParaRPr lang="cs-CZ" sz="1000" dirty="0">
              <a:cs typeface="Poppins"/>
            </a:endParaRPr>
          </a:p>
          <a:p>
            <a:pPr>
              <a:lnSpc>
                <a:spcPct val="110000"/>
              </a:lnSpc>
            </a:pPr>
            <a:endParaRPr lang="cs-CZ" sz="1000" dirty="0"/>
          </a:p>
          <a:p>
            <a:pPr>
              <a:lnSpc>
                <a:spcPct val="110000"/>
              </a:lnSpc>
            </a:pPr>
            <a:endParaRPr lang="cs-CZ" sz="1000" dirty="0"/>
          </a:p>
          <a:p>
            <a:pPr>
              <a:lnSpc>
                <a:spcPct val="110000"/>
              </a:lnSpc>
            </a:pPr>
            <a:endParaRPr lang="cs-CZ" sz="1000" dirty="0"/>
          </a:p>
        </p:txBody>
      </p:sp>
      <p:sp>
        <p:nvSpPr>
          <p:cNvPr id="6" name="Nadpis 1">
            <a:extLst>
              <a:ext uri="{FF2B5EF4-FFF2-40B4-BE49-F238E27FC236}">
                <a16:creationId xmlns:a16="http://schemas.microsoft.com/office/drawing/2014/main" id="{42EDD53C-E27C-E547-E8A1-A8BB3F0D0B2E}"/>
              </a:ext>
            </a:extLst>
          </p:cNvPr>
          <p:cNvSpPr txBox="1">
            <a:spLocks/>
          </p:cNvSpPr>
          <p:nvPr/>
        </p:nvSpPr>
        <p:spPr>
          <a:xfrm>
            <a:off x="287338" y="143969"/>
            <a:ext cx="52117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a:t>HODINA 1 – JAK VYPADÁ INTERNET</a:t>
            </a:r>
            <a:endParaRPr lang="en-US" sz="1000" b="0"/>
          </a:p>
        </p:txBody>
      </p:sp>
      <p:sp>
        <p:nvSpPr>
          <p:cNvPr id="7" name="Nadpis 1">
            <a:extLst>
              <a:ext uri="{FF2B5EF4-FFF2-40B4-BE49-F238E27FC236}">
                <a16:creationId xmlns:a16="http://schemas.microsoft.com/office/drawing/2014/main" id="{824785DC-046C-8C88-C39A-1576E05914B1}"/>
              </a:ext>
            </a:extLst>
          </p:cNvPr>
          <p:cNvSpPr txBox="1">
            <a:spLocks/>
          </p:cNvSpPr>
          <p:nvPr/>
        </p:nvSpPr>
        <p:spPr>
          <a:xfrm>
            <a:off x="292101" y="4368800"/>
            <a:ext cx="6273800" cy="1710267"/>
          </a:xfrm>
          <a:prstGeom prst="rect">
            <a:avLst/>
          </a:prstGeom>
        </p:spPr>
        <p:txBody>
          <a:bodyPr numCol="2" spcCol="108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Pracovní list, úkol 4. Prezentace, snímek 18.</a:t>
            </a:r>
          </a:p>
          <a:p>
            <a:pPr>
              <a:lnSpc>
                <a:spcPct val="110000"/>
              </a:lnSpc>
            </a:pPr>
            <a:r>
              <a:rPr lang="cs-CZ" sz="1000" i="1" dirty="0"/>
              <a:t>Žáci ve dvojicích přiřadí správná vysvětlení k novým pojmům. Na závěr projdeme společně správné odpovědi. </a:t>
            </a:r>
            <a:r>
              <a:rPr lang="cs-CZ" sz="1000" b="1" dirty="0">
                <a:solidFill>
                  <a:srgbClr val="0070C0"/>
                </a:solidFill>
              </a:rPr>
              <a:t>Prezentace, snímek 19.</a:t>
            </a:r>
          </a:p>
          <a:p>
            <a:pPr>
              <a:lnSpc>
                <a:spcPct val="110000"/>
              </a:lnSpc>
            </a:pPr>
            <a:endParaRPr lang="cs-CZ" sz="1000" i="1" dirty="0"/>
          </a:p>
          <a:p>
            <a:pPr>
              <a:lnSpc>
                <a:spcPct val="110000"/>
              </a:lnSpc>
            </a:pPr>
            <a:r>
              <a:rPr lang="cs-CZ" sz="1000" spc="22" dirty="0"/>
              <a:t>Na závěr nechte žáky otočit pracovní list, kde vidí zjednodušený model internetu se serverem a s routery a zeptejte se, zda mají nějaké otázky.</a:t>
            </a:r>
          </a:p>
          <a:p>
            <a:pPr>
              <a:lnSpc>
                <a:spcPct val="110000"/>
              </a:lnSpc>
            </a:pPr>
            <a:r>
              <a:rPr lang="cs-CZ" sz="1000" spc="37" dirty="0"/>
              <a:t>V případě, že žáci mít otázky nebudou, tak se jich můžete zeptat, co bylo pro ně nové nebo překvapivé, co se dnes o internetu dozvěděli. Důležité je zeptat se nejen žáků, kteří se přihlásí.</a:t>
            </a:r>
          </a:p>
        </p:txBody>
      </p:sp>
      <p:sp>
        <p:nvSpPr>
          <p:cNvPr id="11" name="Nadpis 1">
            <a:extLst>
              <a:ext uri="{FF2B5EF4-FFF2-40B4-BE49-F238E27FC236}">
                <a16:creationId xmlns:a16="http://schemas.microsoft.com/office/drawing/2014/main" id="{387065BB-2D89-50B4-B9B3-CF565FBBF2EB}"/>
              </a:ext>
            </a:extLst>
          </p:cNvPr>
          <p:cNvSpPr txBox="1">
            <a:spLocks/>
          </p:cNvSpPr>
          <p:nvPr/>
        </p:nvSpPr>
        <p:spPr>
          <a:xfrm>
            <a:off x="287337" y="4038600"/>
            <a:ext cx="6281737" cy="16986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a:t>Reflexe: Co jsme se dnes dozvěděli? (10 </a:t>
            </a:r>
            <a:r>
              <a:rPr lang="cs-CZ" sz="1200" b="1"/>
              <a:t>min</a:t>
            </a:r>
            <a:r>
              <a:rPr lang="cs-CZ" sz="1200" b="1" cap="all"/>
              <a:t>)</a:t>
            </a:r>
            <a:endParaRPr lang="en-US" sz="1200" b="1" cap="all"/>
          </a:p>
        </p:txBody>
      </p:sp>
      <p:sp>
        <p:nvSpPr>
          <p:cNvPr id="2" name="Nadpis 1">
            <a:extLst>
              <a:ext uri="{FF2B5EF4-FFF2-40B4-BE49-F238E27FC236}">
                <a16:creationId xmlns:a16="http://schemas.microsoft.com/office/drawing/2014/main" id="{8F3283D2-0D06-E20F-22BE-6A17B4D29DD0}"/>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a:t>6.-7. ročník ZŠ / lehčí varianta</a:t>
            </a:r>
            <a:endParaRPr lang="en-US" sz="1000" b="0"/>
          </a:p>
        </p:txBody>
      </p:sp>
      <p:sp>
        <p:nvSpPr>
          <p:cNvPr id="4" name="Nadpis 1">
            <a:extLst>
              <a:ext uri="{FF2B5EF4-FFF2-40B4-BE49-F238E27FC236}">
                <a16:creationId xmlns:a16="http://schemas.microsoft.com/office/drawing/2014/main" id="{7623774E-3A84-6B66-9CEE-DA127BA592DA}"/>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a:solidFill>
                  <a:schemeClr val="bg1">
                    <a:lumMod val="50000"/>
                  </a:schemeClr>
                </a:solidFill>
              </a:rPr>
              <a:t>internet4kids.mff.cuni.cz</a:t>
            </a:r>
            <a:endParaRPr lang="en-US" sz="800" b="0">
              <a:solidFill>
                <a:schemeClr val="bg1">
                  <a:lumMod val="50000"/>
                </a:schemeClr>
              </a:solidFill>
            </a:endParaRPr>
          </a:p>
        </p:txBody>
      </p:sp>
    </p:spTree>
    <p:extLst>
      <p:ext uri="{BB962C8B-B14F-4D97-AF65-F5344CB8AC3E}">
        <p14:creationId xmlns:p14="http://schemas.microsoft.com/office/powerpoint/2010/main" val="574720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57" name="Obdélník: se zakulacenými rohy 56">
            <a:extLst>
              <a:ext uri="{FF2B5EF4-FFF2-40B4-BE49-F238E27FC236}">
                <a16:creationId xmlns:a16="http://schemas.microsoft.com/office/drawing/2014/main" id="{3614364B-463E-2E2F-62CC-917A9E4775F3}"/>
              </a:ext>
            </a:extLst>
          </p:cNvPr>
          <p:cNvSpPr/>
          <p:nvPr/>
        </p:nvSpPr>
        <p:spPr>
          <a:xfrm>
            <a:off x="336183" y="4248077"/>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4</a:t>
            </a:fld>
            <a:endParaRPr lang="en-US"/>
          </a:p>
        </p:txBody>
      </p:sp>
      <p:sp>
        <p:nvSpPr>
          <p:cNvPr id="4" name="Nadpis 1">
            <a:extLst>
              <a:ext uri="{FF2B5EF4-FFF2-40B4-BE49-F238E27FC236}">
                <a16:creationId xmlns:a16="http://schemas.microsoft.com/office/drawing/2014/main" id="{65DAA2FA-391E-4072-83D1-8BEF50087BFE}"/>
              </a:ext>
            </a:extLst>
          </p:cNvPr>
          <p:cNvSpPr txBox="1">
            <a:spLocks/>
          </p:cNvSpPr>
          <p:nvPr/>
        </p:nvSpPr>
        <p:spPr>
          <a:xfrm>
            <a:off x="287338" y="143969"/>
            <a:ext cx="52117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a:t>HODINA 1 – JAK VYPADÁ INTERNET</a:t>
            </a:r>
            <a:endParaRPr lang="en-US" sz="1000" b="0"/>
          </a:p>
        </p:txBody>
      </p:sp>
      <p:sp>
        <p:nvSpPr>
          <p:cNvPr id="31" name="Nadpis 1">
            <a:extLst>
              <a:ext uri="{FF2B5EF4-FFF2-40B4-BE49-F238E27FC236}">
                <a16:creationId xmlns:a16="http://schemas.microsoft.com/office/drawing/2014/main" id="{02B1063F-9C16-3C52-5A6E-7216AA3DA80D}"/>
              </a:ext>
            </a:extLst>
          </p:cNvPr>
          <p:cNvSpPr txBox="1">
            <a:spLocks/>
          </p:cNvSpPr>
          <p:nvPr/>
        </p:nvSpPr>
        <p:spPr>
          <a:xfrm>
            <a:off x="287337" y="49624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a:t>Průběh hodiny stručně</a:t>
            </a:r>
            <a:endParaRPr lang="en-US" sz="1400"/>
          </a:p>
        </p:txBody>
      </p:sp>
      <p:sp>
        <p:nvSpPr>
          <p:cNvPr id="32" name="Nadpis 1">
            <a:extLst>
              <a:ext uri="{FF2B5EF4-FFF2-40B4-BE49-F238E27FC236}">
                <a16:creationId xmlns:a16="http://schemas.microsoft.com/office/drawing/2014/main" id="{C0982145-CE46-101B-B83C-9A62FEFEA27E}"/>
              </a:ext>
            </a:extLst>
          </p:cNvPr>
          <p:cNvSpPr txBox="1">
            <a:spLocks/>
          </p:cNvSpPr>
          <p:nvPr/>
        </p:nvSpPr>
        <p:spPr>
          <a:xfrm>
            <a:off x="287337" y="844441"/>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a:solidFill>
                  <a:schemeClr val="accent6">
                    <a:lumMod val="75000"/>
                  </a:schemeClr>
                </a:solidFill>
              </a:rPr>
              <a:t>EVOKACE</a:t>
            </a:r>
            <a:endParaRPr lang="en-US" sz="1400" b="1">
              <a:solidFill>
                <a:schemeClr val="accent6">
                  <a:lumMod val="75000"/>
                </a:schemeClr>
              </a:solidFill>
            </a:endParaRPr>
          </a:p>
        </p:txBody>
      </p:sp>
      <p:sp>
        <p:nvSpPr>
          <p:cNvPr id="33" name="Nadpis 1">
            <a:extLst>
              <a:ext uri="{FF2B5EF4-FFF2-40B4-BE49-F238E27FC236}">
                <a16:creationId xmlns:a16="http://schemas.microsoft.com/office/drawing/2014/main" id="{F2168A7A-ACEB-457D-81ED-BBA74FCAE37D}"/>
              </a:ext>
            </a:extLst>
          </p:cNvPr>
          <p:cNvSpPr txBox="1">
            <a:spLocks/>
          </p:cNvSpPr>
          <p:nvPr/>
        </p:nvSpPr>
        <p:spPr>
          <a:xfrm>
            <a:off x="287337" y="1175044"/>
            <a:ext cx="6281738" cy="67789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a:t>aktivita </a:t>
            </a:r>
            <a:r>
              <a:rPr lang="cs-CZ" sz="1000" b="1"/>
              <a:t>K ČEMU POTŘEBUJEME INTERNET</a:t>
            </a:r>
            <a:endParaRPr lang="en-US" sz="1000" b="1"/>
          </a:p>
        </p:txBody>
      </p:sp>
      <p:sp>
        <p:nvSpPr>
          <p:cNvPr id="34" name="Nadpis 1">
            <a:extLst>
              <a:ext uri="{FF2B5EF4-FFF2-40B4-BE49-F238E27FC236}">
                <a16:creationId xmlns:a16="http://schemas.microsoft.com/office/drawing/2014/main" id="{DFB2D244-644D-D677-D31F-8AA43034ED3B}"/>
              </a:ext>
            </a:extLst>
          </p:cNvPr>
          <p:cNvSpPr txBox="1">
            <a:spLocks/>
          </p:cNvSpPr>
          <p:nvPr/>
        </p:nvSpPr>
        <p:spPr>
          <a:xfrm>
            <a:off x="1357312" y="1498600"/>
            <a:ext cx="957265" cy="85461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prezentace</a:t>
            </a:r>
            <a:br>
              <a:rPr lang="cs-CZ" sz="1000"/>
            </a:br>
            <a:r>
              <a:rPr lang="cs-CZ" sz="1000" b="1"/>
              <a:t>snímek 1-2</a:t>
            </a:r>
            <a:br>
              <a:rPr lang="cs-CZ" sz="1000" b="1"/>
            </a:br>
            <a:br>
              <a:rPr lang="cs-CZ" sz="1000" b="1"/>
            </a:br>
            <a:r>
              <a:rPr lang="cs-CZ" sz="1000"/>
              <a:t>PL</a:t>
            </a:r>
            <a:r>
              <a:rPr lang="cs-CZ" sz="1000" b="1"/>
              <a:t> úkol 1</a:t>
            </a:r>
            <a:endParaRPr lang="cs-CZ" sz="1000"/>
          </a:p>
          <a:p>
            <a:pPr>
              <a:lnSpc>
                <a:spcPct val="110000"/>
              </a:lnSpc>
              <a:spcAft>
                <a:spcPts val="1300"/>
              </a:spcAft>
            </a:pPr>
            <a:endParaRPr lang="cs-CZ" sz="1000" b="1"/>
          </a:p>
        </p:txBody>
      </p:sp>
      <p:sp>
        <p:nvSpPr>
          <p:cNvPr id="35" name="Nadpis 1">
            <a:extLst>
              <a:ext uri="{FF2B5EF4-FFF2-40B4-BE49-F238E27FC236}">
                <a16:creationId xmlns:a16="http://schemas.microsoft.com/office/drawing/2014/main" id="{A477863C-AED5-8BAE-7DB3-C2178F4D5347}"/>
              </a:ext>
            </a:extLst>
          </p:cNvPr>
          <p:cNvSpPr txBox="1">
            <a:spLocks/>
          </p:cNvSpPr>
          <p:nvPr/>
        </p:nvSpPr>
        <p:spPr>
          <a:xfrm>
            <a:off x="2417763" y="1525709"/>
            <a:ext cx="4151312" cy="185187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Žáci ve dvojicích napíšou alespoň 2 činnosti, které lze dělat na digitálním zařízení, když</a:t>
            </a:r>
          </a:p>
          <a:p>
            <a:pPr marL="228600" indent="-228600">
              <a:lnSpc>
                <a:spcPct val="110000"/>
              </a:lnSpc>
              <a:spcAft>
                <a:spcPts val="1300"/>
              </a:spcAft>
              <a:buFont typeface="+mj-lt"/>
              <a:buAutoNum type="alphaLcParenR"/>
            </a:pPr>
            <a:r>
              <a:rPr lang="cs-CZ" sz="1000"/>
              <a:t>jsme připojeni k internetu (online)</a:t>
            </a:r>
          </a:p>
          <a:p>
            <a:pPr marL="228600" indent="-228600">
              <a:lnSpc>
                <a:spcPct val="110000"/>
              </a:lnSpc>
              <a:spcAft>
                <a:spcPts val="1300"/>
              </a:spcAft>
              <a:buFont typeface="+mj-lt"/>
              <a:buAutoNum type="alphaLcParenR"/>
            </a:pPr>
            <a:r>
              <a:rPr lang="cs-CZ" sz="1000"/>
              <a:t>nejsme připojeni k internetu (</a:t>
            </a:r>
            <a:r>
              <a:rPr lang="cs-CZ" sz="1000" err="1"/>
              <a:t>offline</a:t>
            </a:r>
            <a:r>
              <a:rPr lang="cs-CZ" sz="1000"/>
              <a:t>)</a:t>
            </a:r>
          </a:p>
          <a:p>
            <a:pPr marL="228600" indent="-228600">
              <a:lnSpc>
                <a:spcPct val="110000"/>
              </a:lnSpc>
              <a:spcAft>
                <a:spcPts val="1300"/>
              </a:spcAft>
              <a:buFont typeface="+mj-lt"/>
              <a:buAutoNum type="alphaLcParenR"/>
            </a:pPr>
            <a:r>
              <a:rPr lang="cs-CZ" sz="1000"/>
              <a:t>jsme </a:t>
            </a:r>
            <a:r>
              <a:rPr lang="cs-CZ" sz="1000" err="1"/>
              <a:t>offline</a:t>
            </a:r>
            <a:r>
              <a:rPr lang="cs-CZ" sz="1000"/>
              <a:t> nebo online</a:t>
            </a:r>
          </a:p>
          <a:p>
            <a:pPr>
              <a:lnSpc>
                <a:spcPct val="110000"/>
              </a:lnSpc>
              <a:spcAft>
                <a:spcPts val="1300"/>
              </a:spcAft>
            </a:pPr>
            <a:r>
              <a:rPr lang="cs-CZ" sz="1000"/>
              <a:t>Poté sdílíme společně, píšeme nápady na tabuli. Diskutujeme.</a:t>
            </a:r>
          </a:p>
        </p:txBody>
      </p:sp>
      <p:sp>
        <p:nvSpPr>
          <p:cNvPr id="36" name="Nadpis 1">
            <a:extLst>
              <a:ext uri="{FF2B5EF4-FFF2-40B4-BE49-F238E27FC236}">
                <a16:creationId xmlns:a16="http://schemas.microsoft.com/office/drawing/2014/main" id="{633280FB-59F6-51E6-2689-354A46BB4127}"/>
              </a:ext>
            </a:extLst>
          </p:cNvPr>
          <p:cNvSpPr txBox="1">
            <a:spLocks/>
          </p:cNvSpPr>
          <p:nvPr/>
        </p:nvSpPr>
        <p:spPr>
          <a:xfrm>
            <a:off x="287337" y="3530600"/>
            <a:ext cx="4151313" cy="34620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a:solidFill>
                  <a:schemeClr val="accent2">
                    <a:lumMod val="75000"/>
                  </a:schemeClr>
                </a:solidFill>
              </a:rPr>
              <a:t>UVĚDOMĚNÍ</a:t>
            </a:r>
            <a:endParaRPr lang="en-US" sz="1400" b="1">
              <a:solidFill>
                <a:schemeClr val="accent2">
                  <a:lumMod val="75000"/>
                </a:schemeClr>
              </a:solidFill>
            </a:endParaRPr>
          </a:p>
        </p:txBody>
      </p:sp>
      <p:sp>
        <p:nvSpPr>
          <p:cNvPr id="38" name="Nadpis 1">
            <a:extLst>
              <a:ext uri="{FF2B5EF4-FFF2-40B4-BE49-F238E27FC236}">
                <a16:creationId xmlns:a16="http://schemas.microsoft.com/office/drawing/2014/main" id="{75FFC91B-C8F1-0DB4-2277-40EFF3643729}"/>
              </a:ext>
            </a:extLst>
          </p:cNvPr>
          <p:cNvSpPr txBox="1">
            <a:spLocks/>
          </p:cNvSpPr>
          <p:nvPr/>
        </p:nvSpPr>
        <p:spPr>
          <a:xfrm>
            <a:off x="287338" y="3876802"/>
            <a:ext cx="2022476" cy="3278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a:t>SERVERY</a:t>
            </a:r>
            <a:endParaRPr lang="en-US" sz="1000"/>
          </a:p>
        </p:txBody>
      </p:sp>
      <p:sp>
        <p:nvSpPr>
          <p:cNvPr id="39" name="Nadpis 1">
            <a:extLst>
              <a:ext uri="{FF2B5EF4-FFF2-40B4-BE49-F238E27FC236}">
                <a16:creationId xmlns:a16="http://schemas.microsoft.com/office/drawing/2014/main" id="{C7AA4454-7454-3235-34D7-5B89193BEC26}"/>
              </a:ext>
            </a:extLst>
          </p:cNvPr>
          <p:cNvSpPr txBox="1">
            <a:spLocks/>
          </p:cNvSpPr>
          <p:nvPr/>
        </p:nvSpPr>
        <p:spPr>
          <a:xfrm>
            <a:off x="1358901" y="4204637"/>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prezentace</a:t>
            </a:r>
            <a:br>
              <a:rPr lang="cs-CZ" sz="1000"/>
            </a:br>
            <a:r>
              <a:rPr lang="cs-CZ" sz="1000" b="1"/>
              <a:t>snímek 3</a:t>
            </a:r>
            <a:endParaRPr lang="cs-CZ" sz="1000"/>
          </a:p>
          <a:p>
            <a:pPr>
              <a:lnSpc>
                <a:spcPct val="110000"/>
              </a:lnSpc>
              <a:spcAft>
                <a:spcPts val="1300"/>
              </a:spcAft>
            </a:pPr>
            <a:endParaRPr lang="cs-CZ" sz="1000" b="1"/>
          </a:p>
        </p:txBody>
      </p:sp>
      <p:sp>
        <p:nvSpPr>
          <p:cNvPr id="40" name="Nadpis 1">
            <a:extLst>
              <a:ext uri="{FF2B5EF4-FFF2-40B4-BE49-F238E27FC236}">
                <a16:creationId xmlns:a16="http://schemas.microsoft.com/office/drawing/2014/main" id="{BDCC3DFB-D192-3630-60FD-66675669962C}"/>
              </a:ext>
            </a:extLst>
          </p:cNvPr>
          <p:cNvSpPr txBox="1">
            <a:spLocks/>
          </p:cNvSpPr>
          <p:nvPr/>
        </p:nvSpPr>
        <p:spPr>
          <a:xfrm>
            <a:off x="2417763" y="4203784"/>
            <a:ext cx="4151312" cy="35816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Kde jsou uložené všechny věci, co jsou na internetu?</a:t>
            </a:r>
          </a:p>
        </p:txBody>
      </p:sp>
      <p:sp>
        <p:nvSpPr>
          <p:cNvPr id="41" name="Nadpis 1">
            <a:extLst>
              <a:ext uri="{FF2B5EF4-FFF2-40B4-BE49-F238E27FC236}">
                <a16:creationId xmlns:a16="http://schemas.microsoft.com/office/drawing/2014/main" id="{18CF68FF-98D5-A57F-71AF-362F7537801C}"/>
              </a:ext>
            </a:extLst>
          </p:cNvPr>
          <p:cNvSpPr txBox="1">
            <a:spLocks/>
          </p:cNvSpPr>
          <p:nvPr/>
        </p:nvSpPr>
        <p:spPr>
          <a:xfrm>
            <a:off x="292101" y="1498600"/>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4" name="Nadpis 1">
            <a:extLst>
              <a:ext uri="{FF2B5EF4-FFF2-40B4-BE49-F238E27FC236}">
                <a16:creationId xmlns:a16="http://schemas.microsoft.com/office/drawing/2014/main" id="{B21E5A05-C6BE-38C1-F543-3156FC707A05}"/>
              </a:ext>
            </a:extLst>
          </p:cNvPr>
          <p:cNvSpPr txBox="1">
            <a:spLocks/>
          </p:cNvSpPr>
          <p:nvPr/>
        </p:nvSpPr>
        <p:spPr>
          <a:xfrm>
            <a:off x="292102" y="4223805"/>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sp>
        <p:nvSpPr>
          <p:cNvPr id="45" name="Nadpis 1">
            <a:extLst>
              <a:ext uri="{FF2B5EF4-FFF2-40B4-BE49-F238E27FC236}">
                <a16:creationId xmlns:a16="http://schemas.microsoft.com/office/drawing/2014/main" id="{89908F81-8936-ADF9-BCF2-553E00DE409D}"/>
              </a:ext>
            </a:extLst>
          </p:cNvPr>
          <p:cNvSpPr txBox="1">
            <a:spLocks/>
          </p:cNvSpPr>
          <p:nvPr/>
        </p:nvSpPr>
        <p:spPr>
          <a:xfrm>
            <a:off x="1358901" y="4893777"/>
            <a:ext cx="955676" cy="3350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4-5</a:t>
            </a:r>
            <a:endParaRPr lang="cs-CZ" sz="1000" dirty="0"/>
          </a:p>
          <a:p>
            <a:pPr>
              <a:lnSpc>
                <a:spcPct val="110000"/>
              </a:lnSpc>
              <a:spcAft>
                <a:spcPts val="1300"/>
              </a:spcAft>
            </a:pPr>
            <a:endParaRPr lang="cs-CZ" sz="1000" b="1" dirty="0"/>
          </a:p>
        </p:txBody>
      </p:sp>
      <p:sp>
        <p:nvSpPr>
          <p:cNvPr id="48" name="Nadpis 1">
            <a:extLst>
              <a:ext uri="{FF2B5EF4-FFF2-40B4-BE49-F238E27FC236}">
                <a16:creationId xmlns:a16="http://schemas.microsoft.com/office/drawing/2014/main" id="{14D99024-D0BD-4A9F-E60F-2E6435648864}"/>
              </a:ext>
            </a:extLst>
          </p:cNvPr>
          <p:cNvSpPr txBox="1">
            <a:spLocks/>
          </p:cNvSpPr>
          <p:nvPr/>
        </p:nvSpPr>
        <p:spPr>
          <a:xfrm>
            <a:off x="292102" y="4889585"/>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9" name="Nadpis 1">
            <a:extLst>
              <a:ext uri="{FF2B5EF4-FFF2-40B4-BE49-F238E27FC236}">
                <a16:creationId xmlns:a16="http://schemas.microsoft.com/office/drawing/2014/main" id="{B7BFB083-E43E-57DA-E830-E4E5DD00E220}"/>
              </a:ext>
            </a:extLst>
          </p:cNvPr>
          <p:cNvSpPr txBox="1">
            <a:spLocks/>
          </p:cNvSpPr>
          <p:nvPr/>
        </p:nvSpPr>
        <p:spPr>
          <a:xfrm>
            <a:off x="2417763" y="4884821"/>
            <a:ext cx="4151312" cy="3440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Videa nemohou být v mobilu, protože má příliš malou paměť. Jsou někde jinde.</a:t>
            </a:r>
          </a:p>
        </p:txBody>
      </p:sp>
      <p:cxnSp>
        <p:nvCxnSpPr>
          <p:cNvPr id="83" name="Přímá spojnice 82">
            <a:extLst>
              <a:ext uri="{FF2B5EF4-FFF2-40B4-BE49-F238E27FC236}">
                <a16:creationId xmlns:a16="http://schemas.microsoft.com/office/drawing/2014/main" id="{4C436BFC-0A53-931B-C694-C2E454192C5A}"/>
              </a:ext>
            </a:extLst>
          </p:cNvPr>
          <p:cNvCxnSpPr>
            <a:cxnSpLocks/>
          </p:cNvCxnSpPr>
          <p:nvPr/>
        </p:nvCxnSpPr>
        <p:spPr>
          <a:xfrm>
            <a:off x="285749" y="4711784"/>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85" name="Přímá spojnice 84">
            <a:extLst>
              <a:ext uri="{FF2B5EF4-FFF2-40B4-BE49-F238E27FC236}">
                <a16:creationId xmlns:a16="http://schemas.microsoft.com/office/drawing/2014/main" id="{50805F65-67B1-5EBC-D917-B06A4909D514}"/>
              </a:ext>
            </a:extLst>
          </p:cNvPr>
          <p:cNvCxnSpPr>
            <a:cxnSpLocks/>
          </p:cNvCxnSpPr>
          <p:nvPr/>
        </p:nvCxnSpPr>
        <p:spPr>
          <a:xfrm>
            <a:off x="285749" y="3358534"/>
            <a:ext cx="6280151" cy="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89" name="Přímá spojnice 88">
            <a:extLst>
              <a:ext uri="{FF2B5EF4-FFF2-40B4-BE49-F238E27FC236}">
                <a16:creationId xmlns:a16="http://schemas.microsoft.com/office/drawing/2014/main" id="{95C8F43F-792C-EC27-E70A-6090E2796CB9}"/>
              </a:ext>
            </a:extLst>
          </p:cNvPr>
          <p:cNvCxnSpPr>
            <a:cxnSpLocks/>
          </p:cNvCxnSpPr>
          <p:nvPr/>
        </p:nvCxnSpPr>
        <p:spPr>
          <a:xfrm flipV="1">
            <a:off x="287338" y="1498600"/>
            <a:ext cx="0" cy="1859934"/>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93" name="Přímá spojnice 92">
            <a:extLst>
              <a:ext uri="{FF2B5EF4-FFF2-40B4-BE49-F238E27FC236}">
                <a16:creationId xmlns:a16="http://schemas.microsoft.com/office/drawing/2014/main" id="{086E4157-CFE8-A88B-736A-A1FBDAF8FEE7}"/>
              </a:ext>
            </a:extLst>
          </p:cNvPr>
          <p:cNvCxnSpPr>
            <a:cxnSpLocks/>
          </p:cNvCxnSpPr>
          <p:nvPr/>
        </p:nvCxnSpPr>
        <p:spPr>
          <a:xfrm flipV="1">
            <a:off x="287338" y="4203700"/>
            <a:ext cx="0" cy="2552252"/>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5" name="Přímá spojnice 94">
            <a:extLst>
              <a:ext uri="{FF2B5EF4-FFF2-40B4-BE49-F238E27FC236}">
                <a16:creationId xmlns:a16="http://schemas.microsoft.com/office/drawing/2014/main" id="{CC677BEC-D7DA-4047-5F4A-B0E6CF852A2A}"/>
              </a:ext>
            </a:extLst>
          </p:cNvPr>
          <p:cNvCxnSpPr>
            <a:cxnSpLocks/>
          </p:cNvCxnSpPr>
          <p:nvPr/>
        </p:nvCxnSpPr>
        <p:spPr>
          <a:xfrm>
            <a:off x="285749" y="5408080"/>
            <a:ext cx="6284914"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0" name="Obdélník 99">
            <a:extLst>
              <a:ext uri="{FF2B5EF4-FFF2-40B4-BE49-F238E27FC236}">
                <a16:creationId xmlns:a16="http://schemas.microsoft.com/office/drawing/2014/main" id="{1F9FE4AE-D831-1412-77B0-3370854F0EA2}"/>
              </a:ext>
            </a:extLst>
          </p:cNvPr>
          <p:cNvSpPr/>
          <p:nvPr/>
        </p:nvSpPr>
        <p:spPr>
          <a:xfrm flipH="1">
            <a:off x="283525" y="1155700"/>
            <a:ext cx="60061" cy="19553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bdélník 100">
            <a:extLst>
              <a:ext uri="{FF2B5EF4-FFF2-40B4-BE49-F238E27FC236}">
                <a16:creationId xmlns:a16="http://schemas.microsoft.com/office/drawing/2014/main" id="{68466A6B-318B-FBCD-2EDE-F0330426C573}"/>
              </a:ext>
            </a:extLst>
          </p:cNvPr>
          <p:cNvSpPr/>
          <p:nvPr/>
        </p:nvSpPr>
        <p:spPr>
          <a:xfrm flipH="1">
            <a:off x="287338" y="3885669"/>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Nadpis 1">
            <a:extLst>
              <a:ext uri="{FF2B5EF4-FFF2-40B4-BE49-F238E27FC236}">
                <a16:creationId xmlns:a16="http://schemas.microsoft.com/office/drawing/2014/main" id="{1F291D2D-F213-44FF-C364-6A54A6E93B8B}"/>
              </a:ext>
            </a:extLst>
          </p:cNvPr>
          <p:cNvSpPr txBox="1">
            <a:spLocks/>
          </p:cNvSpPr>
          <p:nvPr/>
        </p:nvSpPr>
        <p:spPr>
          <a:xfrm>
            <a:off x="1358901" y="5562684"/>
            <a:ext cx="955676" cy="338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6-9</a:t>
            </a:r>
            <a:endParaRPr lang="cs-CZ" sz="1000" dirty="0"/>
          </a:p>
          <a:p>
            <a:pPr>
              <a:lnSpc>
                <a:spcPct val="110000"/>
              </a:lnSpc>
              <a:spcAft>
                <a:spcPts val="1300"/>
              </a:spcAft>
            </a:pPr>
            <a:endParaRPr lang="cs-CZ" sz="1000" b="1" dirty="0"/>
          </a:p>
        </p:txBody>
      </p:sp>
      <p:sp>
        <p:nvSpPr>
          <p:cNvPr id="8" name="Nadpis 1">
            <a:extLst>
              <a:ext uri="{FF2B5EF4-FFF2-40B4-BE49-F238E27FC236}">
                <a16:creationId xmlns:a16="http://schemas.microsoft.com/office/drawing/2014/main" id="{6404BCF8-75B8-A9DF-C4E3-FAEC43517887}"/>
              </a:ext>
            </a:extLst>
          </p:cNvPr>
          <p:cNvSpPr txBox="1">
            <a:spLocks/>
          </p:cNvSpPr>
          <p:nvPr/>
        </p:nvSpPr>
        <p:spPr>
          <a:xfrm>
            <a:off x="2417763" y="5570004"/>
            <a:ext cx="4151312" cy="11859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Server je počítač, který má obrovské úložiště a poskytuje nám nějaké služby. Serve znamená anglicky sloužit. Je to vlastně jen takový sluha, co plní nějaké naše požadavky. Takhle mohou servery vypadat.</a:t>
            </a:r>
          </a:p>
          <a:p>
            <a:pPr>
              <a:lnSpc>
                <a:spcPct val="110000"/>
              </a:lnSpc>
              <a:spcAft>
                <a:spcPts val="1300"/>
              </a:spcAft>
            </a:pPr>
            <a:r>
              <a:rPr lang="cs-CZ" sz="1000" b="1" dirty="0"/>
              <a:t>Zkuste odhadnout, kolik serverů na světě je?</a:t>
            </a:r>
          </a:p>
        </p:txBody>
      </p:sp>
      <p:sp>
        <p:nvSpPr>
          <p:cNvPr id="9" name="Nadpis 1">
            <a:extLst>
              <a:ext uri="{FF2B5EF4-FFF2-40B4-BE49-F238E27FC236}">
                <a16:creationId xmlns:a16="http://schemas.microsoft.com/office/drawing/2014/main" id="{1806E15E-F110-5699-3043-DE46F7F237DF}"/>
              </a:ext>
            </a:extLst>
          </p:cNvPr>
          <p:cNvSpPr txBox="1">
            <a:spLocks/>
          </p:cNvSpPr>
          <p:nvPr/>
        </p:nvSpPr>
        <p:spPr>
          <a:xfrm>
            <a:off x="292102" y="5559510"/>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0" name="Přímá spojnice 9">
            <a:extLst>
              <a:ext uri="{FF2B5EF4-FFF2-40B4-BE49-F238E27FC236}">
                <a16:creationId xmlns:a16="http://schemas.microsoft.com/office/drawing/2014/main" id="{303F1D39-EC86-6CFC-AC2A-C013DE225A00}"/>
              </a:ext>
            </a:extLst>
          </p:cNvPr>
          <p:cNvCxnSpPr>
            <a:cxnSpLocks/>
          </p:cNvCxnSpPr>
          <p:nvPr/>
        </p:nvCxnSpPr>
        <p:spPr>
          <a:xfrm>
            <a:off x="285749" y="6752646"/>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1" name="Nadpis 1">
            <a:extLst>
              <a:ext uri="{FF2B5EF4-FFF2-40B4-BE49-F238E27FC236}">
                <a16:creationId xmlns:a16="http://schemas.microsoft.com/office/drawing/2014/main" id="{B35034AD-C616-E3E6-BFAE-5368255E2312}"/>
              </a:ext>
            </a:extLst>
          </p:cNvPr>
          <p:cNvSpPr txBox="1">
            <a:spLocks/>
          </p:cNvSpPr>
          <p:nvPr/>
        </p:nvSpPr>
        <p:spPr>
          <a:xfrm>
            <a:off x="1358901" y="7420549"/>
            <a:ext cx="955676" cy="35176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PL </a:t>
            </a:r>
            <a:r>
              <a:rPr lang="cs-CZ" sz="1000" b="1"/>
              <a:t>úkol 2</a:t>
            </a:r>
          </a:p>
          <a:p>
            <a:pPr>
              <a:lnSpc>
                <a:spcPct val="110000"/>
              </a:lnSpc>
              <a:spcAft>
                <a:spcPts val="1300"/>
              </a:spcAft>
            </a:pPr>
            <a:endParaRPr lang="cs-CZ" sz="1000" b="1"/>
          </a:p>
        </p:txBody>
      </p:sp>
      <p:sp>
        <p:nvSpPr>
          <p:cNvPr id="18" name="Nadpis 1">
            <a:extLst>
              <a:ext uri="{FF2B5EF4-FFF2-40B4-BE49-F238E27FC236}">
                <a16:creationId xmlns:a16="http://schemas.microsoft.com/office/drawing/2014/main" id="{E4659203-4341-AA9F-2BE6-AACBA6049F41}"/>
              </a:ext>
            </a:extLst>
          </p:cNvPr>
          <p:cNvSpPr txBox="1">
            <a:spLocks/>
          </p:cNvSpPr>
          <p:nvPr/>
        </p:nvSpPr>
        <p:spPr>
          <a:xfrm>
            <a:off x="2417763" y="7420549"/>
            <a:ext cx="4151312" cy="35176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Žáci ve dvojicích vymyslí a napíšou, co je uloženo na serverech na pracovním listě.</a:t>
            </a:r>
            <a:endParaRPr lang="cs-CZ" sz="1000" b="1"/>
          </a:p>
        </p:txBody>
      </p:sp>
      <p:sp>
        <p:nvSpPr>
          <p:cNvPr id="19" name="Nadpis 1">
            <a:extLst>
              <a:ext uri="{FF2B5EF4-FFF2-40B4-BE49-F238E27FC236}">
                <a16:creationId xmlns:a16="http://schemas.microsoft.com/office/drawing/2014/main" id="{7CAE446F-BB6B-90D5-3895-9B1D98F38175}"/>
              </a:ext>
            </a:extLst>
          </p:cNvPr>
          <p:cNvSpPr txBox="1">
            <a:spLocks/>
          </p:cNvSpPr>
          <p:nvPr/>
        </p:nvSpPr>
        <p:spPr>
          <a:xfrm>
            <a:off x="292102" y="7420549"/>
            <a:ext cx="952498" cy="35176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22" name="Přímá spojnice 21">
            <a:extLst>
              <a:ext uri="{FF2B5EF4-FFF2-40B4-BE49-F238E27FC236}">
                <a16:creationId xmlns:a16="http://schemas.microsoft.com/office/drawing/2014/main" id="{24B0BCAB-5A75-84C4-66C2-C3A5A94DA242}"/>
              </a:ext>
            </a:extLst>
          </p:cNvPr>
          <p:cNvCxnSpPr>
            <a:cxnSpLocks/>
          </p:cNvCxnSpPr>
          <p:nvPr/>
        </p:nvCxnSpPr>
        <p:spPr>
          <a:xfrm>
            <a:off x="285749" y="7926962"/>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3" name="Nadpis 1">
            <a:extLst>
              <a:ext uri="{FF2B5EF4-FFF2-40B4-BE49-F238E27FC236}">
                <a16:creationId xmlns:a16="http://schemas.microsoft.com/office/drawing/2014/main" id="{089401EB-D9F6-E7BE-4A8F-0F8F6573698A}"/>
              </a:ext>
            </a:extLst>
          </p:cNvPr>
          <p:cNvSpPr txBox="1">
            <a:spLocks/>
          </p:cNvSpPr>
          <p:nvPr/>
        </p:nvSpPr>
        <p:spPr>
          <a:xfrm>
            <a:off x="287338" y="6919827"/>
            <a:ext cx="2022476" cy="5080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a:t>aktivita </a:t>
            </a:r>
            <a:r>
              <a:rPr lang="cs-CZ" sz="1000" b="1"/>
              <a:t>SERVERY</a:t>
            </a:r>
            <a:endParaRPr lang="en-US" sz="1000"/>
          </a:p>
        </p:txBody>
      </p:sp>
      <p:cxnSp>
        <p:nvCxnSpPr>
          <p:cNvPr id="27" name="Přímá spojnice 26">
            <a:extLst>
              <a:ext uri="{FF2B5EF4-FFF2-40B4-BE49-F238E27FC236}">
                <a16:creationId xmlns:a16="http://schemas.microsoft.com/office/drawing/2014/main" id="{F8C5C381-460A-37F3-33B4-E35183F25F1E}"/>
              </a:ext>
            </a:extLst>
          </p:cNvPr>
          <p:cNvCxnSpPr>
            <a:cxnSpLocks/>
          </p:cNvCxnSpPr>
          <p:nvPr/>
        </p:nvCxnSpPr>
        <p:spPr>
          <a:xfrm flipV="1">
            <a:off x="287339" y="7255450"/>
            <a:ext cx="0" cy="671512"/>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8" name="Nadpis 1">
            <a:extLst>
              <a:ext uri="{FF2B5EF4-FFF2-40B4-BE49-F238E27FC236}">
                <a16:creationId xmlns:a16="http://schemas.microsoft.com/office/drawing/2014/main" id="{ECB8560B-2807-854F-EFA9-91D96D9B506B}"/>
              </a:ext>
            </a:extLst>
          </p:cNvPr>
          <p:cNvSpPr txBox="1">
            <a:spLocks/>
          </p:cNvSpPr>
          <p:nvPr/>
        </p:nvSpPr>
        <p:spPr>
          <a:xfrm>
            <a:off x="1357312" y="8417792"/>
            <a:ext cx="1058862" cy="5080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10-12</a:t>
            </a:r>
            <a:endParaRPr lang="cs-CZ" sz="1000" dirty="0"/>
          </a:p>
        </p:txBody>
      </p:sp>
      <p:sp>
        <p:nvSpPr>
          <p:cNvPr id="29" name="Nadpis 1">
            <a:extLst>
              <a:ext uri="{FF2B5EF4-FFF2-40B4-BE49-F238E27FC236}">
                <a16:creationId xmlns:a16="http://schemas.microsoft.com/office/drawing/2014/main" id="{A5273B03-135A-9D30-8528-51A46C745FE5}"/>
              </a:ext>
            </a:extLst>
          </p:cNvPr>
          <p:cNvSpPr txBox="1">
            <a:spLocks/>
          </p:cNvSpPr>
          <p:nvPr/>
        </p:nvSpPr>
        <p:spPr>
          <a:xfrm>
            <a:off x="2416174" y="8417791"/>
            <a:ext cx="4151312" cy="67627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dirty="0"/>
              <a:t>Jakým způsobem se dostane ze serveru YouTube video, které si chceme pustit, až do našeho mobilu?</a:t>
            </a:r>
          </a:p>
          <a:p>
            <a:pPr>
              <a:lnSpc>
                <a:spcPct val="110000"/>
              </a:lnSpc>
              <a:spcAft>
                <a:spcPts val="1300"/>
              </a:spcAft>
            </a:pPr>
            <a:r>
              <a:rPr lang="cs-CZ" sz="1000" dirty="0"/>
              <a:t>Všechno jde kabely, jsou i pod mořem.</a:t>
            </a:r>
          </a:p>
        </p:txBody>
      </p:sp>
      <p:sp>
        <p:nvSpPr>
          <p:cNvPr id="37" name="Nadpis 1">
            <a:extLst>
              <a:ext uri="{FF2B5EF4-FFF2-40B4-BE49-F238E27FC236}">
                <a16:creationId xmlns:a16="http://schemas.microsoft.com/office/drawing/2014/main" id="{31883694-243F-923C-C20C-FF43ECD64605}"/>
              </a:ext>
            </a:extLst>
          </p:cNvPr>
          <p:cNvSpPr txBox="1">
            <a:spLocks/>
          </p:cNvSpPr>
          <p:nvPr/>
        </p:nvSpPr>
        <p:spPr>
          <a:xfrm>
            <a:off x="290513" y="8417792"/>
            <a:ext cx="952498" cy="5080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42" name="Přímá spojnice 41">
            <a:extLst>
              <a:ext uri="{FF2B5EF4-FFF2-40B4-BE49-F238E27FC236}">
                <a16:creationId xmlns:a16="http://schemas.microsoft.com/office/drawing/2014/main" id="{CB5D929C-DAA9-570E-6F22-9E26C1426B9E}"/>
              </a:ext>
            </a:extLst>
          </p:cNvPr>
          <p:cNvCxnSpPr>
            <a:cxnSpLocks/>
          </p:cNvCxnSpPr>
          <p:nvPr/>
        </p:nvCxnSpPr>
        <p:spPr>
          <a:xfrm>
            <a:off x="284160" y="9270280"/>
            <a:ext cx="6281740"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46" name="Nadpis 1">
            <a:extLst>
              <a:ext uri="{FF2B5EF4-FFF2-40B4-BE49-F238E27FC236}">
                <a16:creationId xmlns:a16="http://schemas.microsoft.com/office/drawing/2014/main" id="{74E37E4E-FCD5-4188-6C50-3E14A306F779}"/>
              </a:ext>
            </a:extLst>
          </p:cNvPr>
          <p:cNvSpPr txBox="1">
            <a:spLocks/>
          </p:cNvSpPr>
          <p:nvPr/>
        </p:nvSpPr>
        <p:spPr>
          <a:xfrm>
            <a:off x="285749" y="8087012"/>
            <a:ext cx="2022476" cy="16726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a:t>KABELY</a:t>
            </a:r>
            <a:endParaRPr lang="en-US" sz="1000" b="1"/>
          </a:p>
        </p:txBody>
      </p:sp>
      <p:cxnSp>
        <p:nvCxnSpPr>
          <p:cNvPr id="47" name="Přímá spojnice 46">
            <a:extLst>
              <a:ext uri="{FF2B5EF4-FFF2-40B4-BE49-F238E27FC236}">
                <a16:creationId xmlns:a16="http://schemas.microsoft.com/office/drawing/2014/main" id="{8172966B-9E23-526A-1528-0D00E4523166}"/>
              </a:ext>
            </a:extLst>
          </p:cNvPr>
          <p:cNvCxnSpPr>
            <a:cxnSpLocks/>
          </p:cNvCxnSpPr>
          <p:nvPr/>
        </p:nvCxnSpPr>
        <p:spPr>
          <a:xfrm flipV="1">
            <a:off x="285750" y="8417791"/>
            <a:ext cx="0" cy="852489"/>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50" name="Obdélník 49">
            <a:extLst>
              <a:ext uri="{FF2B5EF4-FFF2-40B4-BE49-F238E27FC236}">
                <a16:creationId xmlns:a16="http://schemas.microsoft.com/office/drawing/2014/main" id="{3081E243-12D1-A33C-9625-B0FB3976A905}"/>
              </a:ext>
            </a:extLst>
          </p:cNvPr>
          <p:cNvSpPr/>
          <p:nvPr/>
        </p:nvSpPr>
        <p:spPr>
          <a:xfrm flipH="1">
            <a:off x="287336" y="6912550"/>
            <a:ext cx="56233" cy="18920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bdélník 50">
            <a:extLst>
              <a:ext uri="{FF2B5EF4-FFF2-40B4-BE49-F238E27FC236}">
                <a16:creationId xmlns:a16="http://schemas.microsoft.com/office/drawing/2014/main" id="{F2EE026F-2AE4-B6C7-8CA9-D1CECA2672D0}"/>
              </a:ext>
            </a:extLst>
          </p:cNvPr>
          <p:cNvSpPr/>
          <p:nvPr/>
        </p:nvSpPr>
        <p:spPr>
          <a:xfrm flipH="1">
            <a:off x="287335" y="8087013"/>
            <a:ext cx="60325" cy="167267"/>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bdélník: se zakulacenými rohy 59">
            <a:extLst>
              <a:ext uri="{FF2B5EF4-FFF2-40B4-BE49-F238E27FC236}">
                <a16:creationId xmlns:a16="http://schemas.microsoft.com/office/drawing/2014/main" id="{20D1C078-DBB2-1EE0-E087-AA87E53C1E83}"/>
              </a:ext>
            </a:extLst>
          </p:cNvPr>
          <p:cNvSpPr/>
          <p:nvPr/>
        </p:nvSpPr>
        <p:spPr>
          <a:xfrm>
            <a:off x="336183" y="492919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bdélník: se zakulacenými rohy 60">
            <a:extLst>
              <a:ext uri="{FF2B5EF4-FFF2-40B4-BE49-F238E27FC236}">
                <a16:creationId xmlns:a16="http://schemas.microsoft.com/office/drawing/2014/main" id="{943DFC00-A2A0-2DCC-1ED2-BFE7CF0F6B6C}"/>
              </a:ext>
            </a:extLst>
          </p:cNvPr>
          <p:cNvSpPr/>
          <p:nvPr/>
        </p:nvSpPr>
        <p:spPr>
          <a:xfrm>
            <a:off x="336183" y="5614302"/>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bdélník: se zakulacenými rohy 61">
            <a:extLst>
              <a:ext uri="{FF2B5EF4-FFF2-40B4-BE49-F238E27FC236}">
                <a16:creationId xmlns:a16="http://schemas.microsoft.com/office/drawing/2014/main" id="{ECD5FCAB-0272-F491-3970-B63BDC43720D}"/>
              </a:ext>
            </a:extLst>
          </p:cNvPr>
          <p:cNvSpPr/>
          <p:nvPr/>
        </p:nvSpPr>
        <p:spPr>
          <a:xfrm>
            <a:off x="336183" y="1542836"/>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Grafický objekt 63" descr="Hodiny se souvislou výplní">
            <a:extLst>
              <a:ext uri="{FF2B5EF4-FFF2-40B4-BE49-F238E27FC236}">
                <a16:creationId xmlns:a16="http://schemas.microsoft.com/office/drawing/2014/main" id="{6C4DF714-F664-87F3-CD40-AED09E0D77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4248535"/>
            <a:ext cx="195118" cy="195118"/>
          </a:xfrm>
          <a:prstGeom prst="rect">
            <a:avLst/>
          </a:prstGeom>
        </p:spPr>
      </p:pic>
      <p:pic>
        <p:nvPicPr>
          <p:cNvPr id="65" name="Grafický objekt 64" descr="Hodiny se souvislou výplní">
            <a:extLst>
              <a:ext uri="{FF2B5EF4-FFF2-40B4-BE49-F238E27FC236}">
                <a16:creationId xmlns:a16="http://schemas.microsoft.com/office/drawing/2014/main" id="{46E2BE46-414B-2569-7600-EC9A8BA913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543437"/>
            <a:ext cx="195118" cy="195118"/>
          </a:xfrm>
          <a:prstGeom prst="rect">
            <a:avLst/>
          </a:prstGeom>
        </p:spPr>
      </p:pic>
      <p:pic>
        <p:nvPicPr>
          <p:cNvPr id="66" name="Grafický objekt 65" descr="Hodiny se souvislou výplní">
            <a:extLst>
              <a:ext uri="{FF2B5EF4-FFF2-40B4-BE49-F238E27FC236}">
                <a16:creationId xmlns:a16="http://schemas.microsoft.com/office/drawing/2014/main" id="{24E31F53-C318-223E-1E9A-171C7FA0C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4927823"/>
            <a:ext cx="195118" cy="195118"/>
          </a:xfrm>
          <a:prstGeom prst="rect">
            <a:avLst/>
          </a:prstGeom>
        </p:spPr>
      </p:pic>
      <p:pic>
        <p:nvPicPr>
          <p:cNvPr id="67" name="Grafický objekt 66" descr="Hodiny se souvislou výplní">
            <a:extLst>
              <a:ext uri="{FF2B5EF4-FFF2-40B4-BE49-F238E27FC236}">
                <a16:creationId xmlns:a16="http://schemas.microsoft.com/office/drawing/2014/main" id="{60A1004E-78B2-C855-9312-F028A5A033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5613033"/>
            <a:ext cx="195118" cy="195118"/>
          </a:xfrm>
          <a:prstGeom prst="rect">
            <a:avLst/>
          </a:prstGeom>
        </p:spPr>
      </p:pic>
      <p:grpSp>
        <p:nvGrpSpPr>
          <p:cNvPr id="70" name="Skupina 69">
            <a:extLst>
              <a:ext uri="{FF2B5EF4-FFF2-40B4-BE49-F238E27FC236}">
                <a16:creationId xmlns:a16="http://schemas.microsoft.com/office/drawing/2014/main" id="{B32A443E-F657-3E0D-562A-2BC26B5D21EA}"/>
              </a:ext>
            </a:extLst>
          </p:cNvPr>
          <p:cNvGrpSpPr/>
          <p:nvPr/>
        </p:nvGrpSpPr>
        <p:grpSpPr>
          <a:xfrm>
            <a:off x="336183" y="7471548"/>
            <a:ext cx="857618" cy="378713"/>
            <a:chOff x="336183" y="7608666"/>
            <a:chExt cx="857618" cy="378713"/>
          </a:xfrm>
        </p:grpSpPr>
        <p:sp>
          <p:nvSpPr>
            <p:cNvPr id="68" name="Obdélník: se zakulacenými rohy 67">
              <a:extLst>
                <a:ext uri="{FF2B5EF4-FFF2-40B4-BE49-F238E27FC236}">
                  <a16:creationId xmlns:a16="http://schemas.microsoft.com/office/drawing/2014/main" id="{364B0383-7915-0BA5-0ACF-AB034E1F531F}"/>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Grafický objekt 68" descr="Hodiny se souvislou výplní">
              <a:extLst>
                <a:ext uri="{FF2B5EF4-FFF2-40B4-BE49-F238E27FC236}">
                  <a16:creationId xmlns:a16="http://schemas.microsoft.com/office/drawing/2014/main" id="{EAB6DB6F-BEEE-047B-6FF1-71A67DB96C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grpSp>
        <p:nvGrpSpPr>
          <p:cNvPr id="71" name="Skupina 70">
            <a:extLst>
              <a:ext uri="{FF2B5EF4-FFF2-40B4-BE49-F238E27FC236}">
                <a16:creationId xmlns:a16="http://schemas.microsoft.com/office/drawing/2014/main" id="{12919008-4669-D8FC-0D27-CBE3F95DC0D7}"/>
              </a:ext>
            </a:extLst>
          </p:cNvPr>
          <p:cNvGrpSpPr/>
          <p:nvPr/>
        </p:nvGrpSpPr>
        <p:grpSpPr>
          <a:xfrm>
            <a:off x="336183" y="8459766"/>
            <a:ext cx="857618" cy="378713"/>
            <a:chOff x="336183" y="7608666"/>
            <a:chExt cx="857618" cy="378713"/>
          </a:xfrm>
        </p:grpSpPr>
        <p:sp>
          <p:nvSpPr>
            <p:cNvPr id="72" name="Obdélník: se zakulacenými rohy 71">
              <a:extLst>
                <a:ext uri="{FF2B5EF4-FFF2-40B4-BE49-F238E27FC236}">
                  <a16:creationId xmlns:a16="http://schemas.microsoft.com/office/drawing/2014/main" id="{BC49A42A-687E-3BC6-84FD-6649A858526D}"/>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Grafický objekt 72" descr="Hodiny se souvislou výplní">
              <a:extLst>
                <a:ext uri="{FF2B5EF4-FFF2-40B4-BE49-F238E27FC236}">
                  <a16:creationId xmlns:a16="http://schemas.microsoft.com/office/drawing/2014/main" id="{035FC99F-589C-FBAF-E646-F996141140B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2" name="Nadpis 1">
            <a:extLst>
              <a:ext uri="{FF2B5EF4-FFF2-40B4-BE49-F238E27FC236}">
                <a16:creationId xmlns:a16="http://schemas.microsoft.com/office/drawing/2014/main" id="{B0207611-5B83-6EC3-AAD1-B41B84F7D254}"/>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a:t>6.-7. ročník ZŠ / lehčí varianta</a:t>
            </a:r>
            <a:endParaRPr lang="en-US" sz="1000" b="0"/>
          </a:p>
        </p:txBody>
      </p:sp>
      <p:sp>
        <p:nvSpPr>
          <p:cNvPr id="5" name="Nadpis 1">
            <a:extLst>
              <a:ext uri="{FF2B5EF4-FFF2-40B4-BE49-F238E27FC236}">
                <a16:creationId xmlns:a16="http://schemas.microsoft.com/office/drawing/2014/main" id="{BC24F45F-D477-9E13-9A71-A763C2F8BAEE}"/>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a:solidFill>
                  <a:schemeClr val="bg1">
                    <a:lumMod val="50000"/>
                  </a:schemeClr>
                </a:solidFill>
              </a:rPr>
              <a:t>internet4kids.mff.cuni.cz</a:t>
            </a:r>
            <a:endParaRPr lang="en-US" sz="800" b="0">
              <a:solidFill>
                <a:schemeClr val="bg1">
                  <a:lumMod val="50000"/>
                </a:schemeClr>
              </a:solidFill>
            </a:endParaRPr>
          </a:p>
        </p:txBody>
      </p:sp>
    </p:spTree>
    <p:extLst>
      <p:ext uri="{BB962C8B-B14F-4D97-AF65-F5344CB8AC3E}">
        <p14:creationId xmlns:p14="http://schemas.microsoft.com/office/powerpoint/2010/main" val="1900971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0ECBB-B5C7-3F17-4ADD-E67C1F3F0398}"/>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5CA1389E-0B33-F420-6191-11541997D87C}"/>
              </a:ext>
            </a:extLst>
          </p:cNvPr>
          <p:cNvSpPr>
            <a:spLocks noGrp="1"/>
          </p:cNvSpPr>
          <p:nvPr>
            <p:ph type="sldNum" sz="quarter" idx="12"/>
          </p:nvPr>
        </p:nvSpPr>
        <p:spPr/>
        <p:txBody>
          <a:bodyPr/>
          <a:lstStyle/>
          <a:p>
            <a:fld id="{92AB32FF-A138-4429-B478-DF8FBDAC87D8}" type="slidenum">
              <a:rPr lang="en-US" smtClean="0"/>
              <a:pPr/>
              <a:t>5</a:t>
            </a:fld>
            <a:endParaRPr lang="en-US"/>
          </a:p>
        </p:txBody>
      </p:sp>
      <p:sp>
        <p:nvSpPr>
          <p:cNvPr id="72" name="Nadpis 1">
            <a:extLst>
              <a:ext uri="{FF2B5EF4-FFF2-40B4-BE49-F238E27FC236}">
                <a16:creationId xmlns:a16="http://schemas.microsoft.com/office/drawing/2014/main" id="{D2CB6C29-7592-F69A-ED84-C85E954C95EC}"/>
              </a:ext>
            </a:extLst>
          </p:cNvPr>
          <p:cNvSpPr txBox="1">
            <a:spLocks/>
          </p:cNvSpPr>
          <p:nvPr/>
        </p:nvSpPr>
        <p:spPr>
          <a:xfrm>
            <a:off x="1358905" y="822326"/>
            <a:ext cx="956345" cy="5080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13</a:t>
            </a:r>
            <a:endParaRPr lang="cs-CZ" sz="1000" dirty="0"/>
          </a:p>
        </p:txBody>
      </p:sp>
      <p:sp>
        <p:nvSpPr>
          <p:cNvPr id="73" name="Nadpis 1">
            <a:extLst>
              <a:ext uri="{FF2B5EF4-FFF2-40B4-BE49-F238E27FC236}">
                <a16:creationId xmlns:a16="http://schemas.microsoft.com/office/drawing/2014/main" id="{7DBF7B1E-81A4-BF62-6EAA-C1511177EF3D}"/>
              </a:ext>
            </a:extLst>
          </p:cNvPr>
          <p:cNvSpPr txBox="1">
            <a:spLocks/>
          </p:cNvSpPr>
          <p:nvPr/>
        </p:nvSpPr>
        <p:spPr>
          <a:xfrm>
            <a:off x="2416174" y="822325"/>
            <a:ext cx="4151312" cy="50800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V síti jsou chytré křižovatky, routery, které směřují data od odesílatele k příjemci.</a:t>
            </a:r>
          </a:p>
        </p:txBody>
      </p:sp>
      <p:sp>
        <p:nvSpPr>
          <p:cNvPr id="74" name="Nadpis 1">
            <a:extLst>
              <a:ext uri="{FF2B5EF4-FFF2-40B4-BE49-F238E27FC236}">
                <a16:creationId xmlns:a16="http://schemas.microsoft.com/office/drawing/2014/main" id="{2389C8A2-4E41-6674-E91A-631CA9FA9576}"/>
              </a:ext>
            </a:extLst>
          </p:cNvPr>
          <p:cNvSpPr txBox="1">
            <a:spLocks/>
          </p:cNvSpPr>
          <p:nvPr/>
        </p:nvSpPr>
        <p:spPr>
          <a:xfrm>
            <a:off x="282575" y="822327"/>
            <a:ext cx="955674" cy="33973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75" name="Přímá spojnice 74">
            <a:extLst>
              <a:ext uri="{FF2B5EF4-FFF2-40B4-BE49-F238E27FC236}">
                <a16:creationId xmlns:a16="http://schemas.microsoft.com/office/drawing/2014/main" id="{F22D5FA9-D03D-8218-8938-359F293C678A}"/>
              </a:ext>
            </a:extLst>
          </p:cNvPr>
          <p:cNvCxnSpPr>
            <a:cxnSpLocks/>
          </p:cNvCxnSpPr>
          <p:nvPr/>
        </p:nvCxnSpPr>
        <p:spPr>
          <a:xfrm>
            <a:off x="284160" y="1330327"/>
            <a:ext cx="6281740"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76" name="Nadpis 1">
            <a:extLst>
              <a:ext uri="{FF2B5EF4-FFF2-40B4-BE49-F238E27FC236}">
                <a16:creationId xmlns:a16="http://schemas.microsoft.com/office/drawing/2014/main" id="{99B3E6BF-5477-E0B8-F001-417A91C6B02A}"/>
              </a:ext>
            </a:extLst>
          </p:cNvPr>
          <p:cNvSpPr txBox="1">
            <a:spLocks/>
          </p:cNvSpPr>
          <p:nvPr/>
        </p:nvSpPr>
        <p:spPr>
          <a:xfrm>
            <a:off x="285749" y="482600"/>
            <a:ext cx="2022476" cy="18507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a:t>ROUTERY</a:t>
            </a:r>
            <a:endParaRPr lang="en-US" sz="1000" b="1"/>
          </a:p>
        </p:txBody>
      </p:sp>
      <p:cxnSp>
        <p:nvCxnSpPr>
          <p:cNvPr id="77" name="Přímá spojnice 76">
            <a:extLst>
              <a:ext uri="{FF2B5EF4-FFF2-40B4-BE49-F238E27FC236}">
                <a16:creationId xmlns:a16="http://schemas.microsoft.com/office/drawing/2014/main" id="{8DEB01B0-74A2-1F36-0BBD-2170D1DF0208}"/>
              </a:ext>
            </a:extLst>
          </p:cNvPr>
          <p:cNvCxnSpPr>
            <a:cxnSpLocks/>
          </p:cNvCxnSpPr>
          <p:nvPr/>
        </p:nvCxnSpPr>
        <p:spPr>
          <a:xfrm flipV="1">
            <a:off x="285750" y="822325"/>
            <a:ext cx="0" cy="508001"/>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91" name="Obdélník 90">
            <a:extLst>
              <a:ext uri="{FF2B5EF4-FFF2-40B4-BE49-F238E27FC236}">
                <a16:creationId xmlns:a16="http://schemas.microsoft.com/office/drawing/2014/main" id="{8F612DAC-EE24-0284-0168-9F3C9165B38B}"/>
              </a:ext>
            </a:extLst>
          </p:cNvPr>
          <p:cNvSpPr/>
          <p:nvPr/>
        </p:nvSpPr>
        <p:spPr>
          <a:xfrm flipH="1">
            <a:off x="285747" y="482600"/>
            <a:ext cx="58391" cy="169863"/>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Nadpis 1">
            <a:extLst>
              <a:ext uri="{FF2B5EF4-FFF2-40B4-BE49-F238E27FC236}">
                <a16:creationId xmlns:a16="http://schemas.microsoft.com/office/drawing/2014/main" id="{A2065C7F-4722-075C-29F8-EAC3E9ECB747}"/>
              </a:ext>
            </a:extLst>
          </p:cNvPr>
          <p:cNvSpPr txBox="1">
            <a:spLocks/>
          </p:cNvSpPr>
          <p:nvPr/>
        </p:nvSpPr>
        <p:spPr>
          <a:xfrm>
            <a:off x="1360494" y="1840884"/>
            <a:ext cx="956345" cy="6772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14</a:t>
            </a:r>
            <a:br>
              <a:rPr lang="cs-CZ" sz="1000" b="1" dirty="0"/>
            </a:br>
            <a:br>
              <a:rPr lang="cs-CZ" sz="1000" dirty="0"/>
            </a:br>
            <a:r>
              <a:rPr lang="cs-CZ" sz="1000" dirty="0"/>
              <a:t>PL </a:t>
            </a:r>
            <a:r>
              <a:rPr lang="cs-CZ" sz="1000" b="1" dirty="0"/>
              <a:t>úkol 3</a:t>
            </a:r>
          </a:p>
          <a:p>
            <a:pPr>
              <a:lnSpc>
                <a:spcPct val="110000"/>
              </a:lnSpc>
              <a:spcAft>
                <a:spcPts val="1300"/>
              </a:spcAft>
            </a:pPr>
            <a:endParaRPr lang="cs-CZ" sz="1000" b="1" dirty="0"/>
          </a:p>
        </p:txBody>
      </p:sp>
      <p:sp>
        <p:nvSpPr>
          <p:cNvPr id="95" name="Nadpis 1">
            <a:extLst>
              <a:ext uri="{FF2B5EF4-FFF2-40B4-BE49-F238E27FC236}">
                <a16:creationId xmlns:a16="http://schemas.microsoft.com/office/drawing/2014/main" id="{043002B3-58F6-3F04-9461-2F0AC6C5C2D4}"/>
              </a:ext>
            </a:extLst>
          </p:cNvPr>
          <p:cNvSpPr txBox="1">
            <a:spLocks/>
          </p:cNvSpPr>
          <p:nvPr/>
        </p:nvSpPr>
        <p:spPr>
          <a:xfrm>
            <a:off x="2417763" y="1840883"/>
            <a:ext cx="4151312" cy="186055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Děti do skupin, každá skupina jedno z témat:</a:t>
            </a:r>
          </a:p>
          <a:p>
            <a:pPr marL="228600" indent="-228600">
              <a:lnSpc>
                <a:spcPct val="110000"/>
              </a:lnSpc>
              <a:spcAft>
                <a:spcPts val="1300"/>
              </a:spcAft>
              <a:buFont typeface="+mj-lt"/>
              <a:buAutoNum type="alphaLcParenR"/>
            </a:pPr>
            <a:r>
              <a:rPr lang="cs-CZ" sz="1000" dirty="0"/>
              <a:t>Má internet nějaké jedno </a:t>
            </a:r>
            <a:r>
              <a:rPr lang="cs-CZ" sz="1000" b="1" dirty="0"/>
              <a:t>velké řídicí centrum</a:t>
            </a:r>
            <a:r>
              <a:rPr lang="cs-CZ" sz="1000" dirty="0"/>
              <a:t>? Má </a:t>
            </a:r>
            <a:br>
              <a:rPr lang="cs-CZ" sz="1000" dirty="0"/>
            </a:br>
            <a:r>
              <a:rPr lang="cs-CZ" sz="1000" dirty="0"/>
              <a:t>i nějakého ředitele? Vysvětlete proč ano nebo proč ne.</a:t>
            </a:r>
          </a:p>
          <a:p>
            <a:pPr marL="228600" indent="-228600">
              <a:lnSpc>
                <a:spcPct val="110000"/>
              </a:lnSpc>
              <a:spcAft>
                <a:spcPts val="1300"/>
              </a:spcAft>
              <a:buFont typeface="+mj-lt"/>
              <a:buAutoNum type="alphaLcParenR"/>
            </a:pPr>
            <a:r>
              <a:rPr lang="cs-CZ" sz="1000" dirty="0"/>
              <a:t>Co by se stalo, kdyby někdo </a:t>
            </a:r>
            <a:r>
              <a:rPr lang="cs-CZ" sz="1000" b="1" dirty="0"/>
              <a:t>překopl internetový kabel</a:t>
            </a:r>
            <a:r>
              <a:rPr lang="cs-CZ" sz="1000" dirty="0"/>
              <a:t> vedoucí mezi Prahou a Brnem? Budeme moct napsat zprávu kamarádce v Brně přes Instagram?</a:t>
            </a:r>
          </a:p>
          <a:p>
            <a:pPr>
              <a:lnSpc>
                <a:spcPct val="110000"/>
              </a:lnSpc>
              <a:spcAft>
                <a:spcPts val="1300"/>
              </a:spcAft>
            </a:pPr>
            <a:r>
              <a:rPr lang="cs-CZ" sz="1000" dirty="0"/>
              <a:t>Diskutují, píšou si odpovědi do PL.</a:t>
            </a:r>
          </a:p>
        </p:txBody>
      </p:sp>
      <p:sp>
        <p:nvSpPr>
          <p:cNvPr id="96" name="Nadpis 1">
            <a:extLst>
              <a:ext uri="{FF2B5EF4-FFF2-40B4-BE49-F238E27FC236}">
                <a16:creationId xmlns:a16="http://schemas.microsoft.com/office/drawing/2014/main" id="{D16F3D13-5A9F-2AE6-3BC5-98AD2C6A1B6F}"/>
              </a:ext>
            </a:extLst>
          </p:cNvPr>
          <p:cNvSpPr txBox="1">
            <a:spLocks/>
          </p:cNvSpPr>
          <p:nvPr/>
        </p:nvSpPr>
        <p:spPr>
          <a:xfrm>
            <a:off x="284164" y="1840884"/>
            <a:ext cx="955674" cy="33296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97" name="Přímá spojnice 96">
            <a:extLst>
              <a:ext uri="{FF2B5EF4-FFF2-40B4-BE49-F238E27FC236}">
                <a16:creationId xmlns:a16="http://schemas.microsoft.com/office/drawing/2014/main" id="{D81FC1DD-1884-89D0-C15A-F7E2539EDAFA}"/>
              </a:ext>
            </a:extLst>
          </p:cNvPr>
          <p:cNvCxnSpPr>
            <a:cxnSpLocks/>
          </p:cNvCxnSpPr>
          <p:nvPr/>
        </p:nvCxnSpPr>
        <p:spPr>
          <a:xfrm>
            <a:off x="285749" y="370588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98" name="Nadpis 1">
            <a:extLst>
              <a:ext uri="{FF2B5EF4-FFF2-40B4-BE49-F238E27FC236}">
                <a16:creationId xmlns:a16="http://schemas.microsoft.com/office/drawing/2014/main" id="{A1A4873B-FF81-5FF7-188F-D90CD068D1FE}"/>
              </a:ext>
            </a:extLst>
          </p:cNvPr>
          <p:cNvSpPr txBox="1">
            <a:spLocks/>
          </p:cNvSpPr>
          <p:nvPr/>
        </p:nvSpPr>
        <p:spPr>
          <a:xfrm>
            <a:off x="287338" y="1494156"/>
            <a:ext cx="2022476" cy="51972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a:t>aktivita </a:t>
            </a:r>
            <a:r>
              <a:rPr lang="cs-CZ" sz="1000" b="1"/>
              <a:t>PALČIVÉ OTÁZKY</a:t>
            </a:r>
            <a:endParaRPr lang="en-US" sz="1000"/>
          </a:p>
        </p:txBody>
      </p:sp>
      <p:cxnSp>
        <p:nvCxnSpPr>
          <p:cNvPr id="99" name="Přímá spojnice 98">
            <a:extLst>
              <a:ext uri="{FF2B5EF4-FFF2-40B4-BE49-F238E27FC236}">
                <a16:creationId xmlns:a16="http://schemas.microsoft.com/office/drawing/2014/main" id="{DAFD7C71-D7B8-61C4-4366-A8DAC5A6B09E}"/>
              </a:ext>
            </a:extLst>
          </p:cNvPr>
          <p:cNvCxnSpPr>
            <a:cxnSpLocks/>
          </p:cNvCxnSpPr>
          <p:nvPr/>
        </p:nvCxnSpPr>
        <p:spPr>
          <a:xfrm flipV="1">
            <a:off x="287339" y="1848161"/>
            <a:ext cx="0" cy="3205824"/>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0" name="Obdélník 99">
            <a:extLst>
              <a:ext uri="{FF2B5EF4-FFF2-40B4-BE49-F238E27FC236}">
                <a16:creationId xmlns:a16="http://schemas.microsoft.com/office/drawing/2014/main" id="{0BC16C1B-AB39-4A70-E1E5-F59D7628E973}"/>
              </a:ext>
            </a:extLst>
          </p:cNvPr>
          <p:cNvSpPr/>
          <p:nvPr/>
        </p:nvSpPr>
        <p:spPr>
          <a:xfrm flipH="1">
            <a:off x="287336" y="1498599"/>
            <a:ext cx="55564" cy="168586"/>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Nadpis 1">
            <a:extLst>
              <a:ext uri="{FF2B5EF4-FFF2-40B4-BE49-F238E27FC236}">
                <a16:creationId xmlns:a16="http://schemas.microsoft.com/office/drawing/2014/main" id="{1611A9A7-CE98-D88D-22BD-9C55B56B120F}"/>
              </a:ext>
            </a:extLst>
          </p:cNvPr>
          <p:cNvSpPr txBox="1">
            <a:spLocks/>
          </p:cNvSpPr>
          <p:nvPr/>
        </p:nvSpPr>
        <p:spPr>
          <a:xfrm>
            <a:off x="1360494" y="3869711"/>
            <a:ext cx="956345" cy="35176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15</a:t>
            </a:r>
          </a:p>
          <a:p>
            <a:pPr>
              <a:lnSpc>
                <a:spcPct val="110000"/>
              </a:lnSpc>
              <a:spcAft>
                <a:spcPts val="1300"/>
              </a:spcAft>
            </a:pPr>
            <a:endParaRPr lang="cs-CZ" sz="1000" b="1" dirty="0"/>
          </a:p>
        </p:txBody>
      </p:sp>
      <p:sp>
        <p:nvSpPr>
          <p:cNvPr id="104" name="Nadpis 1">
            <a:extLst>
              <a:ext uri="{FF2B5EF4-FFF2-40B4-BE49-F238E27FC236}">
                <a16:creationId xmlns:a16="http://schemas.microsoft.com/office/drawing/2014/main" id="{8B9A6769-C63E-D566-01B6-6BE2F76AB500}"/>
              </a:ext>
            </a:extLst>
          </p:cNvPr>
          <p:cNvSpPr txBox="1">
            <a:spLocks/>
          </p:cNvSpPr>
          <p:nvPr/>
        </p:nvSpPr>
        <p:spPr>
          <a:xfrm>
            <a:off x="2417763" y="3869710"/>
            <a:ext cx="4151312" cy="35176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Správná odpověď na otázku a. Diskutujeme, co mají skupiny, do PL píšeme správnou odpověď.</a:t>
            </a:r>
          </a:p>
        </p:txBody>
      </p:sp>
      <p:sp>
        <p:nvSpPr>
          <p:cNvPr id="105" name="Nadpis 1">
            <a:extLst>
              <a:ext uri="{FF2B5EF4-FFF2-40B4-BE49-F238E27FC236}">
                <a16:creationId xmlns:a16="http://schemas.microsoft.com/office/drawing/2014/main" id="{C82C5168-4879-EFE7-FCCC-FBD7F0DF8D51}"/>
              </a:ext>
            </a:extLst>
          </p:cNvPr>
          <p:cNvSpPr txBox="1">
            <a:spLocks/>
          </p:cNvSpPr>
          <p:nvPr/>
        </p:nvSpPr>
        <p:spPr>
          <a:xfrm>
            <a:off x="284164" y="3869711"/>
            <a:ext cx="955674" cy="33296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106" name="Nadpis 1">
            <a:extLst>
              <a:ext uri="{FF2B5EF4-FFF2-40B4-BE49-F238E27FC236}">
                <a16:creationId xmlns:a16="http://schemas.microsoft.com/office/drawing/2014/main" id="{C145EE60-9C3F-AE1C-7C1E-732A5F75ED5F}"/>
              </a:ext>
            </a:extLst>
          </p:cNvPr>
          <p:cNvSpPr txBox="1">
            <a:spLocks/>
          </p:cNvSpPr>
          <p:nvPr/>
        </p:nvSpPr>
        <p:spPr>
          <a:xfrm>
            <a:off x="1360493" y="4548500"/>
            <a:ext cx="1053457" cy="35176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16-17</a:t>
            </a:r>
          </a:p>
          <a:p>
            <a:pPr>
              <a:lnSpc>
                <a:spcPct val="110000"/>
              </a:lnSpc>
              <a:spcAft>
                <a:spcPts val="1300"/>
              </a:spcAft>
            </a:pPr>
            <a:endParaRPr lang="cs-CZ" sz="1000" b="1" dirty="0"/>
          </a:p>
        </p:txBody>
      </p:sp>
      <p:sp>
        <p:nvSpPr>
          <p:cNvPr id="107" name="Nadpis 1">
            <a:extLst>
              <a:ext uri="{FF2B5EF4-FFF2-40B4-BE49-F238E27FC236}">
                <a16:creationId xmlns:a16="http://schemas.microsoft.com/office/drawing/2014/main" id="{1BBBA8F8-4064-8F18-2A08-4AE4371113F5}"/>
              </a:ext>
            </a:extLst>
          </p:cNvPr>
          <p:cNvSpPr txBox="1">
            <a:spLocks/>
          </p:cNvSpPr>
          <p:nvPr/>
        </p:nvSpPr>
        <p:spPr>
          <a:xfrm>
            <a:off x="2417763" y="4548499"/>
            <a:ext cx="4151312" cy="35176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Správná odpověď na otázku b. Diskutujeme, co mají skupiny, do PL píšeme správnou odpověď.</a:t>
            </a:r>
          </a:p>
        </p:txBody>
      </p:sp>
      <p:sp>
        <p:nvSpPr>
          <p:cNvPr id="108" name="Nadpis 1">
            <a:extLst>
              <a:ext uri="{FF2B5EF4-FFF2-40B4-BE49-F238E27FC236}">
                <a16:creationId xmlns:a16="http://schemas.microsoft.com/office/drawing/2014/main" id="{CF2D2042-A9E7-1841-AAF5-0E867AC15073}"/>
              </a:ext>
            </a:extLst>
          </p:cNvPr>
          <p:cNvSpPr txBox="1">
            <a:spLocks/>
          </p:cNvSpPr>
          <p:nvPr/>
        </p:nvSpPr>
        <p:spPr>
          <a:xfrm>
            <a:off x="284164" y="4548500"/>
            <a:ext cx="955674" cy="332962"/>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09" name="Přímá spojnice 108">
            <a:extLst>
              <a:ext uri="{FF2B5EF4-FFF2-40B4-BE49-F238E27FC236}">
                <a16:creationId xmlns:a16="http://schemas.microsoft.com/office/drawing/2014/main" id="{6B7279BF-C141-C378-CB87-CC811BB87F14}"/>
              </a:ext>
            </a:extLst>
          </p:cNvPr>
          <p:cNvCxnSpPr>
            <a:cxnSpLocks/>
          </p:cNvCxnSpPr>
          <p:nvPr/>
        </p:nvCxnSpPr>
        <p:spPr>
          <a:xfrm>
            <a:off x="285749" y="437771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0" name="Přímá spojnice 109">
            <a:extLst>
              <a:ext uri="{FF2B5EF4-FFF2-40B4-BE49-F238E27FC236}">
                <a16:creationId xmlns:a16="http://schemas.microsoft.com/office/drawing/2014/main" id="{A09D480C-0B42-EB70-998D-3CFEE690EF32}"/>
              </a:ext>
            </a:extLst>
          </p:cNvPr>
          <p:cNvCxnSpPr>
            <a:cxnSpLocks/>
          </p:cNvCxnSpPr>
          <p:nvPr/>
        </p:nvCxnSpPr>
        <p:spPr>
          <a:xfrm>
            <a:off x="285749" y="5053985"/>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 name="Nadpis 1">
            <a:extLst>
              <a:ext uri="{FF2B5EF4-FFF2-40B4-BE49-F238E27FC236}">
                <a16:creationId xmlns:a16="http://schemas.microsoft.com/office/drawing/2014/main" id="{5B3ACD37-CD88-3922-92B3-340A60810540}"/>
              </a:ext>
            </a:extLst>
          </p:cNvPr>
          <p:cNvSpPr txBox="1">
            <a:spLocks/>
          </p:cNvSpPr>
          <p:nvPr/>
        </p:nvSpPr>
        <p:spPr>
          <a:xfrm>
            <a:off x="287337" y="5219700"/>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a:solidFill>
                  <a:srgbClr val="0070C0"/>
                </a:solidFill>
              </a:rPr>
              <a:t>REFLEXE</a:t>
            </a:r>
            <a:endParaRPr lang="en-US" sz="1400" b="1">
              <a:solidFill>
                <a:srgbClr val="0070C0"/>
              </a:solidFill>
            </a:endParaRPr>
          </a:p>
        </p:txBody>
      </p:sp>
      <p:sp>
        <p:nvSpPr>
          <p:cNvPr id="3" name="Nadpis 1">
            <a:extLst>
              <a:ext uri="{FF2B5EF4-FFF2-40B4-BE49-F238E27FC236}">
                <a16:creationId xmlns:a16="http://schemas.microsoft.com/office/drawing/2014/main" id="{610C37ED-827E-394A-9B1B-A7CB8C98EE95}"/>
              </a:ext>
            </a:extLst>
          </p:cNvPr>
          <p:cNvSpPr txBox="1">
            <a:spLocks/>
          </p:cNvSpPr>
          <p:nvPr/>
        </p:nvSpPr>
        <p:spPr>
          <a:xfrm>
            <a:off x="287337" y="5559769"/>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a:t>aktivita </a:t>
            </a:r>
            <a:r>
              <a:rPr lang="cs-CZ" sz="1000" b="1"/>
              <a:t>CO JSME SE DNES DOZVĚDĚLI?</a:t>
            </a:r>
            <a:endParaRPr lang="en-US" sz="1000" b="1"/>
          </a:p>
        </p:txBody>
      </p:sp>
      <p:sp>
        <p:nvSpPr>
          <p:cNvPr id="5" name="Nadpis 1">
            <a:extLst>
              <a:ext uri="{FF2B5EF4-FFF2-40B4-BE49-F238E27FC236}">
                <a16:creationId xmlns:a16="http://schemas.microsoft.com/office/drawing/2014/main" id="{4A58CE8F-0187-871D-8B34-C83059C94FCC}"/>
              </a:ext>
            </a:extLst>
          </p:cNvPr>
          <p:cNvSpPr txBox="1">
            <a:spLocks/>
          </p:cNvSpPr>
          <p:nvPr/>
        </p:nvSpPr>
        <p:spPr>
          <a:xfrm>
            <a:off x="1360493" y="5888779"/>
            <a:ext cx="957935" cy="6879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18</a:t>
            </a:r>
            <a:br>
              <a:rPr lang="cs-CZ" sz="1000" b="1" dirty="0"/>
            </a:br>
            <a:br>
              <a:rPr lang="cs-CZ" sz="1000" b="1" dirty="0"/>
            </a:br>
            <a:r>
              <a:rPr lang="cs-CZ" sz="1000" dirty="0"/>
              <a:t>PL</a:t>
            </a:r>
            <a:r>
              <a:rPr lang="cs-CZ" sz="1000" b="1" dirty="0"/>
              <a:t> úkol 4</a:t>
            </a:r>
            <a:endParaRPr lang="cs-CZ" sz="1000" dirty="0"/>
          </a:p>
          <a:p>
            <a:pPr>
              <a:lnSpc>
                <a:spcPct val="110000"/>
              </a:lnSpc>
              <a:spcAft>
                <a:spcPts val="1300"/>
              </a:spcAft>
            </a:pPr>
            <a:endParaRPr lang="cs-CZ" sz="1000" b="1" dirty="0"/>
          </a:p>
        </p:txBody>
      </p:sp>
      <p:sp>
        <p:nvSpPr>
          <p:cNvPr id="6" name="Nadpis 1">
            <a:extLst>
              <a:ext uri="{FF2B5EF4-FFF2-40B4-BE49-F238E27FC236}">
                <a16:creationId xmlns:a16="http://schemas.microsoft.com/office/drawing/2014/main" id="{B4849295-D765-1488-21A1-5EC33CE21382}"/>
              </a:ext>
            </a:extLst>
          </p:cNvPr>
          <p:cNvSpPr txBox="1">
            <a:spLocks/>
          </p:cNvSpPr>
          <p:nvPr/>
        </p:nvSpPr>
        <p:spPr>
          <a:xfrm>
            <a:off x="2417763" y="5894831"/>
            <a:ext cx="4151312" cy="6617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Žáci ve dvojicích přiřadí správná vysvětlení k novým pojmům.</a:t>
            </a:r>
          </a:p>
        </p:txBody>
      </p:sp>
      <p:sp>
        <p:nvSpPr>
          <p:cNvPr id="7" name="Nadpis 1">
            <a:extLst>
              <a:ext uri="{FF2B5EF4-FFF2-40B4-BE49-F238E27FC236}">
                <a16:creationId xmlns:a16="http://schemas.microsoft.com/office/drawing/2014/main" id="{C45E1FE6-53A4-04CB-28DE-022C1175D7CD}"/>
              </a:ext>
            </a:extLst>
          </p:cNvPr>
          <p:cNvSpPr txBox="1">
            <a:spLocks/>
          </p:cNvSpPr>
          <p:nvPr/>
        </p:nvSpPr>
        <p:spPr>
          <a:xfrm>
            <a:off x="282535" y="5888779"/>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1" name="Přímá spojnice 10">
            <a:extLst>
              <a:ext uri="{FF2B5EF4-FFF2-40B4-BE49-F238E27FC236}">
                <a16:creationId xmlns:a16="http://schemas.microsoft.com/office/drawing/2014/main" id="{2AF7029E-F870-4A21-771E-D4CAEACF4D31}"/>
              </a:ext>
            </a:extLst>
          </p:cNvPr>
          <p:cNvCxnSpPr>
            <a:cxnSpLocks/>
          </p:cNvCxnSpPr>
          <p:nvPr/>
        </p:nvCxnSpPr>
        <p:spPr>
          <a:xfrm>
            <a:off x="285749" y="6743700"/>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12" name="Přímá spojnice 11">
            <a:extLst>
              <a:ext uri="{FF2B5EF4-FFF2-40B4-BE49-F238E27FC236}">
                <a16:creationId xmlns:a16="http://schemas.microsoft.com/office/drawing/2014/main" id="{11404368-DB55-7553-3DA1-FDDAD3DD163C}"/>
              </a:ext>
            </a:extLst>
          </p:cNvPr>
          <p:cNvCxnSpPr>
            <a:cxnSpLocks/>
          </p:cNvCxnSpPr>
          <p:nvPr/>
        </p:nvCxnSpPr>
        <p:spPr>
          <a:xfrm flipV="1">
            <a:off x="285747" y="5892800"/>
            <a:ext cx="0" cy="152400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13" name="Obdélník 12">
            <a:extLst>
              <a:ext uri="{FF2B5EF4-FFF2-40B4-BE49-F238E27FC236}">
                <a16:creationId xmlns:a16="http://schemas.microsoft.com/office/drawing/2014/main" id="{7EC3E394-186A-F97B-3CBA-F92FE13485E8}"/>
              </a:ext>
            </a:extLst>
          </p:cNvPr>
          <p:cNvSpPr/>
          <p:nvPr/>
        </p:nvSpPr>
        <p:spPr>
          <a:xfrm flipH="1">
            <a:off x="283526" y="5549393"/>
            <a:ext cx="59373" cy="180866"/>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Nadpis 1">
            <a:extLst>
              <a:ext uri="{FF2B5EF4-FFF2-40B4-BE49-F238E27FC236}">
                <a16:creationId xmlns:a16="http://schemas.microsoft.com/office/drawing/2014/main" id="{DB297F95-C508-D3BE-9117-6F1C12821902}"/>
              </a:ext>
            </a:extLst>
          </p:cNvPr>
          <p:cNvSpPr txBox="1">
            <a:spLocks/>
          </p:cNvSpPr>
          <p:nvPr/>
        </p:nvSpPr>
        <p:spPr>
          <a:xfrm>
            <a:off x="1356681" y="6906598"/>
            <a:ext cx="957935" cy="50447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19</a:t>
            </a:r>
            <a:endParaRPr lang="cs-CZ" sz="1000" dirty="0"/>
          </a:p>
          <a:p>
            <a:pPr>
              <a:lnSpc>
                <a:spcPct val="110000"/>
              </a:lnSpc>
              <a:spcAft>
                <a:spcPts val="1300"/>
              </a:spcAft>
            </a:pPr>
            <a:endParaRPr lang="cs-CZ" sz="1000" b="1" dirty="0"/>
          </a:p>
        </p:txBody>
      </p:sp>
      <p:sp>
        <p:nvSpPr>
          <p:cNvPr id="15" name="Nadpis 1">
            <a:extLst>
              <a:ext uri="{FF2B5EF4-FFF2-40B4-BE49-F238E27FC236}">
                <a16:creationId xmlns:a16="http://schemas.microsoft.com/office/drawing/2014/main" id="{1E940F22-8F17-E0CB-4F30-9463177B46A0}"/>
              </a:ext>
            </a:extLst>
          </p:cNvPr>
          <p:cNvSpPr txBox="1">
            <a:spLocks/>
          </p:cNvSpPr>
          <p:nvPr/>
        </p:nvSpPr>
        <p:spPr>
          <a:xfrm>
            <a:off x="2413951" y="6908800"/>
            <a:ext cx="4151312" cy="50227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a:t>Správné odpovědi. Diskutujeme.</a:t>
            </a:r>
          </a:p>
        </p:txBody>
      </p:sp>
      <p:sp>
        <p:nvSpPr>
          <p:cNvPr id="16" name="Nadpis 1">
            <a:extLst>
              <a:ext uri="{FF2B5EF4-FFF2-40B4-BE49-F238E27FC236}">
                <a16:creationId xmlns:a16="http://schemas.microsoft.com/office/drawing/2014/main" id="{AE00929A-357E-AB91-7B03-7FDF1EAB0383}"/>
              </a:ext>
            </a:extLst>
          </p:cNvPr>
          <p:cNvSpPr txBox="1">
            <a:spLocks/>
          </p:cNvSpPr>
          <p:nvPr/>
        </p:nvSpPr>
        <p:spPr>
          <a:xfrm>
            <a:off x="278723" y="6914197"/>
            <a:ext cx="957263" cy="3486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7" name="Přímá spojnice 16">
            <a:extLst>
              <a:ext uri="{FF2B5EF4-FFF2-40B4-BE49-F238E27FC236}">
                <a16:creationId xmlns:a16="http://schemas.microsoft.com/office/drawing/2014/main" id="{2699DCB3-9AD4-3B6E-F79E-3E4B8EFA7CF2}"/>
              </a:ext>
            </a:extLst>
          </p:cNvPr>
          <p:cNvCxnSpPr>
            <a:cxnSpLocks/>
          </p:cNvCxnSpPr>
          <p:nvPr/>
        </p:nvCxnSpPr>
        <p:spPr>
          <a:xfrm>
            <a:off x="285749" y="7413629"/>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20" name="Skupina 19">
            <a:extLst>
              <a:ext uri="{FF2B5EF4-FFF2-40B4-BE49-F238E27FC236}">
                <a16:creationId xmlns:a16="http://schemas.microsoft.com/office/drawing/2014/main" id="{FEB9538B-E61C-BF60-5808-831315238AE4}"/>
              </a:ext>
            </a:extLst>
          </p:cNvPr>
          <p:cNvGrpSpPr/>
          <p:nvPr/>
        </p:nvGrpSpPr>
        <p:grpSpPr>
          <a:xfrm>
            <a:off x="336183" y="857456"/>
            <a:ext cx="857618" cy="378713"/>
            <a:chOff x="336183" y="7608666"/>
            <a:chExt cx="857618" cy="378713"/>
          </a:xfrm>
        </p:grpSpPr>
        <p:sp>
          <p:nvSpPr>
            <p:cNvPr id="21" name="Obdélník: se zakulacenými rohy 20">
              <a:extLst>
                <a:ext uri="{FF2B5EF4-FFF2-40B4-BE49-F238E27FC236}">
                  <a16:creationId xmlns:a16="http://schemas.microsoft.com/office/drawing/2014/main" id="{7B8D5DD3-D3B5-5EAE-5AA8-23D1DFDEFEA3}"/>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fický objekt 23" descr="Hodiny se souvislou výplní">
              <a:extLst>
                <a:ext uri="{FF2B5EF4-FFF2-40B4-BE49-F238E27FC236}">
                  <a16:creationId xmlns:a16="http://schemas.microsoft.com/office/drawing/2014/main" id="{6B757BE4-CDDA-FB52-8528-936409960E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grpSp>
        <p:nvGrpSpPr>
          <p:cNvPr id="25" name="Skupina 24">
            <a:extLst>
              <a:ext uri="{FF2B5EF4-FFF2-40B4-BE49-F238E27FC236}">
                <a16:creationId xmlns:a16="http://schemas.microsoft.com/office/drawing/2014/main" id="{74057056-01D7-8EB5-F6F2-629AA02E1122}"/>
              </a:ext>
            </a:extLst>
          </p:cNvPr>
          <p:cNvGrpSpPr/>
          <p:nvPr/>
        </p:nvGrpSpPr>
        <p:grpSpPr>
          <a:xfrm>
            <a:off x="336183" y="1877047"/>
            <a:ext cx="857618" cy="378713"/>
            <a:chOff x="336183" y="7608666"/>
            <a:chExt cx="857618" cy="378713"/>
          </a:xfrm>
        </p:grpSpPr>
        <p:sp>
          <p:nvSpPr>
            <p:cNvPr id="26" name="Obdélník: se zakulacenými rohy 25">
              <a:extLst>
                <a:ext uri="{FF2B5EF4-FFF2-40B4-BE49-F238E27FC236}">
                  <a16:creationId xmlns:a16="http://schemas.microsoft.com/office/drawing/2014/main" id="{D574E966-4902-7D76-CC7D-FCAC1D22E418}"/>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Grafický objekt 28" descr="Hodiny se souvislou výplní">
              <a:extLst>
                <a:ext uri="{FF2B5EF4-FFF2-40B4-BE49-F238E27FC236}">
                  <a16:creationId xmlns:a16="http://schemas.microsoft.com/office/drawing/2014/main" id="{1AAB44BD-B3AE-19BE-FAF8-4B6B4F0625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grpSp>
        <p:nvGrpSpPr>
          <p:cNvPr id="30" name="Skupina 29">
            <a:extLst>
              <a:ext uri="{FF2B5EF4-FFF2-40B4-BE49-F238E27FC236}">
                <a16:creationId xmlns:a16="http://schemas.microsoft.com/office/drawing/2014/main" id="{5C1EDC37-0B67-CF3E-D6C3-EB42DDB0B6ED}"/>
              </a:ext>
            </a:extLst>
          </p:cNvPr>
          <p:cNvGrpSpPr/>
          <p:nvPr/>
        </p:nvGrpSpPr>
        <p:grpSpPr>
          <a:xfrm>
            <a:off x="336183" y="3905264"/>
            <a:ext cx="857618" cy="378713"/>
            <a:chOff x="336183" y="7608666"/>
            <a:chExt cx="857618" cy="378713"/>
          </a:xfrm>
        </p:grpSpPr>
        <p:sp>
          <p:nvSpPr>
            <p:cNvPr id="31" name="Obdélník: se zakulacenými rohy 30">
              <a:extLst>
                <a:ext uri="{FF2B5EF4-FFF2-40B4-BE49-F238E27FC236}">
                  <a16:creationId xmlns:a16="http://schemas.microsoft.com/office/drawing/2014/main" id="{7515D3D7-05DB-8EFD-6638-52303AF8BE95}"/>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Grafický objekt 31" descr="Hodiny se souvislou výplní">
              <a:extLst>
                <a:ext uri="{FF2B5EF4-FFF2-40B4-BE49-F238E27FC236}">
                  <a16:creationId xmlns:a16="http://schemas.microsoft.com/office/drawing/2014/main" id="{8487D462-182C-947A-A112-C249D528FB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grpSp>
        <p:nvGrpSpPr>
          <p:cNvPr id="33" name="Skupina 32">
            <a:extLst>
              <a:ext uri="{FF2B5EF4-FFF2-40B4-BE49-F238E27FC236}">
                <a16:creationId xmlns:a16="http://schemas.microsoft.com/office/drawing/2014/main" id="{4C788BC1-E78F-ACFD-F618-CD5EC77E7556}"/>
              </a:ext>
            </a:extLst>
          </p:cNvPr>
          <p:cNvGrpSpPr/>
          <p:nvPr/>
        </p:nvGrpSpPr>
        <p:grpSpPr>
          <a:xfrm>
            <a:off x="336183" y="4583058"/>
            <a:ext cx="857618" cy="378713"/>
            <a:chOff x="336183" y="7608666"/>
            <a:chExt cx="857618" cy="378713"/>
          </a:xfrm>
        </p:grpSpPr>
        <p:sp>
          <p:nvSpPr>
            <p:cNvPr id="34" name="Obdélník: se zakulacenými rohy 33">
              <a:extLst>
                <a:ext uri="{FF2B5EF4-FFF2-40B4-BE49-F238E27FC236}">
                  <a16:creationId xmlns:a16="http://schemas.microsoft.com/office/drawing/2014/main" id="{4F118D52-B3F5-D573-37D2-CABE4C2CEF17}"/>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Grafický objekt 34" descr="Hodiny se souvislou výplní">
              <a:extLst>
                <a:ext uri="{FF2B5EF4-FFF2-40B4-BE49-F238E27FC236}">
                  <a16:creationId xmlns:a16="http://schemas.microsoft.com/office/drawing/2014/main" id="{31883C2D-CAC2-85B1-08D6-D0EC737F43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grpSp>
        <p:nvGrpSpPr>
          <p:cNvPr id="36" name="Skupina 35">
            <a:extLst>
              <a:ext uri="{FF2B5EF4-FFF2-40B4-BE49-F238E27FC236}">
                <a16:creationId xmlns:a16="http://schemas.microsoft.com/office/drawing/2014/main" id="{57AEB702-F329-F533-9350-A42A1547CECC}"/>
              </a:ext>
            </a:extLst>
          </p:cNvPr>
          <p:cNvGrpSpPr/>
          <p:nvPr/>
        </p:nvGrpSpPr>
        <p:grpSpPr>
          <a:xfrm>
            <a:off x="336183" y="5936246"/>
            <a:ext cx="857618" cy="378713"/>
            <a:chOff x="336183" y="7608666"/>
            <a:chExt cx="857618" cy="378713"/>
          </a:xfrm>
        </p:grpSpPr>
        <p:sp>
          <p:nvSpPr>
            <p:cNvPr id="37" name="Obdélník: se zakulacenými rohy 36">
              <a:extLst>
                <a:ext uri="{FF2B5EF4-FFF2-40B4-BE49-F238E27FC236}">
                  <a16:creationId xmlns:a16="http://schemas.microsoft.com/office/drawing/2014/main" id="{1E161C06-AE9F-E0EB-8C8F-700B11CBF553}"/>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Grafický objekt 37" descr="Hodiny se souvislou výplní">
              <a:extLst>
                <a:ext uri="{FF2B5EF4-FFF2-40B4-BE49-F238E27FC236}">
                  <a16:creationId xmlns:a16="http://schemas.microsoft.com/office/drawing/2014/main" id="{A891E3AF-B032-5E88-0415-708E74F540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grpSp>
        <p:nvGrpSpPr>
          <p:cNvPr id="39" name="Skupina 38">
            <a:extLst>
              <a:ext uri="{FF2B5EF4-FFF2-40B4-BE49-F238E27FC236}">
                <a16:creationId xmlns:a16="http://schemas.microsoft.com/office/drawing/2014/main" id="{FFA5768E-72DD-7B01-5119-C9168AE6F4F9}"/>
              </a:ext>
            </a:extLst>
          </p:cNvPr>
          <p:cNvGrpSpPr/>
          <p:nvPr/>
        </p:nvGrpSpPr>
        <p:grpSpPr>
          <a:xfrm>
            <a:off x="336183" y="6948844"/>
            <a:ext cx="857618" cy="378713"/>
            <a:chOff x="336183" y="7608666"/>
            <a:chExt cx="857618" cy="378713"/>
          </a:xfrm>
        </p:grpSpPr>
        <p:sp>
          <p:nvSpPr>
            <p:cNvPr id="40" name="Obdélník: se zakulacenými rohy 39">
              <a:extLst>
                <a:ext uri="{FF2B5EF4-FFF2-40B4-BE49-F238E27FC236}">
                  <a16:creationId xmlns:a16="http://schemas.microsoft.com/office/drawing/2014/main" id="{897471A1-7F82-00AB-C23F-1AAA19541AA5}"/>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Grafický objekt 40" descr="Hodiny se souvislou výplní">
              <a:extLst>
                <a:ext uri="{FF2B5EF4-FFF2-40B4-BE49-F238E27FC236}">
                  <a16:creationId xmlns:a16="http://schemas.microsoft.com/office/drawing/2014/main" id="{BCB484F4-2E80-1A43-2EC5-DED58BC513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8430" y="7608666"/>
              <a:ext cx="195118" cy="195118"/>
            </a:xfrm>
            <a:prstGeom prst="rect">
              <a:avLst/>
            </a:prstGeom>
          </p:spPr>
        </p:pic>
      </p:grpSp>
      <p:sp>
        <p:nvSpPr>
          <p:cNvPr id="44" name="Nadpis 1">
            <a:extLst>
              <a:ext uri="{FF2B5EF4-FFF2-40B4-BE49-F238E27FC236}">
                <a16:creationId xmlns:a16="http://schemas.microsoft.com/office/drawing/2014/main" id="{35E0FEB4-0E56-F10C-5F7A-65A939B56C28}"/>
              </a:ext>
            </a:extLst>
          </p:cNvPr>
          <p:cNvSpPr txBox="1">
            <a:spLocks/>
          </p:cNvSpPr>
          <p:nvPr/>
        </p:nvSpPr>
        <p:spPr>
          <a:xfrm>
            <a:off x="287338" y="143969"/>
            <a:ext cx="5211761"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a:t>HODINA 1 – JAK VYPADÁ INTERNET</a:t>
            </a:r>
            <a:endParaRPr lang="en-US" sz="1000" b="0"/>
          </a:p>
        </p:txBody>
      </p:sp>
      <p:sp>
        <p:nvSpPr>
          <p:cNvPr id="4" name="Nadpis 1">
            <a:extLst>
              <a:ext uri="{FF2B5EF4-FFF2-40B4-BE49-F238E27FC236}">
                <a16:creationId xmlns:a16="http://schemas.microsoft.com/office/drawing/2014/main" id="{47F2DF53-CC57-F696-0C0E-8D1BB4DDFD6E}"/>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a:t>6.-7. ročník ZŠ / lehčí varianta</a:t>
            </a:r>
            <a:endParaRPr lang="en-US" sz="1000" b="0"/>
          </a:p>
        </p:txBody>
      </p:sp>
      <p:sp>
        <p:nvSpPr>
          <p:cNvPr id="9" name="Nadpis 1">
            <a:extLst>
              <a:ext uri="{FF2B5EF4-FFF2-40B4-BE49-F238E27FC236}">
                <a16:creationId xmlns:a16="http://schemas.microsoft.com/office/drawing/2014/main" id="{9E5EBC39-7944-0008-5199-C9B67C113976}"/>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a:solidFill>
                  <a:schemeClr val="bg1">
                    <a:lumMod val="50000"/>
                  </a:schemeClr>
                </a:solidFill>
              </a:rPr>
              <a:t>internet4kids.mff.cuni.cz</a:t>
            </a:r>
            <a:endParaRPr lang="en-US" sz="800" b="0">
              <a:solidFill>
                <a:schemeClr val="bg1">
                  <a:lumMod val="50000"/>
                </a:schemeClr>
              </a:solidFill>
            </a:endParaRPr>
          </a:p>
        </p:txBody>
      </p:sp>
    </p:spTree>
    <p:extLst>
      <p:ext uri="{BB962C8B-B14F-4D97-AF65-F5344CB8AC3E}">
        <p14:creationId xmlns:p14="http://schemas.microsoft.com/office/powerpoint/2010/main" val="3683471735"/>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Vlastní 1">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1806</Words>
  <Application>Microsoft Macintosh PowerPoint</Application>
  <PresentationFormat>A4 Paper (210x297 mm)</PresentationFormat>
  <Paragraphs>180</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Aptos</vt:lpstr>
      <vt:lpstr>Arial</vt:lpstr>
      <vt:lpstr>Avenir</vt:lpstr>
      <vt:lpstr>Poppins</vt:lpstr>
      <vt:lpstr>Motiv Office</vt:lpstr>
      <vt:lpstr>JAK VYPADÁ INTERNET?</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JAK VYPADÁ INTERNET</dc:title>
  <dc:creator>Ondrej Javora</dc:creator>
  <cp:lastModifiedBy>Anna Yaghobová</cp:lastModifiedBy>
  <cp:revision>4</cp:revision>
  <dcterms:created xsi:type="dcterms:W3CDTF">2024-02-25T15:00:55Z</dcterms:created>
  <dcterms:modified xsi:type="dcterms:W3CDTF">2024-08-06T15:34:49Z</dcterms:modified>
</cp:coreProperties>
</file>