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. hodina - pracovni list T" id="{E7299C60-F26D-4667-ADD9-BC504141FA37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0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2480" y="-3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8/7/24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1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516" userDrawn="1">
          <p15:clr>
            <a:srgbClr val="F26B43"/>
          </p15:clr>
        </p15:guide>
        <p15:guide id="6" pos="784" userDrawn="1">
          <p15:clr>
            <a:srgbClr val="F26B43"/>
          </p15:clr>
        </p15:guide>
        <p15:guide id="7" pos="852" userDrawn="1">
          <p15:clr>
            <a:srgbClr val="F26B43"/>
          </p15:clr>
        </p15:guide>
        <p15:guide id="8" pos="1119" userDrawn="1">
          <p15:clr>
            <a:srgbClr val="F26B43"/>
          </p15:clr>
        </p15:guide>
        <p15:guide id="9" pos="1187" userDrawn="1">
          <p15:clr>
            <a:srgbClr val="F26B43"/>
          </p15:clr>
        </p15:guide>
        <p15:guide id="10" pos="1455" userDrawn="1">
          <p15:clr>
            <a:srgbClr val="F26B43"/>
          </p15:clr>
        </p15:guide>
        <p15:guide id="11" pos="1523" userDrawn="1">
          <p15:clr>
            <a:srgbClr val="F26B43"/>
          </p15:clr>
        </p15:guide>
        <p15:guide id="12" pos="1790" userDrawn="1">
          <p15:clr>
            <a:srgbClr val="F26B43"/>
          </p15:clr>
        </p15:guide>
        <p15:guide id="13" pos="1858" userDrawn="1">
          <p15:clr>
            <a:srgbClr val="F26B43"/>
          </p15:clr>
        </p15:guide>
        <p15:guide id="14" pos="2125" userDrawn="1">
          <p15:clr>
            <a:srgbClr val="F26B43"/>
          </p15:clr>
        </p15:guide>
        <p15:guide id="15" pos="2194" userDrawn="1">
          <p15:clr>
            <a:srgbClr val="F26B43"/>
          </p15:clr>
        </p15:guide>
        <p15:guide id="16" pos="2461" userDrawn="1">
          <p15:clr>
            <a:srgbClr val="F26B43"/>
          </p15:clr>
        </p15:guide>
        <p15:guide id="17" pos="2529" userDrawn="1">
          <p15:clr>
            <a:srgbClr val="F26B43"/>
          </p15:clr>
        </p15:guide>
        <p15:guide id="18" pos="2796" userDrawn="1">
          <p15:clr>
            <a:srgbClr val="F26B43"/>
          </p15:clr>
        </p15:guide>
        <p15:guide id="19" pos="2864" userDrawn="1">
          <p15:clr>
            <a:srgbClr val="F26B43"/>
          </p15:clr>
        </p15:guide>
        <p15:guide id="20" pos="3132" userDrawn="1">
          <p15:clr>
            <a:srgbClr val="F26B43"/>
          </p15:clr>
        </p15:guide>
        <p15:guide id="21" pos="3200" userDrawn="1">
          <p15:clr>
            <a:srgbClr val="F26B43"/>
          </p15:clr>
        </p15:guide>
        <p15:guide id="22" pos="3467" userDrawn="1">
          <p15:clr>
            <a:srgbClr val="F26B43"/>
          </p15:clr>
        </p15:guide>
        <p15:guide id="23" pos="3535" userDrawn="1">
          <p15:clr>
            <a:srgbClr val="F26B43"/>
          </p15:clr>
        </p15:guide>
        <p15:guide id="24" pos="3803" userDrawn="1">
          <p15:clr>
            <a:srgbClr val="F26B43"/>
          </p15:clr>
        </p15:guide>
        <p15:guide id="25" pos="3871" userDrawn="1">
          <p15:clr>
            <a:srgbClr val="F26B43"/>
          </p15:clr>
        </p15:guide>
        <p15:guide id="26" pos="4138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6240" userDrawn="1">
          <p15:clr>
            <a:srgbClr val="F26B43"/>
          </p15:clr>
        </p15:guide>
        <p15:guide id="29" orient="horz" pos="90" userDrawn="1">
          <p15:clr>
            <a:srgbClr val="F26B43"/>
          </p15:clr>
        </p15:guide>
        <p15:guide id="30" orient="horz" pos="197" userDrawn="1">
          <p15:clr>
            <a:srgbClr val="F26B43"/>
          </p15:clr>
        </p15:guide>
        <p15:guide id="31" orient="horz" pos="303" userDrawn="1">
          <p15:clr>
            <a:srgbClr val="F26B43"/>
          </p15:clr>
        </p15:guide>
        <p15:guide id="32" orient="horz" pos="410" userDrawn="1">
          <p15:clr>
            <a:srgbClr val="F26B43"/>
          </p15:clr>
        </p15:guide>
        <p15:guide id="33" orient="horz" pos="516" userDrawn="1">
          <p15:clr>
            <a:srgbClr val="F26B43"/>
          </p15:clr>
        </p15:guide>
        <p15:guide id="34" orient="horz" pos="623" userDrawn="1">
          <p15:clr>
            <a:srgbClr val="F26B43"/>
          </p15:clr>
        </p15:guide>
        <p15:guide id="35" orient="horz" pos="730" userDrawn="1">
          <p15:clr>
            <a:srgbClr val="F26B43"/>
          </p15:clr>
        </p15:guide>
        <p15:guide id="36" orient="horz" pos="836" userDrawn="1">
          <p15:clr>
            <a:srgbClr val="F26B43"/>
          </p15:clr>
        </p15:guide>
        <p15:guide id="37" orient="horz" pos="943" userDrawn="1">
          <p15:clr>
            <a:srgbClr val="F26B43"/>
          </p15:clr>
        </p15:guide>
        <p15:guide id="38" orient="horz" pos="1049" userDrawn="1">
          <p15:clr>
            <a:srgbClr val="F26B43"/>
          </p15:clr>
        </p15:guide>
        <p15:guide id="39" orient="horz" pos="1156" userDrawn="1">
          <p15:clr>
            <a:srgbClr val="F26B43"/>
          </p15:clr>
        </p15:guide>
        <p15:guide id="40" orient="horz" pos="1262" userDrawn="1">
          <p15:clr>
            <a:srgbClr val="F26B43"/>
          </p15:clr>
        </p15:guide>
        <p15:guide id="41" orient="horz" pos="1369" userDrawn="1">
          <p15:clr>
            <a:srgbClr val="F26B43"/>
          </p15:clr>
        </p15:guide>
        <p15:guide id="42" orient="horz" pos="1476" userDrawn="1">
          <p15:clr>
            <a:srgbClr val="F26B43"/>
          </p15:clr>
        </p15:guide>
        <p15:guide id="43" orient="horz" pos="1582" userDrawn="1">
          <p15:clr>
            <a:srgbClr val="F26B43"/>
          </p15:clr>
        </p15:guide>
        <p15:guide id="44" orient="horz" pos="1689" userDrawn="1">
          <p15:clr>
            <a:srgbClr val="F26B43"/>
          </p15:clr>
        </p15:guide>
        <p15:guide id="45" orient="horz" pos="1795" userDrawn="1">
          <p15:clr>
            <a:srgbClr val="F26B43"/>
          </p15:clr>
        </p15:guide>
        <p15:guide id="46" orient="horz" pos="1902" userDrawn="1">
          <p15:clr>
            <a:srgbClr val="F26B43"/>
          </p15:clr>
        </p15:guide>
        <p15:guide id="47" orient="horz" pos="2008" userDrawn="1">
          <p15:clr>
            <a:srgbClr val="F26B43"/>
          </p15:clr>
        </p15:guide>
        <p15:guide id="48" orient="horz" pos="2115" userDrawn="1">
          <p15:clr>
            <a:srgbClr val="F26B43"/>
          </p15:clr>
        </p15:guide>
        <p15:guide id="49" orient="horz" pos="2222" userDrawn="1">
          <p15:clr>
            <a:srgbClr val="F26B43"/>
          </p15:clr>
        </p15:guide>
        <p15:guide id="50" orient="horz" pos="2328" userDrawn="1">
          <p15:clr>
            <a:srgbClr val="F26B43"/>
          </p15:clr>
        </p15:guide>
        <p15:guide id="51" orient="horz" pos="2435" userDrawn="1">
          <p15:clr>
            <a:srgbClr val="F26B43"/>
          </p15:clr>
        </p15:guide>
        <p15:guide id="52" orient="horz" pos="2541" userDrawn="1">
          <p15:clr>
            <a:srgbClr val="F26B43"/>
          </p15:clr>
        </p15:guide>
        <p15:guide id="53" orient="horz" pos="2648" userDrawn="1">
          <p15:clr>
            <a:srgbClr val="F26B43"/>
          </p15:clr>
        </p15:guide>
        <p15:guide id="54" orient="horz" pos="2754" userDrawn="1">
          <p15:clr>
            <a:srgbClr val="F26B43"/>
          </p15:clr>
        </p15:guide>
        <p15:guide id="55" orient="horz" pos="2861" userDrawn="1">
          <p15:clr>
            <a:srgbClr val="F26B43"/>
          </p15:clr>
        </p15:guide>
        <p15:guide id="56" orient="horz" pos="2968" userDrawn="1">
          <p15:clr>
            <a:srgbClr val="F26B43"/>
          </p15:clr>
        </p15:guide>
        <p15:guide id="57" orient="horz" pos="3074" userDrawn="1">
          <p15:clr>
            <a:srgbClr val="F26B43"/>
          </p15:clr>
        </p15:guide>
        <p15:guide id="58" orient="horz" pos="3181" userDrawn="1">
          <p15:clr>
            <a:srgbClr val="F26B43"/>
          </p15:clr>
        </p15:guide>
        <p15:guide id="59" orient="horz" pos="3287" userDrawn="1">
          <p15:clr>
            <a:srgbClr val="F26B43"/>
          </p15:clr>
        </p15:guide>
        <p15:guide id="60" orient="horz" pos="3394" userDrawn="1">
          <p15:clr>
            <a:srgbClr val="F26B43"/>
          </p15:clr>
        </p15:guide>
        <p15:guide id="61" orient="horz" pos="3500" userDrawn="1">
          <p15:clr>
            <a:srgbClr val="F26B43"/>
          </p15:clr>
        </p15:guide>
        <p15:guide id="62" orient="horz" pos="3607" userDrawn="1">
          <p15:clr>
            <a:srgbClr val="F26B43"/>
          </p15:clr>
        </p15:guide>
        <p15:guide id="63" orient="horz" pos="3714" userDrawn="1">
          <p15:clr>
            <a:srgbClr val="F26B43"/>
          </p15:clr>
        </p15:guide>
        <p15:guide id="64" orient="horz" pos="3820" userDrawn="1">
          <p15:clr>
            <a:srgbClr val="F26B43"/>
          </p15:clr>
        </p15:guide>
        <p15:guide id="65" orient="horz" pos="3927" userDrawn="1">
          <p15:clr>
            <a:srgbClr val="F26B43"/>
          </p15:clr>
        </p15:guide>
        <p15:guide id="66" orient="horz" pos="4033" userDrawn="1">
          <p15:clr>
            <a:srgbClr val="F26B43"/>
          </p15:clr>
        </p15:guide>
        <p15:guide id="67" orient="horz" pos="4140" userDrawn="1">
          <p15:clr>
            <a:srgbClr val="F26B43"/>
          </p15:clr>
        </p15:guide>
        <p15:guide id="68" orient="horz" pos="4246" userDrawn="1">
          <p15:clr>
            <a:srgbClr val="F26B43"/>
          </p15:clr>
        </p15:guide>
        <p15:guide id="69" orient="horz" pos="4353" userDrawn="1">
          <p15:clr>
            <a:srgbClr val="F26B43"/>
          </p15:clr>
        </p15:guide>
        <p15:guide id="70" orient="horz" pos="4460" userDrawn="1">
          <p15:clr>
            <a:srgbClr val="F26B43"/>
          </p15:clr>
        </p15:guide>
        <p15:guide id="71" orient="horz" pos="4566" userDrawn="1">
          <p15:clr>
            <a:srgbClr val="F26B43"/>
          </p15:clr>
        </p15:guide>
        <p15:guide id="72" orient="horz" pos="4673" userDrawn="1">
          <p15:clr>
            <a:srgbClr val="F26B43"/>
          </p15:clr>
        </p15:guide>
        <p15:guide id="73" orient="horz" pos="4779" userDrawn="1">
          <p15:clr>
            <a:srgbClr val="F26B43"/>
          </p15:clr>
        </p15:guide>
        <p15:guide id="74" orient="horz" pos="4886" userDrawn="1">
          <p15:clr>
            <a:srgbClr val="F26B43"/>
          </p15:clr>
        </p15:guide>
        <p15:guide id="75" orient="horz" pos="4992" userDrawn="1">
          <p15:clr>
            <a:srgbClr val="F26B43"/>
          </p15:clr>
        </p15:guide>
        <p15:guide id="76" orient="horz" pos="5099" userDrawn="1">
          <p15:clr>
            <a:srgbClr val="F26B43"/>
          </p15:clr>
        </p15:guide>
        <p15:guide id="77" orient="horz" pos="5206" userDrawn="1">
          <p15:clr>
            <a:srgbClr val="F26B43"/>
          </p15:clr>
        </p15:guide>
        <p15:guide id="78" orient="horz" pos="5312" userDrawn="1">
          <p15:clr>
            <a:srgbClr val="F26B43"/>
          </p15:clr>
        </p15:guide>
        <p15:guide id="79" orient="horz" pos="5419" userDrawn="1">
          <p15:clr>
            <a:srgbClr val="F26B43"/>
          </p15:clr>
        </p15:guide>
        <p15:guide id="80" orient="horz" pos="5525" userDrawn="1">
          <p15:clr>
            <a:srgbClr val="F26B43"/>
          </p15:clr>
        </p15:guide>
        <p15:guide id="81" orient="horz" pos="5632" userDrawn="1">
          <p15:clr>
            <a:srgbClr val="F26B43"/>
          </p15:clr>
        </p15:guide>
        <p15:guide id="82" orient="horz" pos="5738" userDrawn="1">
          <p15:clr>
            <a:srgbClr val="F26B43"/>
          </p15:clr>
        </p15:guide>
        <p15:guide id="83" orient="horz" pos="5845" userDrawn="1">
          <p15:clr>
            <a:srgbClr val="F26B43"/>
          </p15:clr>
        </p15:guide>
        <p15:guide id="84" orient="horz" pos="5952" userDrawn="1">
          <p15:clr>
            <a:srgbClr val="F26B43"/>
          </p15:clr>
        </p15:guide>
        <p15:guide id="85" orient="horz" pos="60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75D35-B299-FB5B-BE2D-0DC19F0EF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5267EF-B04B-8B22-11C0-CB96ECC0C1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TYPY PŘIPOJENÍ</a:t>
            </a:r>
            <a:r>
              <a:rPr lang="en-US" sz="1800" b="1" dirty="0"/>
              <a:t> 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7A91D3-7DEB-CB3A-D259-6E90DB935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5"/>
            <a:ext cx="6265158" cy="180718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pl-PL" b="1" dirty="0">
                <a:solidFill>
                  <a:srgbClr val="000000"/>
                </a:solidFill>
                <a:effectLst/>
                <a:ea typeface="Avenir"/>
              </a:rPr>
              <a:t>Jak by se šlo připojit k internetu na vodě?</a:t>
            </a:r>
            <a:endParaRPr lang="en-US" b="0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DB050BBA-7326-52CE-85C5-6CDA7504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73C459B2-45EA-66AA-01F3-5887C5908509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2T</a:t>
            </a:r>
            <a:endParaRPr lang="en-US" sz="1000" b="0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0DF645-6696-4A6B-34EF-B92BC502D1CA}"/>
              </a:ext>
            </a:extLst>
          </p:cNvPr>
          <p:cNvSpPr txBox="1">
            <a:spLocks/>
          </p:cNvSpPr>
          <p:nvPr/>
        </p:nvSpPr>
        <p:spPr>
          <a:xfrm>
            <a:off x="287337" y="3017840"/>
            <a:ext cx="6281738" cy="1637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Jaké jsou výhody a nevýhody kabelu a Wi-Fi?</a:t>
            </a:r>
            <a:endParaRPr lang="en-US" sz="1000" b="1" dirty="0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59EDBCB5-D480-F687-6212-B3E4E8B590CD}"/>
              </a:ext>
            </a:extLst>
          </p:cNvPr>
          <p:cNvSpPr txBox="1">
            <a:spLocks/>
          </p:cNvSpPr>
          <p:nvPr/>
        </p:nvSpPr>
        <p:spPr>
          <a:xfrm>
            <a:off x="287337" y="5720715"/>
            <a:ext cx="5216526" cy="164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Jaká je nejbližší BTS věž naší škole?</a:t>
            </a:r>
            <a:endParaRPr lang="en-US" dirty="0"/>
          </a:p>
        </p:txBody>
      </p:sp>
      <p:sp>
        <p:nvSpPr>
          <p:cNvPr id="27" name=" 9">
            <a:extLst>
              <a:ext uri="{FF2B5EF4-FFF2-40B4-BE49-F238E27FC236}">
                <a16:creationId xmlns:a16="http://schemas.microsoft.com/office/drawing/2014/main" id="{8415FDC7-EB41-3EC9-34F0-76DB5818F44C}"/>
              </a:ext>
            </a:extLst>
          </p:cNvPr>
          <p:cNvSpPr txBox="1">
            <a:spLocks/>
          </p:cNvSpPr>
          <p:nvPr/>
        </p:nvSpPr>
        <p:spPr>
          <a:xfrm>
            <a:off x="287337" y="6572250"/>
            <a:ext cx="6274241" cy="3388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3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4"/>
            </a:pPr>
            <a:r>
              <a:rPr lang="pl-PL" dirty="0"/>
              <a:t>Zjistěte rychlost připojení přes </a:t>
            </a:r>
            <a:r>
              <a:rPr lang="pl-PL" b="0" dirty="0"/>
              <a:t>http://speedtest.cesnet.cz/ </a:t>
            </a:r>
            <a:endParaRPr lang="en-US" b="0" dirty="0"/>
          </a:p>
        </p:txBody>
      </p:sp>
      <p:pic>
        <p:nvPicPr>
          <p:cNvPr id="6" name="image2.png">
            <a:extLst>
              <a:ext uri="{FF2B5EF4-FFF2-40B4-BE49-F238E27FC236}">
                <a16:creationId xmlns:a16="http://schemas.microsoft.com/office/drawing/2014/main" id="{AE70367A-BFA7-D41F-36F9-870BCCA32B05}"/>
              </a:ext>
            </a:extLst>
          </p:cNvPr>
          <p:cNvPicPr/>
          <p:nvPr/>
        </p:nvPicPr>
        <p:blipFill>
          <a:blip r:embed="rId2">
            <a:biLevel thresh="25000"/>
          </a:blip>
          <a:srcRect/>
          <a:stretch>
            <a:fillRect/>
          </a:stretch>
        </p:blipFill>
        <p:spPr>
          <a:xfrm>
            <a:off x="2411948" y="989013"/>
            <a:ext cx="957262" cy="881218"/>
          </a:xfrm>
          <a:prstGeom prst="rect">
            <a:avLst/>
          </a:prstGeom>
          <a:ln/>
        </p:spPr>
      </p:pic>
      <p:pic>
        <p:nvPicPr>
          <p:cNvPr id="8" name="image5.png">
            <a:extLst>
              <a:ext uri="{FF2B5EF4-FFF2-40B4-BE49-F238E27FC236}">
                <a16:creationId xmlns:a16="http://schemas.microsoft.com/office/drawing/2014/main" id="{6C7ED451-4792-E791-8115-C355FFE30D7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557800" y="967453"/>
            <a:ext cx="957263" cy="925385"/>
          </a:xfrm>
          <a:prstGeom prst="rect">
            <a:avLst/>
          </a:prstGeom>
          <a:ln/>
        </p:spPr>
      </p:pic>
      <p:pic>
        <p:nvPicPr>
          <p:cNvPr id="9" name="image4.png">
            <a:extLst>
              <a:ext uri="{FF2B5EF4-FFF2-40B4-BE49-F238E27FC236}">
                <a16:creationId xmlns:a16="http://schemas.microsoft.com/office/drawing/2014/main" id="{7C5267D5-D5FA-0DFD-6C38-C59E7BB5A293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3497875" y="967453"/>
            <a:ext cx="957263" cy="925385"/>
          </a:xfrm>
          <a:prstGeom prst="rect">
            <a:avLst/>
          </a:prstGeom>
          <a:ln/>
        </p:spPr>
      </p:pic>
      <p:pic>
        <p:nvPicPr>
          <p:cNvPr id="12" name="image3.png">
            <a:extLst>
              <a:ext uri="{FF2B5EF4-FFF2-40B4-BE49-F238E27FC236}">
                <a16:creationId xmlns:a16="http://schemas.microsoft.com/office/drawing/2014/main" id="{2461DDE6-255E-EAD0-2EBE-0393EF7F9F32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611812" y="967604"/>
            <a:ext cx="956961" cy="925093"/>
          </a:xfrm>
          <a:prstGeom prst="rect">
            <a:avLst/>
          </a:prstGeom>
          <a:ln/>
        </p:spPr>
      </p:pic>
      <p:sp>
        <p:nvSpPr>
          <p:cNvPr id="13" name=" 9">
            <a:extLst>
              <a:ext uri="{FF2B5EF4-FFF2-40B4-BE49-F238E27FC236}">
                <a16:creationId xmlns:a16="http://schemas.microsoft.com/office/drawing/2014/main" id="{12110A35-9886-3E20-96B3-B9328D9AD243}"/>
              </a:ext>
            </a:extLst>
          </p:cNvPr>
          <p:cNvSpPr txBox="1">
            <a:spLocks/>
          </p:cNvSpPr>
          <p:nvPr/>
        </p:nvSpPr>
        <p:spPr>
          <a:xfrm>
            <a:off x="2411948" y="2003426"/>
            <a:ext cx="948178" cy="339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</a:rPr>
              <a:t>poloha tábořiště</a:t>
            </a:r>
            <a:endParaRPr lang="en-US" sz="1000" b="1" dirty="0"/>
          </a:p>
        </p:txBody>
      </p:sp>
      <p:sp>
        <p:nvSpPr>
          <p:cNvPr id="14" name=" 9">
            <a:extLst>
              <a:ext uri="{FF2B5EF4-FFF2-40B4-BE49-F238E27FC236}">
                <a16:creationId xmlns:a16="http://schemas.microsoft.com/office/drawing/2014/main" id="{4CCF8DD9-074F-A212-A2E9-9CC9B2B555C1}"/>
              </a:ext>
            </a:extLst>
          </p:cNvPr>
          <p:cNvSpPr txBox="1">
            <a:spLocks/>
          </p:cNvSpPr>
          <p:nvPr/>
        </p:nvSpPr>
        <p:spPr>
          <a:xfrm>
            <a:off x="3504751" y="2003426"/>
            <a:ext cx="948178" cy="339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T-Mobile</a:t>
            </a:r>
            <a:endParaRPr lang="en-US" sz="1000" dirty="0"/>
          </a:p>
        </p:txBody>
      </p:sp>
      <p:sp>
        <p:nvSpPr>
          <p:cNvPr id="15" name=" 9">
            <a:extLst>
              <a:ext uri="{FF2B5EF4-FFF2-40B4-BE49-F238E27FC236}">
                <a16:creationId xmlns:a16="http://schemas.microsoft.com/office/drawing/2014/main" id="{681D90C1-064A-6768-484E-EF818FE79CC9}"/>
              </a:ext>
            </a:extLst>
          </p:cNvPr>
          <p:cNvSpPr txBox="1">
            <a:spLocks/>
          </p:cNvSpPr>
          <p:nvPr/>
        </p:nvSpPr>
        <p:spPr>
          <a:xfrm>
            <a:off x="4551887" y="2003426"/>
            <a:ext cx="948178" cy="339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Vodafone</a:t>
            </a:r>
            <a:endParaRPr lang="en-US" sz="1000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288A0ADE-BA4D-476A-CA53-C9FE38DD2AE1}"/>
              </a:ext>
            </a:extLst>
          </p:cNvPr>
          <p:cNvSpPr txBox="1">
            <a:spLocks/>
          </p:cNvSpPr>
          <p:nvPr/>
        </p:nvSpPr>
        <p:spPr>
          <a:xfrm>
            <a:off x="5620896" y="2003426"/>
            <a:ext cx="948178" cy="339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O2</a:t>
            </a:r>
            <a:endParaRPr lang="en-US" sz="1000" dirty="0"/>
          </a:p>
        </p:txBody>
      </p:sp>
      <p:sp>
        <p:nvSpPr>
          <p:cNvPr id="17" name=" 9">
            <a:extLst>
              <a:ext uri="{FF2B5EF4-FFF2-40B4-BE49-F238E27FC236}">
                <a16:creationId xmlns:a16="http://schemas.microsoft.com/office/drawing/2014/main" id="{5E31F136-5264-7D03-4C18-8B54A7E081B2}"/>
              </a:ext>
            </a:extLst>
          </p:cNvPr>
          <p:cNvSpPr txBox="1">
            <a:spLocks/>
          </p:cNvSpPr>
          <p:nvPr/>
        </p:nvSpPr>
        <p:spPr>
          <a:xfrm>
            <a:off x="4014788" y="650874"/>
            <a:ext cx="2022475" cy="180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mapy připojení operátorů</a:t>
            </a:r>
            <a:endParaRPr lang="en-US" sz="1000" dirty="0"/>
          </a:p>
        </p:txBody>
      </p:sp>
      <p:sp>
        <p:nvSpPr>
          <p:cNvPr id="20" name="Levá složená závorka 19">
            <a:extLst>
              <a:ext uri="{FF2B5EF4-FFF2-40B4-BE49-F238E27FC236}">
                <a16:creationId xmlns:a16="http://schemas.microsoft.com/office/drawing/2014/main" id="{E1C2C1C3-E13B-C1D5-9D05-D1F61E40644E}"/>
              </a:ext>
            </a:extLst>
          </p:cNvPr>
          <p:cNvSpPr/>
          <p:nvPr/>
        </p:nvSpPr>
        <p:spPr>
          <a:xfrm rot="5400000">
            <a:off x="4982502" y="-644395"/>
            <a:ext cx="87048" cy="3086101"/>
          </a:xfrm>
          <a:prstGeom prst="leftBrace">
            <a:avLst>
              <a:gd name="adj1" fmla="val 8333"/>
              <a:gd name="adj2" fmla="val 50765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24" name=" 9">
            <a:extLst>
              <a:ext uri="{FF2B5EF4-FFF2-40B4-BE49-F238E27FC236}">
                <a16:creationId xmlns:a16="http://schemas.microsoft.com/office/drawing/2014/main" id="{807C3DDD-2E86-C3DD-B098-CF02DB85806C}"/>
              </a:ext>
            </a:extLst>
          </p:cNvPr>
          <p:cNvSpPr txBox="1">
            <a:spLocks/>
          </p:cNvSpPr>
          <p:nvPr/>
        </p:nvSpPr>
        <p:spPr>
          <a:xfrm>
            <a:off x="1352550" y="3355977"/>
            <a:ext cx="2554288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VÝHODY</a:t>
            </a:r>
            <a:endParaRPr lang="en-US" sz="1000" b="1" dirty="0"/>
          </a:p>
        </p:txBody>
      </p:sp>
      <p:sp>
        <p:nvSpPr>
          <p:cNvPr id="25" name=" 9">
            <a:extLst>
              <a:ext uri="{FF2B5EF4-FFF2-40B4-BE49-F238E27FC236}">
                <a16:creationId xmlns:a16="http://schemas.microsoft.com/office/drawing/2014/main" id="{213AF3AE-3005-8ED7-40DE-D7C8533621D3}"/>
              </a:ext>
            </a:extLst>
          </p:cNvPr>
          <p:cNvSpPr txBox="1">
            <a:spLocks/>
          </p:cNvSpPr>
          <p:nvPr/>
        </p:nvSpPr>
        <p:spPr>
          <a:xfrm>
            <a:off x="4014788" y="3355976"/>
            <a:ext cx="2546790" cy="171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NEVÝHODY</a:t>
            </a:r>
            <a:endParaRPr lang="en-US" sz="1000" b="1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DC692307-C770-0E8E-E0C5-8EFF1E0BB725}"/>
              </a:ext>
            </a:extLst>
          </p:cNvPr>
          <p:cNvSpPr txBox="1">
            <a:spLocks/>
          </p:cNvSpPr>
          <p:nvPr/>
        </p:nvSpPr>
        <p:spPr>
          <a:xfrm>
            <a:off x="296422" y="3695700"/>
            <a:ext cx="948178" cy="67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kabel</a:t>
            </a:r>
            <a:endParaRPr lang="en-US" sz="1000" dirty="0"/>
          </a:p>
        </p:txBody>
      </p:sp>
      <p:sp>
        <p:nvSpPr>
          <p:cNvPr id="31" name=" 9">
            <a:extLst>
              <a:ext uri="{FF2B5EF4-FFF2-40B4-BE49-F238E27FC236}">
                <a16:creationId xmlns:a16="http://schemas.microsoft.com/office/drawing/2014/main" id="{59CF8273-D31A-FBAB-1068-99B8A7939DC4}"/>
              </a:ext>
            </a:extLst>
          </p:cNvPr>
          <p:cNvSpPr txBox="1">
            <a:spLocks/>
          </p:cNvSpPr>
          <p:nvPr/>
        </p:nvSpPr>
        <p:spPr>
          <a:xfrm>
            <a:off x="296422" y="4541838"/>
            <a:ext cx="948178" cy="676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Wi-Fi</a:t>
            </a:r>
            <a:endParaRPr lang="en-US" sz="1000" dirty="0"/>
          </a:p>
        </p:txBody>
      </p: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0777518F-1EEA-72B4-B9C1-9E8EAC74A71A}"/>
              </a:ext>
            </a:extLst>
          </p:cNvPr>
          <p:cNvCxnSpPr>
            <a:cxnSpLocks/>
          </p:cNvCxnSpPr>
          <p:nvPr/>
        </p:nvCxnSpPr>
        <p:spPr>
          <a:xfrm flipH="1">
            <a:off x="296421" y="3527425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A4B30F22-EE21-7224-3CC7-CA7AC681C5F4}"/>
              </a:ext>
            </a:extLst>
          </p:cNvPr>
          <p:cNvCxnSpPr>
            <a:cxnSpLocks/>
          </p:cNvCxnSpPr>
          <p:nvPr/>
        </p:nvCxnSpPr>
        <p:spPr>
          <a:xfrm flipH="1">
            <a:off x="296421" y="4470072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>
            <a:extLst>
              <a:ext uri="{FF2B5EF4-FFF2-40B4-BE49-F238E27FC236}">
                <a16:creationId xmlns:a16="http://schemas.microsoft.com/office/drawing/2014/main" id="{9CAB4890-4F48-A5AC-FB04-13AC99338847}"/>
              </a:ext>
            </a:extLst>
          </p:cNvPr>
          <p:cNvCxnSpPr>
            <a:cxnSpLocks/>
          </p:cNvCxnSpPr>
          <p:nvPr/>
        </p:nvCxnSpPr>
        <p:spPr>
          <a:xfrm flipV="1">
            <a:off x="1299985" y="3355976"/>
            <a:ext cx="0" cy="20319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>
            <a:extLst>
              <a:ext uri="{FF2B5EF4-FFF2-40B4-BE49-F238E27FC236}">
                <a16:creationId xmlns:a16="http://schemas.microsoft.com/office/drawing/2014/main" id="{A3AB75FD-B11C-4BB5-0515-898D77715F2C}"/>
              </a:ext>
            </a:extLst>
          </p:cNvPr>
          <p:cNvCxnSpPr>
            <a:cxnSpLocks/>
          </p:cNvCxnSpPr>
          <p:nvPr/>
        </p:nvCxnSpPr>
        <p:spPr>
          <a:xfrm flipV="1">
            <a:off x="3963836" y="3355976"/>
            <a:ext cx="0" cy="20319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image1.png">
            <a:extLst>
              <a:ext uri="{FF2B5EF4-FFF2-40B4-BE49-F238E27FC236}">
                <a16:creationId xmlns:a16="http://schemas.microsoft.com/office/drawing/2014/main" id="{2FDFD755-D5C9-3DB0-6DF6-879B6E5E5EC1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287337" y="8449386"/>
            <a:ext cx="1012648" cy="1045491"/>
          </a:xfrm>
          <a:prstGeom prst="rect">
            <a:avLst/>
          </a:prstGeom>
          <a:ln/>
        </p:spPr>
      </p:pic>
      <p:sp>
        <p:nvSpPr>
          <p:cNvPr id="52" name=" 9">
            <a:extLst>
              <a:ext uri="{FF2B5EF4-FFF2-40B4-BE49-F238E27FC236}">
                <a16:creationId xmlns:a16="http://schemas.microsoft.com/office/drawing/2014/main" id="{11DCA45E-D4ED-54B7-49D3-C1966C0E538D}"/>
              </a:ext>
            </a:extLst>
          </p:cNvPr>
          <p:cNvSpPr txBox="1">
            <a:spLocks/>
          </p:cNvSpPr>
          <p:nvPr/>
        </p:nvSpPr>
        <p:spPr>
          <a:xfrm>
            <a:off x="287337" y="6910388"/>
            <a:ext cx="2022476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připojení přes</a:t>
            </a:r>
            <a:endParaRPr lang="en-US" sz="1000" b="1" dirty="0"/>
          </a:p>
        </p:txBody>
      </p:sp>
      <p:sp>
        <p:nvSpPr>
          <p:cNvPr id="61" name=" 9">
            <a:extLst>
              <a:ext uri="{FF2B5EF4-FFF2-40B4-BE49-F238E27FC236}">
                <a16:creationId xmlns:a16="http://schemas.microsoft.com/office/drawing/2014/main" id="{45B3DD57-E941-AF62-AA36-227F37ECCDCB}"/>
              </a:ext>
            </a:extLst>
          </p:cNvPr>
          <p:cNvSpPr txBox="1">
            <a:spLocks/>
          </p:cNvSpPr>
          <p:nvPr/>
        </p:nvSpPr>
        <p:spPr>
          <a:xfrm>
            <a:off x="2417763" y="6910388"/>
            <a:ext cx="957263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ping</a:t>
            </a:r>
            <a:endParaRPr lang="en-US" sz="1000" b="1" dirty="0"/>
          </a:p>
        </p:txBody>
      </p:sp>
      <p:sp>
        <p:nvSpPr>
          <p:cNvPr id="64" name=" 9">
            <a:extLst>
              <a:ext uri="{FF2B5EF4-FFF2-40B4-BE49-F238E27FC236}">
                <a16:creationId xmlns:a16="http://schemas.microsoft.com/office/drawing/2014/main" id="{649EFED8-6EC7-56C7-A799-D5447BACD35C}"/>
              </a:ext>
            </a:extLst>
          </p:cNvPr>
          <p:cNvSpPr txBox="1">
            <a:spLocks/>
          </p:cNvSpPr>
          <p:nvPr/>
        </p:nvSpPr>
        <p:spPr>
          <a:xfrm>
            <a:off x="3482976" y="6910388"/>
            <a:ext cx="957263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jitter</a:t>
            </a:r>
            <a:endParaRPr lang="en-US" sz="1000" b="1" dirty="0"/>
          </a:p>
        </p:txBody>
      </p:sp>
      <p:sp>
        <p:nvSpPr>
          <p:cNvPr id="69" name=" 9">
            <a:extLst>
              <a:ext uri="{FF2B5EF4-FFF2-40B4-BE49-F238E27FC236}">
                <a16:creationId xmlns:a16="http://schemas.microsoft.com/office/drawing/2014/main" id="{793AFDEF-A7CE-EB49-159C-C9C715A149CC}"/>
              </a:ext>
            </a:extLst>
          </p:cNvPr>
          <p:cNvSpPr txBox="1">
            <a:spLocks/>
          </p:cNvSpPr>
          <p:nvPr/>
        </p:nvSpPr>
        <p:spPr>
          <a:xfrm>
            <a:off x="4548189" y="6910388"/>
            <a:ext cx="957263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download</a:t>
            </a:r>
            <a:endParaRPr lang="en-US" sz="1000" b="1" dirty="0"/>
          </a:p>
        </p:txBody>
      </p:sp>
      <p:sp>
        <p:nvSpPr>
          <p:cNvPr id="71" name=" 9">
            <a:extLst>
              <a:ext uri="{FF2B5EF4-FFF2-40B4-BE49-F238E27FC236}">
                <a16:creationId xmlns:a16="http://schemas.microsoft.com/office/drawing/2014/main" id="{8C0C90C5-8451-AC35-70C9-8C1BD56F6AB5}"/>
              </a:ext>
            </a:extLst>
          </p:cNvPr>
          <p:cNvSpPr txBox="1">
            <a:spLocks/>
          </p:cNvSpPr>
          <p:nvPr/>
        </p:nvSpPr>
        <p:spPr>
          <a:xfrm>
            <a:off x="5613400" y="6910388"/>
            <a:ext cx="957263" cy="171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upload</a:t>
            </a:r>
            <a:endParaRPr lang="en-US" sz="1000" b="1" dirty="0"/>
          </a:p>
        </p:txBody>
      </p:sp>
      <p:cxnSp>
        <p:nvCxnSpPr>
          <p:cNvPr id="75" name="Přímá spojnice 74">
            <a:extLst>
              <a:ext uri="{FF2B5EF4-FFF2-40B4-BE49-F238E27FC236}">
                <a16:creationId xmlns:a16="http://schemas.microsoft.com/office/drawing/2014/main" id="{5D48551F-C425-B6D3-C2EE-BB97CB87A033}"/>
              </a:ext>
            </a:extLst>
          </p:cNvPr>
          <p:cNvCxnSpPr>
            <a:cxnSpLocks/>
          </p:cNvCxnSpPr>
          <p:nvPr/>
        </p:nvCxnSpPr>
        <p:spPr>
          <a:xfrm flipH="1">
            <a:off x="296421" y="7072915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Přímá spojnice 75">
            <a:extLst>
              <a:ext uri="{FF2B5EF4-FFF2-40B4-BE49-F238E27FC236}">
                <a16:creationId xmlns:a16="http://schemas.microsoft.com/office/drawing/2014/main" id="{3000DEDB-AD4F-1192-AD09-8DE967E506DA}"/>
              </a:ext>
            </a:extLst>
          </p:cNvPr>
          <p:cNvCxnSpPr>
            <a:cxnSpLocks/>
          </p:cNvCxnSpPr>
          <p:nvPr/>
        </p:nvCxnSpPr>
        <p:spPr>
          <a:xfrm flipH="1">
            <a:off x="296421" y="7418388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Přímá spojnice 76">
            <a:extLst>
              <a:ext uri="{FF2B5EF4-FFF2-40B4-BE49-F238E27FC236}">
                <a16:creationId xmlns:a16="http://schemas.microsoft.com/office/drawing/2014/main" id="{1CAAD7C2-8042-20C5-DAFE-46874E16EC0A}"/>
              </a:ext>
            </a:extLst>
          </p:cNvPr>
          <p:cNvCxnSpPr>
            <a:cxnSpLocks/>
          </p:cNvCxnSpPr>
          <p:nvPr/>
        </p:nvCxnSpPr>
        <p:spPr>
          <a:xfrm flipH="1">
            <a:off x="296421" y="7765120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Přímá spojnice 77">
            <a:extLst>
              <a:ext uri="{FF2B5EF4-FFF2-40B4-BE49-F238E27FC236}">
                <a16:creationId xmlns:a16="http://schemas.microsoft.com/office/drawing/2014/main" id="{111D4BAD-57D7-822D-EE78-D256D21F9899}"/>
              </a:ext>
            </a:extLst>
          </p:cNvPr>
          <p:cNvCxnSpPr>
            <a:cxnSpLocks/>
          </p:cNvCxnSpPr>
          <p:nvPr/>
        </p:nvCxnSpPr>
        <p:spPr>
          <a:xfrm flipH="1">
            <a:off x="296421" y="8094663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Přímá spojnice 79">
            <a:extLst>
              <a:ext uri="{FF2B5EF4-FFF2-40B4-BE49-F238E27FC236}">
                <a16:creationId xmlns:a16="http://schemas.microsoft.com/office/drawing/2014/main" id="{D89C851B-EF6C-A1BE-E052-E25D83E68684}"/>
              </a:ext>
            </a:extLst>
          </p:cNvPr>
          <p:cNvCxnSpPr>
            <a:cxnSpLocks/>
          </p:cNvCxnSpPr>
          <p:nvPr/>
        </p:nvCxnSpPr>
        <p:spPr>
          <a:xfrm flipV="1">
            <a:off x="2364607" y="6913673"/>
            <a:ext cx="0" cy="151912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Přímá spojnice 81">
            <a:extLst>
              <a:ext uri="{FF2B5EF4-FFF2-40B4-BE49-F238E27FC236}">
                <a16:creationId xmlns:a16="http://schemas.microsoft.com/office/drawing/2014/main" id="{AD9F938E-519E-51DC-54F3-5767AD76AE16}"/>
              </a:ext>
            </a:extLst>
          </p:cNvPr>
          <p:cNvCxnSpPr>
            <a:cxnSpLocks/>
          </p:cNvCxnSpPr>
          <p:nvPr/>
        </p:nvCxnSpPr>
        <p:spPr>
          <a:xfrm flipV="1">
            <a:off x="3429000" y="6913673"/>
            <a:ext cx="0" cy="151912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Přímá spojnice 82">
            <a:extLst>
              <a:ext uri="{FF2B5EF4-FFF2-40B4-BE49-F238E27FC236}">
                <a16:creationId xmlns:a16="http://schemas.microsoft.com/office/drawing/2014/main" id="{E39D0555-167F-7ACB-5B2C-D905555AECAE}"/>
              </a:ext>
            </a:extLst>
          </p:cNvPr>
          <p:cNvCxnSpPr>
            <a:cxnSpLocks/>
          </p:cNvCxnSpPr>
          <p:nvPr/>
        </p:nvCxnSpPr>
        <p:spPr>
          <a:xfrm flipV="1">
            <a:off x="4494703" y="6913673"/>
            <a:ext cx="0" cy="151912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Přímá spojnice 83">
            <a:extLst>
              <a:ext uri="{FF2B5EF4-FFF2-40B4-BE49-F238E27FC236}">
                <a16:creationId xmlns:a16="http://schemas.microsoft.com/office/drawing/2014/main" id="{9511F98A-5250-1913-1D6F-441A522DD136}"/>
              </a:ext>
            </a:extLst>
          </p:cNvPr>
          <p:cNvCxnSpPr>
            <a:cxnSpLocks/>
          </p:cNvCxnSpPr>
          <p:nvPr/>
        </p:nvCxnSpPr>
        <p:spPr>
          <a:xfrm flipV="1">
            <a:off x="5560407" y="6913673"/>
            <a:ext cx="0" cy="151912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Nadpis 1">
            <a:extLst>
              <a:ext uri="{FF2B5EF4-FFF2-40B4-BE49-F238E27FC236}">
                <a16:creationId xmlns:a16="http://schemas.microsoft.com/office/drawing/2014/main" id="{B6C160BC-63F4-7BB5-53C3-679F7ED227A6}"/>
              </a:ext>
            </a:extLst>
          </p:cNvPr>
          <p:cNvSpPr txBox="1">
            <a:spLocks/>
          </p:cNvSpPr>
          <p:nvPr/>
        </p:nvSpPr>
        <p:spPr>
          <a:xfrm>
            <a:off x="1352550" y="8449386"/>
            <a:ext cx="5216525" cy="999414"/>
          </a:xfrm>
          <a:prstGeom prst="rect">
            <a:avLst/>
          </a:prstGeom>
        </p:spPr>
        <p:txBody>
          <a:bodyPr numCol="1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přenosová rychlost</a:t>
            </a:r>
            <a:r>
              <a:rPr lang="cs-CZ" sz="1000" dirty="0"/>
              <a:t> – jaké množství dat/informací se přenese za jednotku času (typicky </a:t>
            </a:r>
            <a:r>
              <a:rPr lang="cs-CZ" sz="1000" dirty="0" err="1"/>
              <a:t>Mb</a:t>
            </a:r>
            <a:r>
              <a:rPr lang="cs-CZ" sz="1000" dirty="0"/>
              <a:t>/s)</a:t>
            </a:r>
          </a:p>
          <a:p>
            <a:pPr>
              <a:lnSpc>
                <a:spcPct val="110000"/>
              </a:lnSpc>
            </a:pPr>
            <a:r>
              <a:rPr lang="cs-CZ" sz="1000" b="1" dirty="0"/>
              <a:t>ping</a:t>
            </a:r>
            <a:r>
              <a:rPr lang="cs-CZ" sz="1000" dirty="0"/>
              <a:t> – rychlost odezvy vašeho připojení; čím je menší, tím lepší máme připojení</a:t>
            </a:r>
          </a:p>
          <a:p>
            <a:pPr>
              <a:lnSpc>
                <a:spcPct val="110000"/>
              </a:lnSpc>
            </a:pPr>
            <a:r>
              <a:rPr lang="cs-CZ" sz="1000" b="1" dirty="0" err="1"/>
              <a:t>jitter</a:t>
            </a:r>
            <a:r>
              <a:rPr lang="cs-CZ" sz="1000" dirty="0"/>
              <a:t> – odchylka v rychlosti připojení; čím vyšší, tím méně stabilní připojení</a:t>
            </a:r>
          </a:p>
          <a:p>
            <a:pPr>
              <a:lnSpc>
                <a:spcPct val="110000"/>
              </a:lnSpc>
            </a:pPr>
            <a:r>
              <a:rPr lang="cs-CZ" sz="1000" b="1" dirty="0" err="1"/>
              <a:t>download</a:t>
            </a:r>
            <a:r>
              <a:rPr lang="cs-CZ" sz="1000" b="1" dirty="0"/>
              <a:t>/upload</a:t>
            </a:r>
            <a:r>
              <a:rPr lang="cs-CZ" sz="1000" dirty="0"/>
              <a:t> – kolik dat za sekundu jsme schopni přijmout/odeslat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46970ABC-68B5-26E3-03E1-5F27C04268DB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 9">
            <a:extLst>
              <a:ext uri="{FF2B5EF4-FFF2-40B4-BE49-F238E27FC236}">
                <a16:creationId xmlns:a16="http://schemas.microsoft.com/office/drawing/2014/main" id="{2856B850-082F-3AE5-88FB-6C3C5F55B940}"/>
              </a:ext>
            </a:extLst>
          </p:cNvPr>
          <p:cNvSpPr txBox="1">
            <a:spLocks/>
          </p:cNvSpPr>
          <p:nvPr/>
        </p:nvSpPr>
        <p:spPr>
          <a:xfrm rot="5400000">
            <a:off x="5799801" y="1223340"/>
            <a:ext cx="1795877" cy="339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500" dirty="0">
                <a:solidFill>
                  <a:srgbClr val="000000"/>
                </a:solidFill>
              </a:rPr>
              <a:t>QR </a:t>
            </a:r>
            <a:r>
              <a:rPr lang="pl-PL" sz="500" dirty="0" err="1">
                <a:solidFill>
                  <a:srgbClr val="000000"/>
                </a:solidFill>
              </a:rPr>
              <a:t>kódy</a:t>
            </a:r>
            <a:r>
              <a:rPr lang="pl-PL" sz="500" dirty="0">
                <a:solidFill>
                  <a:srgbClr val="000000"/>
                </a:solidFill>
              </a:rPr>
              <a:t> </a:t>
            </a:r>
            <a:r>
              <a:rPr lang="pl-PL" sz="500" dirty="0" err="1">
                <a:solidFill>
                  <a:srgbClr val="000000"/>
                </a:solidFill>
              </a:rPr>
              <a:t>platné</a:t>
            </a:r>
            <a:r>
              <a:rPr lang="pl-PL" sz="500" dirty="0">
                <a:solidFill>
                  <a:srgbClr val="000000"/>
                </a:solidFill>
              </a:rPr>
              <a:t> v </a:t>
            </a:r>
            <a:r>
              <a:rPr lang="pl-PL" sz="500" dirty="0" err="1">
                <a:solidFill>
                  <a:srgbClr val="000000"/>
                </a:solidFill>
              </a:rPr>
              <a:t>roce</a:t>
            </a:r>
            <a:r>
              <a:rPr lang="pl-PL" sz="500" dirty="0">
                <a:solidFill>
                  <a:srgbClr val="000000"/>
                </a:solidFill>
              </a:rPr>
              <a:t> 2024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36753156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2914</TotalTime>
  <Words>139</Words>
  <Application>Microsoft Macintosh PowerPoint</Application>
  <PresentationFormat>A4 Paper (210x297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TYPY PŘIPOJENÍ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9</cp:revision>
  <dcterms:created xsi:type="dcterms:W3CDTF">2024-02-25T15:00:55Z</dcterms:created>
  <dcterms:modified xsi:type="dcterms:W3CDTF">2024-08-07T10:14:04Z</dcterms:modified>
</cp:coreProperties>
</file>