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71" r:id="rId2"/>
    <p:sldId id="273" r:id="rId3"/>
    <p:sldId id="274" r:id="rId4"/>
    <p:sldId id="275" r:id="rId5"/>
    <p:sldId id="276" r:id="rId6"/>
    <p:sldId id="277" r:id="rId7"/>
    <p:sldId id="278" r:id="rId8"/>
  </p:sldIdLst>
  <p:sldSz cx="6858000" cy="9906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1.hodina - priprava tezka" id="{1D1F4DA4-FEA3-4EA4-BEFB-44821B829438}">
          <p14:sldIdLst>
            <p14:sldId id="271"/>
            <p14:sldId id="273"/>
            <p14:sldId id="274"/>
            <p14:sldId id="275"/>
            <p14:sldId id="276"/>
            <p14:sldId id="277"/>
            <p14:sldId id="27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546" autoAdjust="0"/>
    <p:restoredTop sz="94660"/>
  </p:normalViewPr>
  <p:slideViewPr>
    <p:cSldViewPr snapToGrid="0" showGuides="1">
      <p:cViewPr>
        <p:scale>
          <a:sx n="180" d="100"/>
          <a:sy n="180" d="100"/>
        </p:scale>
        <p:origin x="-88"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6AA77F1-E731-4A0D-AD40-2192F8E16725}" type="datetimeFigureOut">
              <a:rPr lang="en-US" smtClean="0"/>
              <a:t>8/6/24</a:t>
            </a:fld>
            <a:endParaRPr lang="en-US"/>
          </a:p>
        </p:txBody>
      </p:sp>
      <p:sp>
        <p:nvSpPr>
          <p:cNvPr id="4" name="Zástupný symbol pro obrázek snímku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CA77D49-7409-4C8C-97C4-6BB7504B57FD}" type="slidenum">
              <a:rPr lang="en-US" smtClean="0"/>
              <a:t>‹#›</a:t>
            </a:fld>
            <a:endParaRPr lang="en-US"/>
          </a:p>
        </p:txBody>
      </p:sp>
    </p:spTree>
    <p:extLst>
      <p:ext uri="{BB962C8B-B14F-4D97-AF65-F5344CB8AC3E}">
        <p14:creationId xmlns:p14="http://schemas.microsoft.com/office/powerpoint/2010/main" val="10088744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obsah">
    <p:spTree>
      <p:nvGrpSpPr>
        <p:cNvPr id="1" name=""/>
        <p:cNvGrpSpPr/>
        <p:nvPr/>
      </p:nvGrpSpPr>
      <p:grpSpPr>
        <a:xfrm>
          <a:off x="0" y="0"/>
          <a:ext cx="0" cy="0"/>
          <a:chOff x="0" y="0"/>
          <a:chExt cx="0" cy="0"/>
        </a:xfrm>
      </p:grpSpPr>
      <p:sp>
        <p:nvSpPr>
          <p:cNvPr id="2" name="Zástupný text 2">
            <a:extLst>
              <a:ext uri="{FF2B5EF4-FFF2-40B4-BE49-F238E27FC236}">
                <a16:creationId xmlns:a16="http://schemas.microsoft.com/office/drawing/2014/main" id="{E64C0EAA-77B8-F2D6-219E-B49BA923C41E}"/>
              </a:ext>
            </a:extLst>
          </p:cNvPr>
          <p:cNvSpPr>
            <a:spLocks noGrp="1"/>
          </p:cNvSpPr>
          <p:nvPr>
            <p:ph type="body" idx="1"/>
          </p:nvPr>
        </p:nvSpPr>
        <p:spPr>
          <a:xfrm>
            <a:off x="287339" y="639445"/>
            <a:ext cx="6281736" cy="349568"/>
          </a:xfrm>
          <a:prstGeom prst="rect">
            <a:avLst/>
          </a:prstGeom>
        </p:spPr>
        <p:txBody>
          <a:bodyPr>
            <a:normAutofit/>
          </a:bodyPr>
          <a:lstStyle>
            <a:lvl1pPr marL="228600" indent="-228600">
              <a:lnSpc>
                <a:spcPct val="110000"/>
              </a:lnSpc>
              <a:spcBef>
                <a:spcPts val="0"/>
              </a:spcBef>
              <a:spcAft>
                <a:spcPts val="1500"/>
              </a:spcAft>
              <a:buFont typeface="+mj-lt"/>
              <a:buAutoNum type="arabicPeriod"/>
              <a:defRPr sz="1000" b="1"/>
            </a:lvl1pPr>
            <a:lvl2pPr marL="457200" indent="0">
              <a:buNone/>
              <a:defRPr sz="1000"/>
            </a:lvl2pPr>
            <a:lvl3pPr marL="914400" indent="0">
              <a:buNone/>
              <a:defRPr sz="1000"/>
            </a:lvl3pPr>
            <a:lvl4pPr marL="1371600" indent="0">
              <a:buNone/>
              <a:defRPr sz="1000"/>
            </a:lvl4pPr>
            <a:lvl5pPr marL="1828800" indent="0">
              <a:buNone/>
              <a:defRPr sz="1000"/>
            </a:lvl5pPr>
          </a:lstStyle>
          <a:p>
            <a:endParaRPr lang="en-US" dirty="0"/>
          </a:p>
        </p:txBody>
      </p:sp>
      <p:sp>
        <p:nvSpPr>
          <p:cNvPr id="4" name="Nadpis 1">
            <a:extLst>
              <a:ext uri="{FF2B5EF4-FFF2-40B4-BE49-F238E27FC236}">
                <a16:creationId xmlns:a16="http://schemas.microsoft.com/office/drawing/2014/main" id="{0089B75E-95EF-0699-7D27-06652A6262EB}"/>
              </a:ext>
            </a:extLst>
          </p:cNvPr>
          <p:cNvSpPr txBox="1">
            <a:spLocks/>
          </p:cNvSpPr>
          <p:nvPr userDrawn="1"/>
        </p:nvSpPr>
        <p:spPr>
          <a:xfrm>
            <a:off x="287338" y="143968"/>
            <a:ext cx="3195637" cy="197345"/>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endParaRPr lang="en-US" sz="1000" b="0" dirty="0"/>
          </a:p>
        </p:txBody>
      </p:sp>
      <p:sp>
        <p:nvSpPr>
          <p:cNvPr id="7" name="Zástupný symbol pro číslo snímku 5">
            <a:extLst>
              <a:ext uri="{FF2B5EF4-FFF2-40B4-BE49-F238E27FC236}">
                <a16:creationId xmlns:a16="http://schemas.microsoft.com/office/drawing/2014/main" id="{DC537B07-33DC-978F-799D-ACB56403B68B}"/>
              </a:ext>
            </a:extLst>
          </p:cNvPr>
          <p:cNvSpPr txBox="1">
            <a:spLocks/>
          </p:cNvSpPr>
          <p:nvPr userDrawn="1"/>
        </p:nvSpPr>
        <p:spPr>
          <a:xfrm>
            <a:off x="3482975" y="142875"/>
            <a:ext cx="990600" cy="198440"/>
          </a:xfrm>
          <a:prstGeom prst="rect">
            <a:avLst/>
          </a:prstGeom>
        </p:spPr>
        <p:txBody>
          <a:bodyPr vert="horz" lIns="91440" tIns="45720" rIns="91440" bIns="45720" rtlCol="0" anchor="ctr"/>
          <a:lstStyle>
            <a:defPPr>
              <a:defRPr lang="en-US"/>
            </a:defPPr>
            <a:lvl1pPr marL="0" algn="r" defTabSz="914400" rtl="0" eaLnBrk="1" latinLnBrk="0" hangingPunct="1">
              <a:defRPr sz="1100" kern="1200">
                <a:solidFill>
                  <a:schemeClr val="tx1">
                    <a:tint val="82000"/>
                  </a:schemeClr>
                </a:solidFill>
                <a:latin typeface="Poppins" panose="00000500000000000000" pitchFamily="2" charset="0"/>
                <a:ea typeface="+mn-ea"/>
                <a:cs typeface="Poppins" panose="00000500000000000000" pitchFamily="2"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endParaRPr lang="en-US" sz="800" dirty="0">
              <a:solidFill>
                <a:schemeClr val="bg1">
                  <a:lumMod val="50000"/>
                </a:schemeClr>
              </a:solidFill>
            </a:endParaRPr>
          </a:p>
        </p:txBody>
      </p:sp>
      <p:sp>
        <p:nvSpPr>
          <p:cNvPr id="8" name="Zástupný text 16">
            <a:extLst>
              <a:ext uri="{FF2B5EF4-FFF2-40B4-BE49-F238E27FC236}">
                <a16:creationId xmlns:a16="http://schemas.microsoft.com/office/drawing/2014/main" id="{6667F572-74EE-BA50-C96C-A02C64145171}"/>
              </a:ext>
            </a:extLst>
          </p:cNvPr>
          <p:cNvSpPr>
            <a:spLocks noGrp="1"/>
          </p:cNvSpPr>
          <p:nvPr>
            <p:ph type="body" sz="quarter" idx="13"/>
          </p:nvPr>
        </p:nvSpPr>
        <p:spPr>
          <a:xfrm>
            <a:off x="287338" y="142875"/>
            <a:ext cx="3086100" cy="169863"/>
          </a:xfrm>
          <a:prstGeom prst="rect">
            <a:avLst/>
          </a:prstGeom>
        </p:spPr>
        <p:txBody>
          <a:bodyPr>
            <a:noAutofit/>
          </a:bodyPr>
          <a:lstStyle>
            <a:lvl1pPr marL="0" indent="0">
              <a:buNone/>
              <a:defRPr sz="1000"/>
            </a:lvl1pPr>
            <a:lvl2pPr marL="457200" indent="0">
              <a:buNone/>
              <a:defRPr sz="1000"/>
            </a:lvl2pPr>
            <a:lvl3pPr marL="914400" indent="0">
              <a:buNone/>
              <a:defRPr sz="1000"/>
            </a:lvl3pPr>
            <a:lvl4pPr marL="1371600" indent="0">
              <a:buNone/>
              <a:defRPr sz="1000"/>
            </a:lvl4pPr>
            <a:lvl5pPr marL="1828800" indent="0">
              <a:buNone/>
              <a:defRPr sz="1000"/>
            </a:lvl5pPr>
          </a:lstStyle>
          <a:p>
            <a:pPr lvl="0"/>
            <a:endParaRPr lang="en-US" dirty="0"/>
          </a:p>
        </p:txBody>
      </p:sp>
      <p:sp>
        <p:nvSpPr>
          <p:cNvPr id="10" name="Zástupný text 2">
            <a:extLst>
              <a:ext uri="{FF2B5EF4-FFF2-40B4-BE49-F238E27FC236}">
                <a16:creationId xmlns:a16="http://schemas.microsoft.com/office/drawing/2014/main" id="{AFCF74F8-0C62-C672-3F37-C35B80679B0F}"/>
              </a:ext>
            </a:extLst>
          </p:cNvPr>
          <p:cNvSpPr>
            <a:spLocks noGrp="1"/>
          </p:cNvSpPr>
          <p:nvPr>
            <p:ph type="body" idx="14"/>
          </p:nvPr>
        </p:nvSpPr>
        <p:spPr>
          <a:xfrm>
            <a:off x="287337" y="312738"/>
            <a:ext cx="6281737" cy="326707"/>
          </a:xfrm>
          <a:prstGeom prst="rect">
            <a:avLst/>
          </a:prstGeom>
        </p:spPr>
        <p:txBody>
          <a:bodyPr>
            <a:noAutofit/>
          </a:bodyPr>
          <a:lstStyle>
            <a:lvl1pPr marL="0" indent="0">
              <a:lnSpc>
                <a:spcPct val="110000"/>
              </a:lnSpc>
              <a:spcBef>
                <a:spcPts val="0"/>
              </a:spcBef>
              <a:spcAft>
                <a:spcPts val="1500"/>
              </a:spcAft>
              <a:buFont typeface="+mj-lt"/>
              <a:buNone/>
              <a:defRPr sz="1800" b="1"/>
            </a:lvl1pPr>
            <a:lvl2pPr marL="457200" indent="0">
              <a:buNone/>
              <a:defRPr sz="1000"/>
            </a:lvl2pPr>
            <a:lvl3pPr marL="914400" indent="0">
              <a:buNone/>
              <a:defRPr sz="1000"/>
            </a:lvl3pPr>
            <a:lvl4pPr marL="1371600" indent="0">
              <a:buNone/>
              <a:defRPr sz="1000"/>
            </a:lvl4pPr>
            <a:lvl5pPr marL="1828800" indent="0">
              <a:buNone/>
              <a:defRPr sz="1000"/>
            </a:lvl5pPr>
          </a:lstStyle>
          <a:p>
            <a:endParaRPr lang="en-US" dirty="0"/>
          </a:p>
        </p:txBody>
      </p:sp>
      <p:sp>
        <p:nvSpPr>
          <p:cNvPr id="11" name="Zástupný text 16">
            <a:extLst>
              <a:ext uri="{FF2B5EF4-FFF2-40B4-BE49-F238E27FC236}">
                <a16:creationId xmlns:a16="http://schemas.microsoft.com/office/drawing/2014/main" id="{189577FB-E2A7-920A-E13B-5D07811B9C76}"/>
              </a:ext>
            </a:extLst>
          </p:cNvPr>
          <p:cNvSpPr>
            <a:spLocks noGrp="1"/>
          </p:cNvSpPr>
          <p:nvPr>
            <p:ph type="body" sz="quarter" idx="15"/>
          </p:nvPr>
        </p:nvSpPr>
        <p:spPr>
          <a:xfrm>
            <a:off x="287338" y="989013"/>
            <a:ext cx="3086100" cy="1692275"/>
          </a:xfrm>
          <a:prstGeom prst="rect">
            <a:avLst/>
          </a:prstGeom>
        </p:spPr>
        <p:txBody>
          <a:bodyPr>
            <a:noAutofit/>
          </a:bodyPr>
          <a:lstStyle>
            <a:lvl1pPr marL="0" indent="0">
              <a:lnSpc>
                <a:spcPct val="110000"/>
              </a:lnSpc>
              <a:spcAft>
                <a:spcPts val="1500"/>
              </a:spcAft>
              <a:buNone/>
              <a:defRPr sz="1000"/>
            </a:lvl1pPr>
            <a:lvl2pPr marL="457200" indent="0">
              <a:lnSpc>
                <a:spcPct val="110000"/>
              </a:lnSpc>
              <a:spcAft>
                <a:spcPts val="1500"/>
              </a:spcAft>
              <a:buNone/>
              <a:defRPr sz="1000"/>
            </a:lvl2pPr>
            <a:lvl3pPr marL="914400" indent="0">
              <a:lnSpc>
                <a:spcPct val="110000"/>
              </a:lnSpc>
              <a:spcAft>
                <a:spcPts val="1500"/>
              </a:spcAft>
              <a:buNone/>
              <a:defRPr sz="1000"/>
            </a:lvl3pPr>
            <a:lvl4pPr marL="1371600" indent="0">
              <a:lnSpc>
                <a:spcPct val="110000"/>
              </a:lnSpc>
              <a:spcAft>
                <a:spcPts val="1500"/>
              </a:spcAft>
              <a:buNone/>
              <a:defRPr sz="1000"/>
            </a:lvl4pPr>
            <a:lvl5pPr marL="1828800" indent="0">
              <a:lnSpc>
                <a:spcPct val="110000"/>
              </a:lnSpc>
              <a:spcAft>
                <a:spcPts val="1500"/>
              </a:spcAft>
              <a:buNone/>
              <a:defRPr sz="1000"/>
            </a:lvl5pPr>
          </a:lstStyle>
          <a:p>
            <a:pPr lvl="0"/>
            <a:endParaRPr lang="en-US" dirty="0"/>
          </a:p>
        </p:txBody>
      </p:sp>
      <p:sp>
        <p:nvSpPr>
          <p:cNvPr id="18" name="Zástupný symbol pro zápatí 4">
            <a:extLst>
              <a:ext uri="{FF2B5EF4-FFF2-40B4-BE49-F238E27FC236}">
                <a16:creationId xmlns:a16="http://schemas.microsoft.com/office/drawing/2014/main" id="{3406FCA9-94CB-F1EA-7306-A997DC4E6154}"/>
              </a:ext>
            </a:extLst>
          </p:cNvPr>
          <p:cNvSpPr>
            <a:spLocks noGrp="1"/>
          </p:cNvSpPr>
          <p:nvPr>
            <p:ph type="ftr" sz="quarter" idx="11"/>
          </p:nvPr>
        </p:nvSpPr>
        <p:spPr>
          <a:xfrm>
            <a:off x="296421" y="9448800"/>
            <a:ext cx="5207442" cy="457199"/>
          </a:xfrm>
          <a:prstGeom prst="rect">
            <a:avLst/>
          </a:prstGeom>
        </p:spPr>
        <p:txBody>
          <a:bodyPr anchor="t"/>
          <a:lstStyle>
            <a:lvl1pPr algn="l">
              <a:defRPr sz="1000">
                <a:solidFill>
                  <a:schemeClr val="tx1">
                    <a:lumMod val="50000"/>
                    <a:lumOff val="50000"/>
                  </a:schemeClr>
                </a:solidFill>
              </a:defRPr>
            </a:lvl1pPr>
          </a:lstStyle>
          <a:p>
            <a:endParaRPr lang="en-US" dirty="0"/>
          </a:p>
        </p:txBody>
      </p:sp>
      <p:sp>
        <p:nvSpPr>
          <p:cNvPr id="19" name="Zástupný symbol pro číslo snímku 5">
            <a:extLst>
              <a:ext uri="{FF2B5EF4-FFF2-40B4-BE49-F238E27FC236}">
                <a16:creationId xmlns:a16="http://schemas.microsoft.com/office/drawing/2014/main" id="{3BEC8CDE-2280-2DBC-1613-59A434926069}"/>
              </a:ext>
            </a:extLst>
          </p:cNvPr>
          <p:cNvSpPr>
            <a:spLocks noGrp="1"/>
          </p:cNvSpPr>
          <p:nvPr>
            <p:ph type="sldNum" sz="quarter" idx="12"/>
          </p:nvPr>
        </p:nvSpPr>
        <p:spPr>
          <a:xfrm>
            <a:off x="5611813" y="9448800"/>
            <a:ext cx="957262" cy="457199"/>
          </a:xfrm>
          <a:prstGeom prst="rect">
            <a:avLst/>
          </a:prstGeom>
        </p:spPr>
        <p:txBody>
          <a:bodyPr anchor="t"/>
          <a:lstStyle>
            <a:lvl1pPr algn="r">
              <a:defRPr sz="1000" b="0">
                <a:solidFill>
                  <a:schemeClr val="tx1">
                    <a:lumMod val="50000"/>
                    <a:lumOff val="50000"/>
                  </a:schemeClr>
                </a:solidFill>
              </a:defRPr>
            </a:lvl1pPr>
          </a:lstStyle>
          <a:p>
            <a:fld id="{A9EAB66F-AC3E-4D68-8127-A531A2CE5C11}" type="slidenum">
              <a:rPr lang="en-US" smtClean="0"/>
              <a:pPr/>
              <a:t>‹#›</a:t>
            </a:fld>
            <a:endParaRPr lang="en-US" dirty="0"/>
          </a:p>
        </p:txBody>
      </p:sp>
      <p:cxnSp>
        <p:nvCxnSpPr>
          <p:cNvPr id="22" name="Přímá spojnice 21">
            <a:extLst>
              <a:ext uri="{FF2B5EF4-FFF2-40B4-BE49-F238E27FC236}">
                <a16:creationId xmlns:a16="http://schemas.microsoft.com/office/drawing/2014/main" id="{9812D484-EE01-3331-8089-3E93AAA3B3B2}"/>
              </a:ext>
            </a:extLst>
          </p:cNvPr>
          <p:cNvCxnSpPr>
            <a:cxnSpLocks/>
          </p:cNvCxnSpPr>
          <p:nvPr userDrawn="1"/>
        </p:nvCxnSpPr>
        <p:spPr>
          <a:xfrm>
            <a:off x="5611813" y="9448800"/>
            <a:ext cx="957262" cy="0"/>
          </a:xfrm>
          <a:prstGeom prst="line">
            <a:avLst/>
          </a:prstGeom>
          <a:ln w="12700">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74014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p:spTree>
      <p:nvGrpSpPr>
        <p:cNvPr id="1" name=""/>
        <p:cNvGrpSpPr/>
        <p:nvPr/>
      </p:nvGrpSpPr>
      <p:grpSpPr>
        <a:xfrm>
          <a:off x="0" y="0"/>
          <a:ext cx="0" cy="0"/>
          <a:chOff x="0" y="0"/>
          <a:chExt cx="0" cy="0"/>
        </a:xfrm>
      </p:grpSpPr>
    </p:spTree>
  </p:cSld>
  <p:clrMapOvr>
    <a:masterClrMapping/>
  </p:clrMapOvr>
  <p:extLst>
    <p:ext uri="{DCECCB84-F9BA-43D5-87BE-67443E8EF086}">
      <p15:sldGuideLst xmlns:p15="http://schemas.microsoft.com/office/powerpoint/2012/main">
        <p15:guide id="1" orient="horz" pos="3120" userDrawn="1">
          <p15:clr>
            <a:srgbClr val="FBAE40"/>
          </p15:clr>
        </p15:guide>
        <p15:guide id="2" pos="216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6798589"/>
      </p:ext>
    </p:extLst>
  </p:cSld>
  <p:clrMap bg1="lt1" tx1="dk1" bg2="lt2" tx2="dk2" accent1="accent1" accent2="accent2" accent3="accent3" accent4="accent4" accent5="accent5" accent6="accent6" hlink="hlink" folHlink="folHlink"/>
  <p:sldLayoutIdLst>
    <p:sldLayoutId id="2147483653" r:id="rId1"/>
    <p:sldLayoutId id="214748365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userDrawn="1">
          <p15:clr>
            <a:srgbClr val="F26B43"/>
          </p15:clr>
        </p15:guide>
        <p15:guide id="2" pos="4320" userDrawn="1">
          <p15:clr>
            <a:srgbClr val="F26B43"/>
          </p15:clr>
        </p15:guide>
        <p15:guide id="3" pos="184" userDrawn="1">
          <p15:clr>
            <a:srgbClr val="F26B43"/>
          </p15:clr>
        </p15:guide>
        <p15:guide id="4" pos="784" userDrawn="1">
          <p15:clr>
            <a:srgbClr val="F26B43"/>
          </p15:clr>
        </p15:guide>
        <p15:guide id="5" pos="856" userDrawn="1">
          <p15:clr>
            <a:srgbClr val="F26B43"/>
          </p15:clr>
        </p15:guide>
        <p15:guide id="6" pos="1456" userDrawn="1">
          <p15:clr>
            <a:srgbClr val="F26B43"/>
          </p15:clr>
        </p15:guide>
        <p15:guide id="7" pos="1520" userDrawn="1">
          <p15:clr>
            <a:srgbClr val="F26B43"/>
          </p15:clr>
        </p15:guide>
        <p15:guide id="8" pos="2128" userDrawn="1">
          <p15:clr>
            <a:srgbClr val="F26B43"/>
          </p15:clr>
        </p15:guide>
        <p15:guide id="9" pos="2192" userDrawn="1">
          <p15:clr>
            <a:srgbClr val="F26B43"/>
          </p15:clr>
        </p15:guide>
        <p15:guide id="10" pos="2800" userDrawn="1">
          <p15:clr>
            <a:srgbClr val="F26B43"/>
          </p15:clr>
        </p15:guide>
        <p15:guide id="11" pos="2864" userDrawn="1">
          <p15:clr>
            <a:srgbClr val="F26B43"/>
          </p15:clr>
        </p15:guide>
        <p15:guide id="12" pos="3464" userDrawn="1">
          <p15:clr>
            <a:srgbClr val="F26B43"/>
          </p15:clr>
        </p15:guide>
        <p15:guide id="13" pos="3536" userDrawn="1">
          <p15:clr>
            <a:srgbClr val="F26B43"/>
          </p15:clr>
        </p15:guide>
        <p15:guide id="14" pos="4136" userDrawn="1">
          <p15:clr>
            <a:srgbClr val="F26B43"/>
          </p15:clr>
        </p15:guide>
        <p15:guide id="15" orient="horz" userDrawn="1">
          <p15:clr>
            <a:srgbClr val="F26B43"/>
          </p15:clr>
        </p15:guide>
        <p15:guide id="16" orient="horz" pos="6240" userDrawn="1">
          <p15:clr>
            <a:srgbClr val="F26B43"/>
          </p15:clr>
        </p15:guide>
        <p15:guide id="17" orient="horz" pos="88" userDrawn="1">
          <p15:clr>
            <a:srgbClr val="F26B43"/>
          </p15:clr>
        </p15:guide>
        <p15:guide id="18" orient="horz" pos="200" userDrawn="1">
          <p15:clr>
            <a:srgbClr val="F26B43"/>
          </p15:clr>
        </p15:guide>
        <p15:guide id="19" orient="horz" pos="304" userDrawn="1">
          <p15:clr>
            <a:srgbClr val="F26B43"/>
          </p15:clr>
        </p15:guide>
        <p15:guide id="20" orient="horz" pos="408" userDrawn="1">
          <p15:clr>
            <a:srgbClr val="F26B43"/>
          </p15:clr>
        </p15:guide>
        <p15:guide id="21" orient="horz" pos="520" userDrawn="1">
          <p15:clr>
            <a:srgbClr val="F26B43"/>
          </p15:clr>
        </p15:guide>
        <p15:guide id="22" orient="horz" pos="624" userDrawn="1">
          <p15:clr>
            <a:srgbClr val="F26B43"/>
          </p15:clr>
        </p15:guide>
        <p15:guide id="23" orient="horz" pos="728" userDrawn="1">
          <p15:clr>
            <a:srgbClr val="F26B43"/>
          </p15:clr>
        </p15:guide>
        <p15:guide id="24" orient="horz" pos="840" userDrawn="1">
          <p15:clr>
            <a:srgbClr val="F26B43"/>
          </p15:clr>
        </p15:guide>
        <p15:guide id="25" orient="horz" pos="944" userDrawn="1">
          <p15:clr>
            <a:srgbClr val="F26B43"/>
          </p15:clr>
        </p15:guide>
        <p15:guide id="26" orient="horz" pos="1048" userDrawn="1">
          <p15:clr>
            <a:srgbClr val="F26B43"/>
          </p15:clr>
        </p15:guide>
        <p15:guide id="27" orient="horz" pos="1160" userDrawn="1">
          <p15:clr>
            <a:srgbClr val="F26B43"/>
          </p15:clr>
        </p15:guide>
        <p15:guide id="28" orient="horz" pos="1264" userDrawn="1">
          <p15:clr>
            <a:srgbClr val="F26B43"/>
          </p15:clr>
        </p15:guide>
        <p15:guide id="29" orient="horz" pos="1368" userDrawn="1">
          <p15:clr>
            <a:srgbClr val="F26B43"/>
          </p15:clr>
        </p15:guide>
        <p15:guide id="30" orient="horz" pos="1480" userDrawn="1">
          <p15:clr>
            <a:srgbClr val="F26B43"/>
          </p15:clr>
        </p15:guide>
        <p15:guide id="31" orient="horz" pos="1584" userDrawn="1">
          <p15:clr>
            <a:srgbClr val="F26B43"/>
          </p15:clr>
        </p15:guide>
        <p15:guide id="32" orient="horz" pos="1688" userDrawn="1">
          <p15:clr>
            <a:srgbClr val="F26B43"/>
          </p15:clr>
        </p15:guide>
        <p15:guide id="33" orient="horz" pos="1792" userDrawn="1">
          <p15:clr>
            <a:srgbClr val="F26B43"/>
          </p15:clr>
        </p15:guide>
        <p15:guide id="34" orient="horz" pos="1904" userDrawn="1">
          <p15:clr>
            <a:srgbClr val="F26B43"/>
          </p15:clr>
        </p15:guide>
        <p15:guide id="35" orient="horz" pos="2008" userDrawn="1">
          <p15:clr>
            <a:srgbClr val="F26B43"/>
          </p15:clr>
        </p15:guide>
        <p15:guide id="36" orient="horz" pos="2112" userDrawn="1">
          <p15:clr>
            <a:srgbClr val="F26B43"/>
          </p15:clr>
        </p15:guide>
        <p15:guide id="37" orient="horz" pos="2224" userDrawn="1">
          <p15:clr>
            <a:srgbClr val="F26B43"/>
          </p15:clr>
        </p15:guide>
        <p15:guide id="38" orient="horz" pos="2328" userDrawn="1">
          <p15:clr>
            <a:srgbClr val="F26B43"/>
          </p15:clr>
        </p15:guide>
        <p15:guide id="39" orient="horz" pos="2432" userDrawn="1">
          <p15:clr>
            <a:srgbClr val="F26B43"/>
          </p15:clr>
        </p15:guide>
        <p15:guide id="40" orient="horz" pos="2544" userDrawn="1">
          <p15:clr>
            <a:srgbClr val="F26B43"/>
          </p15:clr>
        </p15:guide>
        <p15:guide id="41" orient="horz" pos="2648" userDrawn="1">
          <p15:clr>
            <a:srgbClr val="F26B43"/>
          </p15:clr>
        </p15:guide>
        <p15:guide id="42" orient="horz" pos="2752" userDrawn="1">
          <p15:clr>
            <a:srgbClr val="F26B43"/>
          </p15:clr>
        </p15:guide>
        <p15:guide id="43" orient="horz" pos="2864" userDrawn="1">
          <p15:clr>
            <a:srgbClr val="F26B43"/>
          </p15:clr>
        </p15:guide>
        <p15:guide id="44" orient="horz" pos="2968" userDrawn="1">
          <p15:clr>
            <a:srgbClr val="F26B43"/>
          </p15:clr>
        </p15:guide>
        <p15:guide id="45" orient="horz" pos="3072" userDrawn="1">
          <p15:clr>
            <a:srgbClr val="F26B43"/>
          </p15:clr>
        </p15:guide>
        <p15:guide id="46" orient="horz" pos="3184" userDrawn="1">
          <p15:clr>
            <a:srgbClr val="F26B43"/>
          </p15:clr>
        </p15:guide>
        <p15:guide id="47" orient="horz" pos="3288" userDrawn="1">
          <p15:clr>
            <a:srgbClr val="F26B43"/>
          </p15:clr>
        </p15:guide>
        <p15:guide id="48" orient="horz" pos="3392" userDrawn="1">
          <p15:clr>
            <a:srgbClr val="F26B43"/>
          </p15:clr>
        </p15:guide>
        <p15:guide id="49" orient="horz" pos="3504" userDrawn="1">
          <p15:clr>
            <a:srgbClr val="F26B43"/>
          </p15:clr>
        </p15:guide>
        <p15:guide id="50" orient="horz" pos="3608" userDrawn="1">
          <p15:clr>
            <a:srgbClr val="F26B43"/>
          </p15:clr>
        </p15:guide>
        <p15:guide id="51" orient="horz" pos="3712" userDrawn="1">
          <p15:clr>
            <a:srgbClr val="F26B43"/>
          </p15:clr>
        </p15:guide>
        <p15:guide id="52" orient="horz" pos="3824" userDrawn="1">
          <p15:clr>
            <a:srgbClr val="F26B43"/>
          </p15:clr>
        </p15:guide>
        <p15:guide id="53" orient="horz" pos="3928" userDrawn="1">
          <p15:clr>
            <a:srgbClr val="F26B43"/>
          </p15:clr>
        </p15:guide>
        <p15:guide id="54" orient="horz" pos="4032" userDrawn="1">
          <p15:clr>
            <a:srgbClr val="F26B43"/>
          </p15:clr>
        </p15:guide>
        <p15:guide id="55" orient="horz" pos="4144" userDrawn="1">
          <p15:clr>
            <a:srgbClr val="F26B43"/>
          </p15:clr>
        </p15:guide>
        <p15:guide id="56" orient="horz" pos="4248" userDrawn="1">
          <p15:clr>
            <a:srgbClr val="F26B43"/>
          </p15:clr>
        </p15:guide>
        <p15:guide id="57" orient="horz" pos="4352" userDrawn="1">
          <p15:clr>
            <a:srgbClr val="F26B43"/>
          </p15:clr>
        </p15:guide>
        <p15:guide id="58" orient="horz" pos="4464" userDrawn="1">
          <p15:clr>
            <a:srgbClr val="F26B43"/>
          </p15:clr>
        </p15:guide>
        <p15:guide id="59" orient="horz" pos="4568" userDrawn="1">
          <p15:clr>
            <a:srgbClr val="F26B43"/>
          </p15:clr>
        </p15:guide>
        <p15:guide id="60" orient="horz" pos="4672" userDrawn="1">
          <p15:clr>
            <a:srgbClr val="F26B43"/>
          </p15:clr>
        </p15:guide>
        <p15:guide id="61" orient="horz" pos="4776" userDrawn="1">
          <p15:clr>
            <a:srgbClr val="F26B43"/>
          </p15:clr>
        </p15:guide>
        <p15:guide id="62" orient="horz" pos="4888" userDrawn="1">
          <p15:clr>
            <a:srgbClr val="F26B43"/>
          </p15:clr>
        </p15:guide>
        <p15:guide id="63" orient="horz" pos="4992" userDrawn="1">
          <p15:clr>
            <a:srgbClr val="F26B43"/>
          </p15:clr>
        </p15:guide>
        <p15:guide id="64" orient="horz" pos="5096" userDrawn="1">
          <p15:clr>
            <a:srgbClr val="F26B43"/>
          </p15:clr>
        </p15:guide>
        <p15:guide id="65" orient="horz" pos="5208" userDrawn="1">
          <p15:clr>
            <a:srgbClr val="F26B43"/>
          </p15:clr>
        </p15:guide>
        <p15:guide id="66" orient="horz" pos="5312" userDrawn="1">
          <p15:clr>
            <a:srgbClr val="F26B43"/>
          </p15:clr>
        </p15:guide>
        <p15:guide id="67" orient="horz" pos="5416" userDrawn="1">
          <p15:clr>
            <a:srgbClr val="F26B43"/>
          </p15:clr>
        </p15:guide>
        <p15:guide id="68" orient="horz" pos="5528" userDrawn="1">
          <p15:clr>
            <a:srgbClr val="F26B43"/>
          </p15:clr>
        </p15:guide>
        <p15:guide id="69" orient="horz" pos="5632" userDrawn="1">
          <p15:clr>
            <a:srgbClr val="F26B43"/>
          </p15:clr>
        </p15:guide>
        <p15:guide id="70" orient="horz" pos="5736" userDrawn="1">
          <p15:clr>
            <a:srgbClr val="F26B43"/>
          </p15:clr>
        </p15:guide>
        <p15:guide id="71" orient="horz" pos="5848" userDrawn="1">
          <p15:clr>
            <a:srgbClr val="F26B43"/>
          </p15:clr>
        </p15:guide>
        <p15:guide id="72" orient="horz" pos="5952" userDrawn="1">
          <p15:clr>
            <a:srgbClr val="F26B43"/>
          </p15:clr>
        </p15:guide>
        <p15:guide id="73" orient="horz" pos="6056"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watch?v=avP5d16wEp0" TargetMode="External"/><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https://goo.gl/maps/JSRRqgaBKbnTjpar5"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traceroute-online.com/" TargetMode="External"/><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hyperlink" Target="https://traceroute-online.com/" TargetMode="External"/><Relationship Id="rId4" Type="http://schemas.openxmlformats.org/officeDocument/2006/relationships/image" Target="../media/image4.svg"/></Relationships>
</file>

<file path=ppt/slides/_rels/slide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C68DB0-1E57-24C2-57F5-6FDA4A534F40}"/>
            </a:ext>
          </a:extLst>
        </p:cNvPr>
        <p:cNvGrpSpPr/>
        <p:nvPr/>
      </p:nvGrpSpPr>
      <p:grpSpPr>
        <a:xfrm>
          <a:off x="0" y="0"/>
          <a:ext cx="0" cy="0"/>
          <a:chOff x="0" y="0"/>
          <a:chExt cx="0" cy="0"/>
        </a:xfrm>
      </p:grpSpPr>
      <p:sp>
        <p:nvSpPr>
          <p:cNvPr id="3" name="Zástupný obsah 2">
            <a:extLst>
              <a:ext uri="{FF2B5EF4-FFF2-40B4-BE49-F238E27FC236}">
                <a16:creationId xmlns:a16="http://schemas.microsoft.com/office/drawing/2014/main" id="{01543C36-72B7-B785-E307-CE607EA9F382}"/>
              </a:ext>
            </a:extLst>
          </p:cNvPr>
          <p:cNvSpPr>
            <a:spLocks noGrp="1"/>
          </p:cNvSpPr>
          <p:nvPr>
            <p:ph type="body" idx="1"/>
          </p:nvPr>
        </p:nvSpPr>
        <p:spPr>
          <a:xfrm>
            <a:off x="287339" y="828676"/>
            <a:ext cx="3086098" cy="338138"/>
          </a:xfrm>
        </p:spPr>
        <p:txBody>
          <a:bodyPr anchor="ctr">
            <a:noAutofit/>
          </a:bodyPr>
          <a:lstStyle/>
          <a:p>
            <a:pPr marL="0" indent="0" algn="ctr">
              <a:lnSpc>
                <a:spcPct val="110000"/>
              </a:lnSpc>
              <a:buSzPct val="120000"/>
              <a:buNone/>
            </a:pPr>
            <a:r>
              <a:rPr lang="cs-CZ" dirty="0">
                <a:solidFill>
                  <a:srgbClr val="000000"/>
                </a:solidFill>
              </a:rPr>
              <a:t>CÍLE HODINY</a:t>
            </a:r>
            <a:endParaRPr lang="en-US" dirty="0"/>
          </a:p>
        </p:txBody>
      </p:sp>
      <p:sp>
        <p:nvSpPr>
          <p:cNvPr id="43" name="Zástupný symbol pro číslo snímku 42">
            <a:extLst>
              <a:ext uri="{FF2B5EF4-FFF2-40B4-BE49-F238E27FC236}">
                <a16:creationId xmlns:a16="http://schemas.microsoft.com/office/drawing/2014/main" id="{A51B0E90-85CA-B33E-0772-46EC89EC0F2B}"/>
              </a:ext>
            </a:extLst>
          </p:cNvPr>
          <p:cNvSpPr>
            <a:spLocks noGrp="1"/>
          </p:cNvSpPr>
          <p:nvPr>
            <p:ph type="sldNum" sz="quarter" idx="12"/>
          </p:nvPr>
        </p:nvSpPr>
        <p:spPr/>
        <p:txBody>
          <a:bodyPr/>
          <a:lstStyle/>
          <a:p>
            <a:fld id="{92AB32FF-A138-4429-B478-DF8FBDAC87D8}" type="slidenum">
              <a:rPr lang="en-US" smtClean="0"/>
              <a:pPr/>
              <a:t>1</a:t>
            </a:fld>
            <a:endParaRPr lang="en-US"/>
          </a:p>
        </p:txBody>
      </p:sp>
      <p:sp>
        <p:nvSpPr>
          <p:cNvPr id="2" name="Nadpis 1">
            <a:extLst>
              <a:ext uri="{FF2B5EF4-FFF2-40B4-BE49-F238E27FC236}">
                <a16:creationId xmlns:a16="http://schemas.microsoft.com/office/drawing/2014/main" id="{02E5BB04-64D4-6251-4423-663ED7227D14}"/>
              </a:ext>
            </a:extLst>
          </p:cNvPr>
          <p:cNvSpPr>
            <a:spLocks noGrp="1"/>
          </p:cNvSpPr>
          <p:nvPr>
            <p:ph type="title" idx="4294967295"/>
          </p:nvPr>
        </p:nvSpPr>
        <p:spPr>
          <a:xfrm>
            <a:off x="287337" y="490539"/>
            <a:ext cx="6281737" cy="338137"/>
          </a:xfrm>
          <a:prstGeom prst="rect">
            <a:avLst/>
          </a:prstGeom>
        </p:spPr>
        <p:txBody>
          <a:bodyPr anchor="ctr">
            <a:noAutofit/>
          </a:bodyPr>
          <a:lstStyle/>
          <a:p>
            <a:r>
              <a:rPr lang="cs-CZ" sz="1800" b="1" dirty="0"/>
              <a:t>JAK VYPADÁ INTERNET?</a:t>
            </a:r>
            <a:endParaRPr lang="en-US" sz="1400" b="1" dirty="0"/>
          </a:p>
        </p:txBody>
      </p:sp>
      <p:sp>
        <p:nvSpPr>
          <p:cNvPr id="4" name="Nadpis 1">
            <a:extLst>
              <a:ext uri="{FF2B5EF4-FFF2-40B4-BE49-F238E27FC236}">
                <a16:creationId xmlns:a16="http://schemas.microsoft.com/office/drawing/2014/main" id="{EE2DFC95-6A85-19AC-8929-043FB99A4474}"/>
              </a:ext>
            </a:extLst>
          </p:cNvPr>
          <p:cNvSpPr txBox="1">
            <a:spLocks/>
          </p:cNvSpPr>
          <p:nvPr/>
        </p:nvSpPr>
        <p:spPr>
          <a:xfrm>
            <a:off x="287338" y="143969"/>
            <a:ext cx="4424361"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1000" b="0" dirty="0"/>
              <a:t>HODINA 1 – SERVERY, ROUTERY, PAKETY</a:t>
            </a:r>
            <a:endParaRPr lang="en-US" sz="1000" b="0" dirty="0"/>
          </a:p>
        </p:txBody>
      </p:sp>
      <p:sp>
        <p:nvSpPr>
          <p:cNvPr id="12" name="Obdélník: se zakulacenými rohy 11">
            <a:extLst>
              <a:ext uri="{FF2B5EF4-FFF2-40B4-BE49-F238E27FC236}">
                <a16:creationId xmlns:a16="http://schemas.microsoft.com/office/drawing/2014/main" id="{2AF4E69F-ED3E-7D73-FC0D-13F4991692AD}"/>
              </a:ext>
            </a:extLst>
          </p:cNvPr>
          <p:cNvSpPr/>
          <p:nvPr/>
        </p:nvSpPr>
        <p:spPr>
          <a:xfrm>
            <a:off x="287338" y="831278"/>
            <a:ext cx="3086098" cy="1353123"/>
          </a:xfrm>
          <a:prstGeom prst="roundRect">
            <a:avLst>
              <a:gd name="adj" fmla="val 5113"/>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 9">
            <a:extLst>
              <a:ext uri="{FF2B5EF4-FFF2-40B4-BE49-F238E27FC236}">
                <a16:creationId xmlns:a16="http://schemas.microsoft.com/office/drawing/2014/main" id="{420FF957-6B0F-D08B-139C-BDBAD57FB143}"/>
              </a:ext>
            </a:extLst>
          </p:cNvPr>
          <p:cNvSpPr txBox="1">
            <a:spLocks/>
          </p:cNvSpPr>
          <p:nvPr/>
        </p:nvSpPr>
        <p:spPr>
          <a:xfrm>
            <a:off x="287337" y="1177071"/>
            <a:ext cx="3086099" cy="1008290"/>
          </a:xfrm>
          <a:prstGeom prst="rect">
            <a:avLst/>
          </a:prstGeom>
        </p:spPr>
        <p:txBody>
          <a:bodyPr vert="horz" lIns="91440" tIns="45720" rIns="91440" bIns="45720" rtlCol="0" anchor="t">
            <a:noAutofit/>
          </a:bodyPr>
          <a:lstStyle>
            <a:lvl1pPr marL="0" indent="0" algn="l" defTabSz="514350" rtl="0" eaLnBrk="1" latinLnBrk="0" hangingPunct="1">
              <a:lnSpc>
                <a:spcPct val="100000"/>
              </a:lnSpc>
              <a:spcBef>
                <a:spcPts val="563"/>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1pPr>
            <a:lvl2pPr marL="257175"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2pPr>
            <a:lvl3pPr marL="514350"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3pPr>
            <a:lvl4pPr marL="771525"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4pPr>
            <a:lvl5pPr marL="1028700"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171450" indent="-171450">
              <a:lnSpc>
                <a:spcPct val="110000"/>
              </a:lnSpc>
              <a:spcBef>
                <a:spcPts val="0"/>
              </a:spcBef>
              <a:buSzPct val="120000"/>
              <a:buFont typeface="Arial" panose="020B0604020202020204" pitchFamily="34" charset="0"/>
              <a:buChar char="•"/>
            </a:pPr>
            <a:r>
              <a:rPr lang="pl-PL" sz="1000" dirty="0">
                <a:solidFill>
                  <a:srgbClr val="000000"/>
                </a:solidFill>
                <a:ea typeface="Avenir"/>
              </a:rPr>
              <a:t>Žák vysvětlí, co znamená, že je </a:t>
            </a:r>
            <a:r>
              <a:rPr lang="pl-PL" sz="1000" dirty="0" err="1">
                <a:solidFill>
                  <a:srgbClr val="000000"/>
                </a:solidFill>
                <a:ea typeface="Avenir"/>
              </a:rPr>
              <a:t>internet</a:t>
            </a:r>
            <a:r>
              <a:rPr lang="pl-PL" sz="1000" dirty="0">
                <a:solidFill>
                  <a:srgbClr val="000000"/>
                </a:solidFill>
                <a:ea typeface="Avenir"/>
              </a:rPr>
              <a:t> </a:t>
            </a:r>
            <a:r>
              <a:rPr lang="pl-PL" sz="1000" dirty="0" err="1">
                <a:solidFill>
                  <a:srgbClr val="000000"/>
                </a:solidFill>
                <a:ea typeface="Avenir"/>
              </a:rPr>
              <a:t>decentralizovaný</a:t>
            </a:r>
            <a:r>
              <a:rPr lang="pl-PL" sz="1000" dirty="0">
                <a:solidFill>
                  <a:srgbClr val="000000"/>
                </a:solidFill>
                <a:ea typeface="Avenir"/>
              </a:rPr>
              <a:t>, a uvede výhodu plynoucí z decentralizace.</a:t>
            </a:r>
          </a:p>
          <a:p>
            <a:pPr marL="171450" indent="-171450">
              <a:lnSpc>
                <a:spcPct val="110000"/>
              </a:lnSpc>
              <a:spcBef>
                <a:spcPts val="0"/>
              </a:spcBef>
              <a:buSzPct val="120000"/>
              <a:buFont typeface="Arial" panose="020B0604020202020204" pitchFamily="34" charset="0"/>
              <a:buChar char="•"/>
            </a:pPr>
            <a:r>
              <a:rPr lang="pl-PL" sz="1000" dirty="0">
                <a:solidFill>
                  <a:srgbClr val="000000"/>
                </a:solidFill>
                <a:ea typeface="Avenir"/>
              </a:rPr>
              <a:t>Žák </a:t>
            </a:r>
            <a:r>
              <a:rPr lang="pl-PL" sz="1000" dirty="0" err="1">
                <a:solidFill>
                  <a:srgbClr val="000000"/>
                </a:solidFill>
                <a:ea typeface="Avenir"/>
              </a:rPr>
              <a:t>popíše</a:t>
            </a:r>
            <a:r>
              <a:rPr lang="pl-PL" sz="1000" dirty="0">
                <a:solidFill>
                  <a:srgbClr val="000000"/>
                </a:solidFill>
                <a:ea typeface="Avenir"/>
              </a:rPr>
              <a:t>, </a:t>
            </a:r>
            <a:r>
              <a:rPr lang="pl-PL" sz="1000" dirty="0" err="1">
                <a:solidFill>
                  <a:srgbClr val="000000"/>
                </a:solidFill>
                <a:ea typeface="Avenir"/>
              </a:rPr>
              <a:t>přes</a:t>
            </a:r>
            <a:r>
              <a:rPr lang="pl-PL" sz="1000" dirty="0">
                <a:solidFill>
                  <a:srgbClr val="000000"/>
                </a:solidFill>
                <a:ea typeface="Avenir"/>
              </a:rPr>
              <a:t> jaká zařízení putují data internetem (servery, routery/switche)</a:t>
            </a:r>
          </a:p>
        </p:txBody>
      </p:sp>
      <p:sp>
        <p:nvSpPr>
          <p:cNvPr id="14" name="Obdélník: se zakulacenými rohy 13">
            <a:extLst>
              <a:ext uri="{FF2B5EF4-FFF2-40B4-BE49-F238E27FC236}">
                <a16:creationId xmlns:a16="http://schemas.microsoft.com/office/drawing/2014/main" id="{2E6FB8A6-F9B0-145C-48B1-446EADE8C181}"/>
              </a:ext>
            </a:extLst>
          </p:cNvPr>
          <p:cNvSpPr/>
          <p:nvPr/>
        </p:nvSpPr>
        <p:spPr>
          <a:xfrm>
            <a:off x="3484565" y="831278"/>
            <a:ext cx="3086098" cy="1184339"/>
          </a:xfrm>
          <a:prstGeom prst="roundRect">
            <a:avLst>
              <a:gd name="adj" fmla="val 5113"/>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Zástupný obsah 2">
            <a:extLst>
              <a:ext uri="{FF2B5EF4-FFF2-40B4-BE49-F238E27FC236}">
                <a16:creationId xmlns:a16="http://schemas.microsoft.com/office/drawing/2014/main" id="{AF08A732-E148-CB24-8E8B-BA73AB251103}"/>
              </a:ext>
            </a:extLst>
          </p:cNvPr>
          <p:cNvSpPr txBox="1">
            <a:spLocks/>
          </p:cNvSpPr>
          <p:nvPr/>
        </p:nvSpPr>
        <p:spPr>
          <a:xfrm>
            <a:off x="3484564" y="828676"/>
            <a:ext cx="3086098" cy="338138"/>
          </a:xfrm>
          <a:prstGeom prst="rect">
            <a:avLst/>
          </a:prstGeom>
        </p:spPr>
        <p:txBody>
          <a:bodyPr anchor="ctr">
            <a:noAutofit/>
          </a:bodyPr>
          <a:lstStyle>
            <a:lvl1pPr marL="228600" indent="-228600" algn="l" defTabSz="914400" rtl="0" eaLnBrk="1" latinLnBrk="0" hangingPunct="1">
              <a:lnSpc>
                <a:spcPct val="110000"/>
              </a:lnSpc>
              <a:spcBef>
                <a:spcPts val="0"/>
              </a:spcBef>
              <a:spcAft>
                <a:spcPts val="1500"/>
              </a:spcAft>
              <a:buFont typeface="+mj-lt"/>
              <a:buAutoNum type="arabicPeriod"/>
              <a:defRPr sz="10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SzPct val="120000"/>
              <a:buFont typeface="+mj-lt"/>
              <a:buNone/>
            </a:pPr>
            <a:r>
              <a:rPr lang="cs-CZ" dirty="0">
                <a:solidFill>
                  <a:srgbClr val="000000"/>
                </a:solidFill>
              </a:rPr>
              <a:t>OČEKÁVANÉ VÝSTUPY V RVP</a:t>
            </a:r>
            <a:endParaRPr lang="en-US" dirty="0"/>
          </a:p>
        </p:txBody>
      </p:sp>
      <p:sp>
        <p:nvSpPr>
          <p:cNvPr id="16" name=" 9">
            <a:extLst>
              <a:ext uri="{FF2B5EF4-FFF2-40B4-BE49-F238E27FC236}">
                <a16:creationId xmlns:a16="http://schemas.microsoft.com/office/drawing/2014/main" id="{C63C18BF-6402-0776-90B6-58ADBAC34096}"/>
              </a:ext>
            </a:extLst>
          </p:cNvPr>
          <p:cNvSpPr txBox="1">
            <a:spLocks/>
          </p:cNvSpPr>
          <p:nvPr/>
        </p:nvSpPr>
        <p:spPr>
          <a:xfrm>
            <a:off x="3484564" y="1166813"/>
            <a:ext cx="3086099" cy="840319"/>
          </a:xfrm>
          <a:prstGeom prst="rect">
            <a:avLst/>
          </a:prstGeom>
        </p:spPr>
        <p:txBody>
          <a:bodyPr vert="horz" lIns="91440" tIns="45720" rIns="91440" bIns="45720" rtlCol="0" anchor="t">
            <a:noAutofit/>
          </a:bodyPr>
          <a:lstStyle>
            <a:lvl1pPr marL="0" indent="0" algn="l" defTabSz="514350" rtl="0" eaLnBrk="1" latinLnBrk="0" hangingPunct="1">
              <a:lnSpc>
                <a:spcPct val="100000"/>
              </a:lnSpc>
              <a:spcBef>
                <a:spcPts val="563"/>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1pPr>
            <a:lvl2pPr marL="257175"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2pPr>
            <a:lvl3pPr marL="514350"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3pPr>
            <a:lvl4pPr marL="771525"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4pPr>
            <a:lvl5pPr marL="1028700"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171450" indent="-171450">
              <a:lnSpc>
                <a:spcPct val="110000"/>
              </a:lnSpc>
              <a:spcBef>
                <a:spcPts val="0"/>
              </a:spcBef>
              <a:spcAft>
                <a:spcPts val="1300"/>
              </a:spcAft>
              <a:buSzPct val="120000"/>
              <a:buFont typeface="Arial" panose="020B0604020202020204" pitchFamily="34" charset="0"/>
              <a:buChar char="•"/>
            </a:pPr>
            <a:r>
              <a:rPr lang="pl-PL" sz="1000" dirty="0">
                <a:solidFill>
                  <a:srgbClr val="000000"/>
                </a:solidFill>
                <a:ea typeface="Avenir"/>
              </a:rPr>
              <a:t>I-9-4-03 vybírá nejvhodnější způsob připojení digitálních zařízení do počítačové sítě; uvede příklady sítí a popíše jejich charakteristické znaky</a:t>
            </a:r>
          </a:p>
        </p:txBody>
      </p:sp>
      <p:sp>
        <p:nvSpPr>
          <p:cNvPr id="17" name="Obdélník: se zakulacenými rohy 16">
            <a:extLst>
              <a:ext uri="{FF2B5EF4-FFF2-40B4-BE49-F238E27FC236}">
                <a16:creationId xmlns:a16="http://schemas.microsoft.com/office/drawing/2014/main" id="{5DF86083-4DF5-B047-8E98-10B16255F18A}"/>
              </a:ext>
            </a:extLst>
          </p:cNvPr>
          <p:cNvSpPr/>
          <p:nvPr/>
        </p:nvSpPr>
        <p:spPr>
          <a:xfrm>
            <a:off x="287337" y="2295526"/>
            <a:ext cx="3086098" cy="1398911"/>
          </a:xfrm>
          <a:prstGeom prst="roundRect">
            <a:avLst>
              <a:gd name="adj" fmla="val 5113"/>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 9">
            <a:extLst>
              <a:ext uri="{FF2B5EF4-FFF2-40B4-BE49-F238E27FC236}">
                <a16:creationId xmlns:a16="http://schemas.microsoft.com/office/drawing/2014/main" id="{31FF1230-1C27-3783-942F-257BE126BA8E}"/>
              </a:ext>
            </a:extLst>
          </p:cNvPr>
          <p:cNvSpPr txBox="1">
            <a:spLocks/>
          </p:cNvSpPr>
          <p:nvPr/>
        </p:nvSpPr>
        <p:spPr>
          <a:xfrm>
            <a:off x="287338" y="2686731"/>
            <a:ext cx="2022476" cy="674008"/>
          </a:xfrm>
          <a:prstGeom prst="rect">
            <a:avLst/>
          </a:prstGeom>
        </p:spPr>
        <p:txBody>
          <a:bodyPr vert="horz" lIns="91440" tIns="45720" rIns="91440" bIns="45720" rtlCol="0" anchor="t">
            <a:noAutofit/>
          </a:bodyPr>
          <a:lstStyle>
            <a:lvl1pPr marL="0" indent="0" algn="l" defTabSz="514350" rtl="0" eaLnBrk="1" latinLnBrk="0" hangingPunct="1">
              <a:lnSpc>
                <a:spcPct val="100000"/>
              </a:lnSpc>
              <a:spcBef>
                <a:spcPts val="563"/>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1pPr>
            <a:lvl2pPr marL="257175"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2pPr>
            <a:lvl3pPr marL="514350"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3pPr>
            <a:lvl4pPr marL="771525"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4pPr>
            <a:lvl5pPr marL="1028700"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171450" indent="-171450">
              <a:lnSpc>
                <a:spcPct val="110000"/>
              </a:lnSpc>
              <a:spcBef>
                <a:spcPts val="0"/>
              </a:spcBef>
              <a:buSzPct val="120000"/>
              <a:buFont typeface="Arial" panose="020B0604020202020204" pitchFamily="34" charset="0"/>
              <a:buChar char="•"/>
            </a:pPr>
            <a:r>
              <a:rPr lang="pl-PL" sz="1000" dirty="0">
                <a:solidFill>
                  <a:srgbClr val="000000"/>
                </a:solidFill>
                <a:ea typeface="Avenir"/>
              </a:rPr>
              <a:t>Decentralizovaný internet</a:t>
            </a:r>
          </a:p>
          <a:p>
            <a:pPr marL="171450" indent="-171450">
              <a:lnSpc>
                <a:spcPct val="110000"/>
              </a:lnSpc>
              <a:spcBef>
                <a:spcPts val="0"/>
              </a:spcBef>
              <a:buSzPct val="120000"/>
              <a:buFont typeface="Arial" panose="020B0604020202020204" pitchFamily="34" charset="0"/>
              <a:buChar char="•"/>
            </a:pPr>
            <a:r>
              <a:rPr lang="pl-PL" sz="1000" dirty="0">
                <a:solidFill>
                  <a:srgbClr val="000000"/>
                </a:solidFill>
                <a:ea typeface="Avenir"/>
              </a:rPr>
              <a:t>Server</a:t>
            </a:r>
          </a:p>
          <a:p>
            <a:pPr marL="171450" indent="-171450">
              <a:lnSpc>
                <a:spcPct val="110000"/>
              </a:lnSpc>
              <a:spcBef>
                <a:spcPts val="0"/>
              </a:spcBef>
              <a:buSzPct val="120000"/>
              <a:buFont typeface="Arial" panose="020B0604020202020204" pitchFamily="34" charset="0"/>
              <a:buChar char="•"/>
            </a:pPr>
            <a:r>
              <a:rPr lang="pl-PL" sz="1000" dirty="0">
                <a:solidFill>
                  <a:srgbClr val="000000"/>
                </a:solidFill>
                <a:ea typeface="Avenir"/>
              </a:rPr>
              <a:t>Router</a:t>
            </a:r>
          </a:p>
          <a:p>
            <a:pPr marL="171450" indent="-171450">
              <a:lnSpc>
                <a:spcPct val="110000"/>
              </a:lnSpc>
              <a:spcBef>
                <a:spcPts val="0"/>
              </a:spcBef>
              <a:buSzPct val="120000"/>
              <a:buFont typeface="Arial" panose="020B0604020202020204" pitchFamily="34" charset="0"/>
              <a:buChar char="•"/>
            </a:pPr>
            <a:r>
              <a:rPr lang="pl-PL" sz="1000" dirty="0" err="1">
                <a:solidFill>
                  <a:srgbClr val="000000"/>
                </a:solidFill>
                <a:ea typeface="Avenir"/>
              </a:rPr>
              <a:t>Paket</a:t>
            </a:r>
            <a:endParaRPr lang="pl-PL" sz="1000" dirty="0">
              <a:solidFill>
                <a:srgbClr val="000000"/>
              </a:solidFill>
              <a:ea typeface="Avenir"/>
            </a:endParaRPr>
          </a:p>
          <a:p>
            <a:pPr marL="171450" indent="-171450">
              <a:lnSpc>
                <a:spcPct val="110000"/>
              </a:lnSpc>
              <a:spcBef>
                <a:spcPts val="0"/>
              </a:spcBef>
              <a:buSzPct val="120000"/>
              <a:buFont typeface="Arial" panose="020B0604020202020204" pitchFamily="34" charset="0"/>
              <a:buChar char="•"/>
            </a:pPr>
            <a:r>
              <a:rPr lang="pl-PL" sz="1000" dirty="0" err="1">
                <a:solidFill>
                  <a:srgbClr val="000000"/>
                </a:solidFill>
                <a:ea typeface="Avenir"/>
              </a:rPr>
              <a:t>Identifikátor</a:t>
            </a:r>
            <a:r>
              <a:rPr lang="pl-PL" sz="1000" dirty="0">
                <a:solidFill>
                  <a:srgbClr val="000000"/>
                </a:solidFill>
                <a:ea typeface="Avenir"/>
              </a:rPr>
              <a:t> </a:t>
            </a:r>
            <a:r>
              <a:rPr lang="pl-PL" sz="1000" dirty="0" err="1">
                <a:solidFill>
                  <a:srgbClr val="000000"/>
                </a:solidFill>
                <a:ea typeface="Avenir"/>
              </a:rPr>
              <a:t>zprávy</a:t>
            </a:r>
            <a:endParaRPr lang="pl-PL" sz="1000" dirty="0">
              <a:solidFill>
                <a:srgbClr val="000000"/>
              </a:solidFill>
              <a:ea typeface="Avenir"/>
            </a:endParaRPr>
          </a:p>
        </p:txBody>
      </p:sp>
      <p:sp>
        <p:nvSpPr>
          <p:cNvPr id="21" name="Zástupný obsah 2">
            <a:extLst>
              <a:ext uri="{FF2B5EF4-FFF2-40B4-BE49-F238E27FC236}">
                <a16:creationId xmlns:a16="http://schemas.microsoft.com/office/drawing/2014/main" id="{F0B31A38-29D6-3CD5-CF4D-7F1EE487F17C}"/>
              </a:ext>
            </a:extLst>
          </p:cNvPr>
          <p:cNvSpPr txBox="1">
            <a:spLocks/>
          </p:cNvSpPr>
          <p:nvPr/>
        </p:nvSpPr>
        <p:spPr>
          <a:xfrm>
            <a:off x="287339" y="2343806"/>
            <a:ext cx="3086098" cy="338138"/>
          </a:xfrm>
          <a:prstGeom prst="rect">
            <a:avLst/>
          </a:prstGeom>
        </p:spPr>
        <p:txBody>
          <a:bodyPr anchor="ctr">
            <a:noAutofit/>
          </a:bodyPr>
          <a:lstStyle>
            <a:lvl1pPr marL="228600" indent="-228600" algn="l" defTabSz="914400" rtl="0" eaLnBrk="1" latinLnBrk="0" hangingPunct="1">
              <a:lnSpc>
                <a:spcPct val="110000"/>
              </a:lnSpc>
              <a:spcBef>
                <a:spcPts val="0"/>
              </a:spcBef>
              <a:spcAft>
                <a:spcPts val="1500"/>
              </a:spcAft>
              <a:buFont typeface="+mj-lt"/>
              <a:buAutoNum type="arabicPeriod"/>
              <a:defRPr sz="10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SzPct val="120000"/>
              <a:buFont typeface="+mj-lt"/>
              <a:buNone/>
            </a:pPr>
            <a:r>
              <a:rPr lang="cs-CZ" dirty="0">
                <a:solidFill>
                  <a:srgbClr val="000000"/>
                </a:solidFill>
              </a:rPr>
              <a:t>KONCEPTY, SE KTERÝMI SE ŽÁCI SEZNÁMÍ</a:t>
            </a:r>
            <a:endParaRPr lang="en-US" dirty="0"/>
          </a:p>
        </p:txBody>
      </p:sp>
      <p:sp>
        <p:nvSpPr>
          <p:cNvPr id="24" name="Obdélník: se zakulacenými rohy 23">
            <a:extLst>
              <a:ext uri="{FF2B5EF4-FFF2-40B4-BE49-F238E27FC236}">
                <a16:creationId xmlns:a16="http://schemas.microsoft.com/office/drawing/2014/main" id="{8CEEE272-115F-E766-FB06-E8E29337EEC9}"/>
              </a:ext>
            </a:extLst>
          </p:cNvPr>
          <p:cNvSpPr/>
          <p:nvPr/>
        </p:nvSpPr>
        <p:spPr>
          <a:xfrm>
            <a:off x="3482975" y="2130448"/>
            <a:ext cx="3086098" cy="1563989"/>
          </a:xfrm>
          <a:prstGeom prst="roundRect">
            <a:avLst>
              <a:gd name="adj" fmla="val 5113"/>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Zástupný obsah 2">
            <a:extLst>
              <a:ext uri="{FF2B5EF4-FFF2-40B4-BE49-F238E27FC236}">
                <a16:creationId xmlns:a16="http://schemas.microsoft.com/office/drawing/2014/main" id="{2849A3BC-16EB-F0FC-75E9-95CBEB17CE1C}"/>
              </a:ext>
            </a:extLst>
          </p:cNvPr>
          <p:cNvSpPr txBox="1">
            <a:spLocks/>
          </p:cNvSpPr>
          <p:nvPr/>
        </p:nvSpPr>
        <p:spPr>
          <a:xfrm>
            <a:off x="3482977" y="2182813"/>
            <a:ext cx="3086098" cy="338138"/>
          </a:xfrm>
          <a:prstGeom prst="rect">
            <a:avLst/>
          </a:prstGeom>
        </p:spPr>
        <p:txBody>
          <a:bodyPr anchor="ctr">
            <a:noAutofit/>
          </a:bodyPr>
          <a:lstStyle>
            <a:lvl1pPr marL="228600" indent="-228600" algn="l" defTabSz="914400" rtl="0" eaLnBrk="1" latinLnBrk="0" hangingPunct="1">
              <a:lnSpc>
                <a:spcPct val="110000"/>
              </a:lnSpc>
              <a:spcBef>
                <a:spcPts val="0"/>
              </a:spcBef>
              <a:spcAft>
                <a:spcPts val="1500"/>
              </a:spcAft>
              <a:buFont typeface="+mj-lt"/>
              <a:buAutoNum type="arabicPeriod"/>
              <a:defRPr sz="10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SzPct val="120000"/>
              <a:buFont typeface="+mj-lt"/>
              <a:buNone/>
            </a:pPr>
            <a:r>
              <a:rPr lang="pl-PL" dirty="0">
                <a:solidFill>
                  <a:srgbClr val="000000"/>
                </a:solidFill>
              </a:rPr>
              <a:t>CO JE POTŘEBA ZAJISTIT PŘED HODINOU</a:t>
            </a:r>
            <a:endParaRPr lang="en-US" dirty="0"/>
          </a:p>
        </p:txBody>
      </p:sp>
      <p:sp>
        <p:nvSpPr>
          <p:cNvPr id="30" name=" 9">
            <a:extLst>
              <a:ext uri="{FF2B5EF4-FFF2-40B4-BE49-F238E27FC236}">
                <a16:creationId xmlns:a16="http://schemas.microsoft.com/office/drawing/2014/main" id="{BB084CA8-86B0-748D-59CF-250A75401899}"/>
              </a:ext>
            </a:extLst>
          </p:cNvPr>
          <p:cNvSpPr txBox="1">
            <a:spLocks/>
          </p:cNvSpPr>
          <p:nvPr/>
        </p:nvSpPr>
        <p:spPr>
          <a:xfrm>
            <a:off x="3482975" y="2518431"/>
            <a:ext cx="3086100" cy="849694"/>
          </a:xfrm>
          <a:prstGeom prst="rect">
            <a:avLst/>
          </a:prstGeom>
        </p:spPr>
        <p:txBody>
          <a:bodyPr vert="horz" lIns="91440" tIns="45720" rIns="91440" bIns="45720" rtlCol="0" anchor="t">
            <a:noAutofit/>
          </a:bodyPr>
          <a:lstStyle>
            <a:lvl1pPr marL="0" indent="0" algn="l" defTabSz="514350" rtl="0" eaLnBrk="1" latinLnBrk="0" hangingPunct="1">
              <a:lnSpc>
                <a:spcPct val="100000"/>
              </a:lnSpc>
              <a:spcBef>
                <a:spcPts val="563"/>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1pPr>
            <a:lvl2pPr marL="257175"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2pPr>
            <a:lvl3pPr marL="514350"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3pPr>
            <a:lvl4pPr marL="771525"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4pPr>
            <a:lvl5pPr marL="1028700"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171450" indent="-171450">
              <a:lnSpc>
                <a:spcPct val="110000"/>
              </a:lnSpc>
              <a:spcBef>
                <a:spcPts val="0"/>
              </a:spcBef>
              <a:buSzPct val="120000"/>
              <a:buFont typeface="Arial" panose="020B0604020202020204" pitchFamily="34" charset="0"/>
              <a:buChar char="•"/>
            </a:pPr>
            <a:r>
              <a:rPr lang="pl-PL" sz="1000" dirty="0">
                <a:solidFill>
                  <a:srgbClr val="000000"/>
                </a:solidFill>
                <a:ea typeface="Avenir"/>
              </a:rPr>
              <a:t>Jestli máme ve </a:t>
            </a:r>
            <a:r>
              <a:rPr lang="pl-PL" sz="1000" dirty="0" err="1">
                <a:solidFill>
                  <a:srgbClr val="000000"/>
                </a:solidFill>
                <a:ea typeface="Avenir"/>
              </a:rPr>
              <a:t>škole</a:t>
            </a:r>
            <a:r>
              <a:rPr lang="pl-PL" sz="1000" dirty="0">
                <a:solidFill>
                  <a:srgbClr val="000000"/>
                </a:solidFill>
                <a:ea typeface="Avenir"/>
              </a:rPr>
              <a:t> </a:t>
            </a:r>
            <a:r>
              <a:rPr lang="pl-PL" sz="1000" dirty="0" err="1">
                <a:solidFill>
                  <a:srgbClr val="000000"/>
                </a:solidFill>
                <a:ea typeface="Avenir"/>
              </a:rPr>
              <a:t>server</a:t>
            </a:r>
            <a:r>
              <a:rPr lang="pl-PL" sz="1000" dirty="0">
                <a:solidFill>
                  <a:srgbClr val="000000"/>
                </a:solidFill>
                <a:ea typeface="Avenir"/>
              </a:rPr>
              <a:t>, a pokud ano, tak ideálně kde.</a:t>
            </a:r>
          </a:p>
          <a:p>
            <a:pPr marL="171450" indent="-171450">
              <a:lnSpc>
                <a:spcPct val="110000"/>
              </a:lnSpc>
              <a:spcBef>
                <a:spcPts val="0"/>
              </a:spcBef>
              <a:buSzPct val="120000"/>
              <a:buFont typeface="Arial" panose="020B0604020202020204" pitchFamily="34" charset="0"/>
              <a:buChar char="•"/>
            </a:pPr>
            <a:r>
              <a:rPr lang="pl-PL" sz="1000" dirty="0">
                <a:solidFill>
                  <a:srgbClr val="000000"/>
                </a:solidFill>
                <a:ea typeface="Avenir"/>
              </a:rPr>
              <a:t>Vytisknout pracovní listy.</a:t>
            </a:r>
          </a:p>
          <a:p>
            <a:pPr marL="171450" indent="-171450">
              <a:lnSpc>
                <a:spcPct val="110000"/>
              </a:lnSpc>
              <a:spcBef>
                <a:spcPts val="0"/>
              </a:spcBef>
              <a:buSzPct val="120000"/>
              <a:buFont typeface="Arial" panose="020B0604020202020204" pitchFamily="34" charset="0"/>
              <a:buChar char="•"/>
            </a:pPr>
            <a:r>
              <a:rPr lang="pl-PL" sz="1000" dirty="0">
                <a:solidFill>
                  <a:srgbClr val="000000"/>
                </a:solidFill>
                <a:ea typeface="Avenir"/>
              </a:rPr>
              <a:t>Rozmyslet, jaký způsob hlasování chci s dětmi dělat (kartičky, ruce, Mentimeter, Kahoot, …) a případně si ho připravit.</a:t>
            </a:r>
          </a:p>
        </p:txBody>
      </p:sp>
      <p:sp>
        <p:nvSpPr>
          <p:cNvPr id="11" name="Nadpis 1">
            <a:extLst>
              <a:ext uri="{FF2B5EF4-FFF2-40B4-BE49-F238E27FC236}">
                <a16:creationId xmlns:a16="http://schemas.microsoft.com/office/drawing/2014/main" id="{65C91E50-5055-703B-8ED8-333F981968F4}"/>
              </a:ext>
            </a:extLst>
          </p:cNvPr>
          <p:cNvSpPr txBox="1">
            <a:spLocks/>
          </p:cNvSpPr>
          <p:nvPr/>
        </p:nvSpPr>
        <p:spPr>
          <a:xfrm>
            <a:off x="284162" y="4016829"/>
            <a:ext cx="6281737" cy="338137"/>
          </a:xfrm>
          <a:prstGeom prst="rect">
            <a:avLst/>
          </a:prstGeom>
        </p:spPr>
        <p:txBody>
          <a:bodyPr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800" dirty="0"/>
              <a:t>Průběh podrobně</a:t>
            </a:r>
            <a:endParaRPr lang="en-US" sz="1400" dirty="0"/>
          </a:p>
        </p:txBody>
      </p:sp>
      <p:sp>
        <p:nvSpPr>
          <p:cNvPr id="18" name="Nadpis 1">
            <a:extLst>
              <a:ext uri="{FF2B5EF4-FFF2-40B4-BE49-F238E27FC236}">
                <a16:creationId xmlns:a16="http://schemas.microsoft.com/office/drawing/2014/main" id="{B46F70A4-D416-04D0-9F7A-9817E17F3B8D}"/>
              </a:ext>
            </a:extLst>
          </p:cNvPr>
          <p:cNvSpPr txBox="1">
            <a:spLocks/>
          </p:cNvSpPr>
          <p:nvPr/>
        </p:nvSpPr>
        <p:spPr>
          <a:xfrm>
            <a:off x="284162" y="4378002"/>
            <a:ext cx="6281737" cy="168597"/>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200" b="1" cap="all" dirty="0"/>
              <a:t>Evokace: Co kdyby najednou internet přestal fungovat? (10 min)</a:t>
            </a:r>
            <a:endParaRPr lang="en-US" sz="1200" b="1" cap="all" dirty="0"/>
          </a:p>
        </p:txBody>
      </p:sp>
      <p:sp>
        <p:nvSpPr>
          <p:cNvPr id="19" name="Nadpis 1">
            <a:extLst>
              <a:ext uri="{FF2B5EF4-FFF2-40B4-BE49-F238E27FC236}">
                <a16:creationId xmlns:a16="http://schemas.microsoft.com/office/drawing/2014/main" id="{E157FFAB-B587-7209-AF1E-3FEBA61FE7DC}"/>
              </a:ext>
            </a:extLst>
          </p:cNvPr>
          <p:cNvSpPr txBox="1">
            <a:spLocks/>
          </p:cNvSpPr>
          <p:nvPr/>
        </p:nvSpPr>
        <p:spPr>
          <a:xfrm>
            <a:off x="288925" y="4711700"/>
            <a:ext cx="6276975" cy="2324100"/>
          </a:xfrm>
          <a:prstGeom prst="rect">
            <a:avLst/>
          </a:prstGeom>
        </p:spPr>
        <p:txBody>
          <a:bodyPr numCol="2" spcCol="21600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b="1" dirty="0">
                <a:solidFill>
                  <a:srgbClr val="0070C0"/>
                </a:solidFill>
              </a:rPr>
              <a:t>Pracovní list, úkol 1. Prezentace, snímek 2-3.</a:t>
            </a:r>
          </a:p>
          <a:p>
            <a:pPr>
              <a:lnSpc>
                <a:spcPct val="110000"/>
              </a:lnSpc>
            </a:pPr>
            <a:r>
              <a:rPr lang="cs-CZ" sz="1000" b="1" spc="22" dirty="0"/>
              <a:t>Aktivita Co kdyby najednou přestal fungovat internet: </a:t>
            </a:r>
          </a:p>
          <a:p>
            <a:pPr>
              <a:lnSpc>
                <a:spcPct val="110000"/>
              </a:lnSpc>
            </a:pPr>
            <a:r>
              <a:rPr lang="cs-CZ" sz="1000" spc="22" dirty="0"/>
              <a:t>Děti se rozdělí do 5 nebo více skupin. Každá skupina dostane určené téma. Na řešení mají cca 4 minuty.</a:t>
            </a:r>
          </a:p>
          <a:p>
            <a:pPr>
              <a:lnSpc>
                <a:spcPct val="110000"/>
              </a:lnSpc>
            </a:pPr>
            <a:endParaRPr lang="cs-CZ" sz="1000" spc="22" dirty="0"/>
          </a:p>
          <a:p>
            <a:pPr>
              <a:lnSpc>
                <a:spcPct val="110000"/>
              </a:lnSpc>
            </a:pPr>
            <a:r>
              <a:rPr lang="cs-CZ" sz="1000" spc="22" dirty="0"/>
              <a:t>Témata k přemýšlení:</a:t>
            </a:r>
          </a:p>
          <a:p>
            <a:pPr marL="171450" indent="-171450">
              <a:lnSpc>
                <a:spcPct val="110000"/>
              </a:lnSpc>
              <a:buFont typeface="Arial" panose="020B0604020202020204" pitchFamily="34" charset="0"/>
              <a:buChar char="•"/>
            </a:pPr>
            <a:r>
              <a:rPr lang="cs-CZ" sz="1000" spc="22" dirty="0"/>
              <a:t>ekonomika</a:t>
            </a:r>
          </a:p>
          <a:p>
            <a:pPr marL="171450" indent="-171450">
              <a:lnSpc>
                <a:spcPct val="110000"/>
              </a:lnSpc>
              <a:buFont typeface="Arial" panose="020B0604020202020204" pitchFamily="34" charset="0"/>
              <a:buChar char="•"/>
            </a:pPr>
            <a:r>
              <a:rPr lang="cs-CZ" sz="1000" spc="22" dirty="0"/>
              <a:t>politika</a:t>
            </a:r>
          </a:p>
          <a:p>
            <a:pPr marL="171450" indent="-171450">
              <a:lnSpc>
                <a:spcPct val="110000"/>
              </a:lnSpc>
              <a:buFont typeface="Arial" panose="020B0604020202020204" pitchFamily="34" charset="0"/>
              <a:buChar char="•"/>
            </a:pPr>
            <a:r>
              <a:rPr lang="cs-CZ" sz="1000" spc="22" dirty="0"/>
              <a:t>já jako uživatel</a:t>
            </a:r>
          </a:p>
          <a:p>
            <a:pPr marL="171450" indent="-171450">
              <a:lnSpc>
                <a:spcPct val="110000"/>
              </a:lnSpc>
              <a:buFont typeface="Arial" panose="020B0604020202020204" pitchFamily="34" charset="0"/>
              <a:buChar char="•"/>
            </a:pPr>
            <a:r>
              <a:rPr lang="cs-CZ" sz="1000" spc="22" dirty="0"/>
              <a:t>zdravotnictví</a:t>
            </a:r>
          </a:p>
          <a:p>
            <a:pPr marL="171450" indent="-171450">
              <a:lnSpc>
                <a:spcPct val="110000"/>
              </a:lnSpc>
              <a:buFont typeface="Arial" panose="020B0604020202020204" pitchFamily="34" charset="0"/>
              <a:buChar char="•"/>
            </a:pPr>
            <a:r>
              <a:rPr lang="cs-CZ" sz="1000" spc="22" dirty="0"/>
              <a:t>doprava</a:t>
            </a:r>
          </a:p>
          <a:p>
            <a:pPr>
              <a:lnSpc>
                <a:spcPct val="110000"/>
              </a:lnSpc>
            </a:pPr>
            <a:r>
              <a:rPr lang="cs-CZ" sz="1000" i="1" spc="-1" dirty="0"/>
              <a:t>„Jedním ze způsobů, jak začít uvažovat o tom, jak funguje internet, je začít z opačné strany. Co kdyby internet nefungoval v následujících oblastech? Každá skupina dostane jednu oblast. Nad přiděleným tématem diskutujte ve skupinách. Pokud si něčím nejste jisti, můžete si danou informaci dohledat. Uveďte vždy použitý zdroj.”</a:t>
            </a:r>
          </a:p>
          <a:p>
            <a:pPr>
              <a:lnSpc>
                <a:spcPct val="110000"/>
              </a:lnSpc>
            </a:pPr>
            <a:r>
              <a:rPr lang="cs-CZ" sz="1000" spc="22" dirty="0"/>
              <a:t>Po uplynutí času (4 minuty na řešení) projdeme řešení všech skupin. Pokud nějaké skupiny mají stejné téma, porovnáváme jejich řešení.</a:t>
            </a:r>
          </a:p>
        </p:txBody>
      </p:sp>
      <p:sp>
        <p:nvSpPr>
          <p:cNvPr id="8" name="Nadpis 1">
            <a:extLst>
              <a:ext uri="{FF2B5EF4-FFF2-40B4-BE49-F238E27FC236}">
                <a16:creationId xmlns:a16="http://schemas.microsoft.com/office/drawing/2014/main" id="{EB5DA1B1-5C81-09E7-1A70-8C74B7C9F44B}"/>
              </a:ext>
            </a:extLst>
          </p:cNvPr>
          <p:cNvSpPr txBox="1">
            <a:spLocks/>
          </p:cNvSpPr>
          <p:nvPr/>
        </p:nvSpPr>
        <p:spPr>
          <a:xfrm>
            <a:off x="284162" y="7254555"/>
            <a:ext cx="6281737" cy="168597"/>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b="1" cap="all" dirty="0" err="1"/>
              <a:t>Uvědomění</a:t>
            </a:r>
            <a:r>
              <a:rPr lang="en-US" sz="1200" b="1" cap="all" dirty="0"/>
              <a:t>: </a:t>
            </a:r>
            <a:r>
              <a:rPr lang="en-US" sz="1200" b="1" cap="all" dirty="0" err="1"/>
              <a:t>Servery</a:t>
            </a:r>
            <a:r>
              <a:rPr lang="en-US" sz="1200" b="1" cap="all" dirty="0"/>
              <a:t>, </a:t>
            </a:r>
            <a:r>
              <a:rPr lang="en-US" sz="1200" b="1" cap="all" dirty="0" err="1"/>
              <a:t>routery</a:t>
            </a:r>
            <a:r>
              <a:rPr lang="en-US" sz="1200" b="1" cap="all" dirty="0"/>
              <a:t>, </a:t>
            </a:r>
            <a:r>
              <a:rPr lang="en-US" sz="1200" b="1" cap="all" dirty="0" err="1"/>
              <a:t>pakety</a:t>
            </a:r>
            <a:r>
              <a:rPr lang="en-US" sz="1200" b="1" cap="all" dirty="0"/>
              <a:t> (30 min)</a:t>
            </a:r>
          </a:p>
        </p:txBody>
      </p:sp>
      <p:sp>
        <p:nvSpPr>
          <p:cNvPr id="9" name="Nadpis 1">
            <a:extLst>
              <a:ext uri="{FF2B5EF4-FFF2-40B4-BE49-F238E27FC236}">
                <a16:creationId xmlns:a16="http://schemas.microsoft.com/office/drawing/2014/main" id="{F1067CAB-F5B7-F19E-1B1E-526A478B4A76}"/>
              </a:ext>
            </a:extLst>
          </p:cNvPr>
          <p:cNvSpPr txBox="1">
            <a:spLocks/>
          </p:cNvSpPr>
          <p:nvPr/>
        </p:nvSpPr>
        <p:spPr>
          <a:xfrm>
            <a:off x="287337" y="7423152"/>
            <a:ext cx="6281737" cy="163087"/>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200" cap="all" dirty="0"/>
              <a:t>servery (10 </a:t>
            </a:r>
            <a:r>
              <a:rPr lang="cs-CZ" sz="1200" dirty="0"/>
              <a:t>min</a:t>
            </a:r>
            <a:r>
              <a:rPr lang="cs-CZ" sz="1200" cap="all" dirty="0"/>
              <a:t>)</a:t>
            </a:r>
            <a:endParaRPr lang="en-US" sz="1200" cap="all" dirty="0"/>
          </a:p>
        </p:txBody>
      </p:sp>
      <p:cxnSp>
        <p:nvCxnSpPr>
          <p:cNvPr id="10" name="Přímá spojnice 9">
            <a:extLst>
              <a:ext uri="{FF2B5EF4-FFF2-40B4-BE49-F238E27FC236}">
                <a16:creationId xmlns:a16="http://schemas.microsoft.com/office/drawing/2014/main" id="{B915F868-1C83-78C6-86C7-87A23EFB4EB4}"/>
              </a:ext>
            </a:extLst>
          </p:cNvPr>
          <p:cNvCxnSpPr>
            <a:cxnSpLocks/>
          </p:cNvCxnSpPr>
          <p:nvPr/>
        </p:nvCxnSpPr>
        <p:spPr>
          <a:xfrm>
            <a:off x="2311400" y="7586239"/>
            <a:ext cx="4198407" cy="0"/>
          </a:xfrm>
          <a:prstGeom prst="line">
            <a:avLst/>
          </a:prstGeom>
          <a:ln w="6350">
            <a:solidFill>
              <a:schemeClr val="tx1">
                <a:lumMod val="50000"/>
                <a:lumOff val="50000"/>
              </a:schemeClr>
            </a:solidFill>
          </a:ln>
        </p:spPr>
        <p:style>
          <a:lnRef idx="2">
            <a:schemeClr val="dk1"/>
          </a:lnRef>
          <a:fillRef idx="0">
            <a:schemeClr val="dk1"/>
          </a:fillRef>
          <a:effectRef idx="1">
            <a:schemeClr val="dk1"/>
          </a:effectRef>
          <a:fontRef idx="minor">
            <a:schemeClr val="tx1"/>
          </a:fontRef>
        </p:style>
      </p:cxnSp>
      <p:sp>
        <p:nvSpPr>
          <p:cNvPr id="27" name="Nadpis 1">
            <a:extLst>
              <a:ext uri="{FF2B5EF4-FFF2-40B4-BE49-F238E27FC236}">
                <a16:creationId xmlns:a16="http://schemas.microsoft.com/office/drawing/2014/main" id="{4B51C9BE-3129-FFE9-90CB-68FB041C727C}"/>
              </a:ext>
            </a:extLst>
          </p:cNvPr>
          <p:cNvSpPr txBox="1">
            <a:spLocks/>
          </p:cNvSpPr>
          <p:nvPr/>
        </p:nvSpPr>
        <p:spPr>
          <a:xfrm>
            <a:off x="288925" y="7759699"/>
            <a:ext cx="6276975" cy="1689101"/>
          </a:xfrm>
          <a:prstGeom prst="rect">
            <a:avLst/>
          </a:prstGeom>
        </p:spPr>
        <p:txBody>
          <a:bodyPr numCol="2" spcCol="21600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b="1" spc="-22" dirty="0">
                <a:solidFill>
                  <a:srgbClr val="0070C0"/>
                </a:solidFill>
              </a:rPr>
              <a:t>Prezentace, snímek 4.</a:t>
            </a:r>
            <a:br>
              <a:rPr lang="cs-CZ" sz="1000" spc="-22" dirty="0"/>
            </a:br>
            <a:r>
              <a:rPr lang="cs-CZ" sz="1000" spc="-22" dirty="0"/>
              <a:t>Na začátku položíme několik otázek. Je možné </a:t>
            </a:r>
            <a:br>
              <a:rPr lang="cs-CZ" sz="1000" spc="-22" dirty="0"/>
            </a:br>
            <a:r>
              <a:rPr lang="cs-CZ" sz="1000" spc="-22" dirty="0"/>
              <a:t>o nich diskutovat nebo využít jiné metody diskuze. Záměrem je zjistit, jaké mají žáci představy ještě před výukou tématu. Je možné, že některé otázky se tematicky překrývají. Důvodem je skutečné zjištění znalostí žáků různými otázkami, směřujícími na stejné téma.</a:t>
            </a:r>
          </a:p>
          <a:p>
            <a:pPr>
              <a:lnSpc>
                <a:spcPct val="110000"/>
              </a:lnSpc>
            </a:pPr>
            <a:endParaRPr lang="cs-CZ" sz="1000" spc="-22" dirty="0"/>
          </a:p>
          <a:p>
            <a:pPr marL="171450" indent="-171450">
              <a:lnSpc>
                <a:spcPct val="110000"/>
              </a:lnSpc>
              <a:buFont typeface="Arial" panose="020B0604020202020204" pitchFamily="34" charset="0"/>
              <a:buChar char="•"/>
            </a:pPr>
            <a:r>
              <a:rPr lang="cs-CZ" sz="1000" b="1" spc="-22" dirty="0"/>
              <a:t>Kde ty jízdní řády/programy </a:t>
            </a:r>
            <a:br>
              <a:rPr lang="cs-CZ" sz="1000" b="1" spc="-22" dirty="0"/>
            </a:br>
            <a:r>
              <a:rPr lang="cs-CZ" sz="1000" b="1" spc="-22" dirty="0"/>
              <a:t>v nemocnicích/… tedy jsou?</a:t>
            </a:r>
          </a:p>
          <a:p>
            <a:pPr marL="171450" indent="-171450">
              <a:lnSpc>
                <a:spcPct val="110000"/>
              </a:lnSpc>
              <a:buFont typeface="Arial" panose="020B0604020202020204" pitchFamily="34" charset="0"/>
              <a:buChar char="•"/>
            </a:pPr>
            <a:r>
              <a:rPr lang="cs-CZ" sz="1000" b="1" spc="-22" dirty="0"/>
              <a:t>Když zadáme do prohlížeče webovou adresu, kdo nebo co nám ji ukáže?</a:t>
            </a:r>
          </a:p>
          <a:p>
            <a:pPr marL="171450" indent="-171450">
              <a:lnSpc>
                <a:spcPct val="110000"/>
              </a:lnSpc>
              <a:buFont typeface="Arial" panose="020B0604020202020204" pitchFamily="34" charset="0"/>
              <a:buChar char="•"/>
            </a:pPr>
            <a:r>
              <a:rPr lang="cs-CZ" sz="1000" b="1" spc="-22" dirty="0"/>
              <a:t>Kdo za nás pošle e-mail až k příjemci?</a:t>
            </a:r>
          </a:p>
          <a:p>
            <a:pPr marL="171450" indent="-171450">
              <a:lnSpc>
                <a:spcPct val="110000"/>
              </a:lnSpc>
              <a:buFont typeface="Arial" panose="020B0604020202020204" pitchFamily="34" charset="0"/>
              <a:buChar char="•"/>
            </a:pPr>
            <a:r>
              <a:rPr lang="cs-CZ" sz="1000" b="1" spc="-22" dirty="0"/>
              <a:t>Přemýšleli jste, kde jsou vlastně uloženy všechny webové stránky, naše data na cloudových úložištích, videa na YouTube, </a:t>
            </a:r>
            <a:br>
              <a:rPr lang="cs-CZ" sz="1000" b="1" spc="-22" dirty="0"/>
            </a:br>
            <a:r>
              <a:rPr lang="cs-CZ" sz="1000" b="1" spc="-22" dirty="0"/>
              <a:t>a vše, o co bychom zánikem internetu přišli?</a:t>
            </a:r>
          </a:p>
        </p:txBody>
      </p:sp>
      <p:sp>
        <p:nvSpPr>
          <p:cNvPr id="6" name="Nadpis 1">
            <a:extLst>
              <a:ext uri="{FF2B5EF4-FFF2-40B4-BE49-F238E27FC236}">
                <a16:creationId xmlns:a16="http://schemas.microsoft.com/office/drawing/2014/main" id="{74FFAD57-F691-B087-0758-EA2AF838A11C}"/>
              </a:ext>
            </a:extLst>
          </p:cNvPr>
          <p:cNvSpPr txBox="1">
            <a:spLocks/>
          </p:cNvSpPr>
          <p:nvPr/>
        </p:nvSpPr>
        <p:spPr>
          <a:xfrm>
            <a:off x="287338" y="9463796"/>
            <a:ext cx="3195637" cy="25195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800" b="0" dirty="0">
                <a:solidFill>
                  <a:schemeClr val="bg1">
                    <a:lumMod val="50000"/>
                  </a:schemeClr>
                </a:solidFill>
              </a:rPr>
              <a:t>internet4kids.mff.cuni.cz</a:t>
            </a:r>
            <a:endParaRPr lang="en-US" sz="800" b="0" dirty="0">
              <a:solidFill>
                <a:schemeClr val="bg1">
                  <a:lumMod val="50000"/>
                </a:schemeClr>
              </a:solidFill>
            </a:endParaRPr>
          </a:p>
        </p:txBody>
      </p:sp>
      <p:sp>
        <p:nvSpPr>
          <p:cNvPr id="5" name="Nadpis 1">
            <a:extLst>
              <a:ext uri="{FF2B5EF4-FFF2-40B4-BE49-F238E27FC236}">
                <a16:creationId xmlns:a16="http://schemas.microsoft.com/office/drawing/2014/main" id="{D55BEEEA-3E76-3E92-545B-1B68A8527478}"/>
              </a:ext>
            </a:extLst>
          </p:cNvPr>
          <p:cNvSpPr txBox="1">
            <a:spLocks/>
          </p:cNvSpPr>
          <p:nvPr/>
        </p:nvSpPr>
        <p:spPr>
          <a:xfrm>
            <a:off x="4372898" y="148730"/>
            <a:ext cx="2193002"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pPr algn="r"/>
            <a:r>
              <a:rPr lang="cs-CZ" sz="1000" b="0" dirty="0"/>
              <a:t>8. - 9. ročník ZŠ/ těžší varianta</a:t>
            </a:r>
            <a:endParaRPr lang="en-US" sz="1000" b="0" dirty="0"/>
          </a:p>
        </p:txBody>
      </p:sp>
    </p:spTree>
    <p:extLst>
      <p:ext uri="{BB962C8B-B14F-4D97-AF65-F5344CB8AC3E}">
        <p14:creationId xmlns:p14="http://schemas.microsoft.com/office/powerpoint/2010/main" val="17429849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30A709-983F-593C-3453-39FD1C332961}"/>
            </a:ext>
          </a:extLst>
        </p:cNvPr>
        <p:cNvGrpSpPr/>
        <p:nvPr/>
      </p:nvGrpSpPr>
      <p:grpSpPr>
        <a:xfrm>
          <a:off x="0" y="0"/>
          <a:ext cx="0" cy="0"/>
          <a:chOff x="0" y="0"/>
          <a:chExt cx="0" cy="0"/>
        </a:xfrm>
      </p:grpSpPr>
      <p:pic>
        <p:nvPicPr>
          <p:cNvPr id="14" name="image1.png">
            <a:extLst>
              <a:ext uri="{FF2B5EF4-FFF2-40B4-BE49-F238E27FC236}">
                <a16:creationId xmlns:a16="http://schemas.microsoft.com/office/drawing/2014/main" id="{5323C91D-B701-F0A8-12EF-612A09FDE933}"/>
              </a:ext>
            </a:extLst>
          </p:cNvPr>
          <p:cNvPicPr/>
          <p:nvPr/>
        </p:nvPicPr>
        <p:blipFill>
          <a:blip r:embed="rId2"/>
          <a:srcRect/>
          <a:stretch>
            <a:fillRect/>
          </a:stretch>
        </p:blipFill>
        <p:spPr>
          <a:xfrm>
            <a:off x="3479800" y="7143002"/>
            <a:ext cx="3042324" cy="1770911"/>
          </a:xfrm>
          <a:prstGeom prst="rect">
            <a:avLst/>
          </a:prstGeom>
          <a:ln/>
        </p:spPr>
      </p:pic>
      <p:sp>
        <p:nvSpPr>
          <p:cNvPr id="43" name="Zástupný symbol pro číslo snímku 42">
            <a:extLst>
              <a:ext uri="{FF2B5EF4-FFF2-40B4-BE49-F238E27FC236}">
                <a16:creationId xmlns:a16="http://schemas.microsoft.com/office/drawing/2014/main" id="{44DB80D4-B7FD-CA57-176B-253D6B392024}"/>
              </a:ext>
            </a:extLst>
          </p:cNvPr>
          <p:cNvSpPr>
            <a:spLocks noGrp="1"/>
          </p:cNvSpPr>
          <p:nvPr>
            <p:ph type="sldNum" sz="quarter" idx="12"/>
          </p:nvPr>
        </p:nvSpPr>
        <p:spPr/>
        <p:txBody>
          <a:bodyPr/>
          <a:lstStyle/>
          <a:p>
            <a:fld id="{92AB32FF-A138-4429-B478-DF8FBDAC87D8}" type="slidenum">
              <a:rPr lang="en-US" smtClean="0"/>
              <a:pPr/>
              <a:t>2</a:t>
            </a:fld>
            <a:endParaRPr lang="en-US"/>
          </a:p>
        </p:txBody>
      </p:sp>
      <p:sp>
        <p:nvSpPr>
          <p:cNvPr id="20" name="Nadpis 1">
            <a:extLst>
              <a:ext uri="{FF2B5EF4-FFF2-40B4-BE49-F238E27FC236}">
                <a16:creationId xmlns:a16="http://schemas.microsoft.com/office/drawing/2014/main" id="{AE12B543-EE72-1FF9-AEED-AF6A424D043A}"/>
              </a:ext>
            </a:extLst>
          </p:cNvPr>
          <p:cNvSpPr txBox="1">
            <a:spLocks/>
          </p:cNvSpPr>
          <p:nvPr/>
        </p:nvSpPr>
        <p:spPr>
          <a:xfrm>
            <a:off x="292100" y="482600"/>
            <a:ext cx="6276975" cy="5805714"/>
          </a:xfrm>
          <a:prstGeom prst="rect">
            <a:avLst/>
          </a:prstGeom>
        </p:spPr>
        <p:txBody>
          <a:bodyPr numCol="2" spcCol="21600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1000"/>
              </a:lnSpc>
            </a:pPr>
            <a:r>
              <a:rPr lang="cs-CZ" sz="1000" b="1" dirty="0">
                <a:solidFill>
                  <a:srgbClr val="0070C0"/>
                </a:solidFill>
              </a:rPr>
              <a:t>Prezentace, snímek 5.</a:t>
            </a:r>
          </a:p>
          <a:p>
            <a:pPr>
              <a:lnSpc>
                <a:spcPct val="111000"/>
              </a:lnSpc>
            </a:pPr>
            <a:r>
              <a:rPr lang="cs-CZ" sz="1000" i="1" dirty="0"/>
              <a:t>„Klíčová zařízení připojená k internetové síti, která fungují jako velká úložiště a zároveň nám poskytují své služby, se nazývají </a:t>
            </a:r>
            <a:r>
              <a:rPr lang="cs-CZ" sz="1000" b="1" i="1" dirty="0"/>
              <a:t>servery</a:t>
            </a:r>
            <a:r>
              <a:rPr lang="cs-CZ" sz="1000" i="1" dirty="0"/>
              <a:t>. Jsou to počítače trochu podobné těm, jako máme doma, někdy nemají monitor ani klávesnici, ale mají speciální úkoly. Jejich úkolem může být třeba vyhledat spojení </a:t>
            </a:r>
            <a:br>
              <a:rPr lang="cs-CZ" sz="1000" i="1" dirty="0"/>
            </a:br>
            <a:r>
              <a:rPr lang="cs-CZ" sz="1000" i="1" dirty="0"/>
              <a:t>v jízdním řádu, skladovat naše dokumenty na Google Drive nebo třeba ukládat obsah Instagramu. Připojujeme se k nim vzdáleně, proto server taky typicky nemá monitor nebo klávesnici. Tomuto přístupu říkáme přístup KLIENT-SERVER, kdy klient, typicky náš počítač nebo mobil, má nějaký požadavek, třeba že se chce podívat na video na YouTube, </a:t>
            </a:r>
            <a:br>
              <a:rPr lang="cs-CZ" sz="1000" i="1" dirty="0"/>
            </a:br>
            <a:r>
              <a:rPr lang="cs-CZ" sz="1000" i="1" dirty="0"/>
              <a:t>a server je tedy ten speciální počítač, který nám poskytne službu, v tomto případně poskytne video. Proto se koneckonců server jmenuje server – vychází to z anglického serve, což je sloužit.”</a:t>
            </a:r>
          </a:p>
          <a:p>
            <a:pPr>
              <a:lnSpc>
                <a:spcPct val="111000"/>
              </a:lnSpc>
            </a:pPr>
            <a:endParaRPr lang="cs-CZ" sz="1000" i="1" dirty="0"/>
          </a:p>
          <a:p>
            <a:pPr>
              <a:lnSpc>
                <a:spcPct val="111000"/>
              </a:lnSpc>
            </a:pPr>
            <a:r>
              <a:rPr lang="cs-CZ" sz="1000" b="1" dirty="0">
                <a:solidFill>
                  <a:srgbClr val="0070C0"/>
                </a:solidFill>
              </a:rPr>
              <a:t>Prezentace, snímek 6-9.</a:t>
            </a:r>
          </a:p>
          <a:p>
            <a:pPr>
              <a:lnSpc>
                <a:spcPct val="111000"/>
              </a:lnSpc>
            </a:pPr>
            <a:r>
              <a:rPr lang="cs-CZ" sz="1000" i="1" dirty="0"/>
              <a:t>„Ukažme si to na konkrétním příkladu. Já jako uživatel chci vidět video o kočičkách, a tak můj počítač pošle na server YouTube požadavek, že chci vidět video o kočičkách. Server YouTube ho má uložené na svém disku a pošle mi ho zpátky. To samé udělá třeba server Wikipedie, když budu chtít zobrazit stránku wikipedia.org - pošle mi ji zpět a já ji uvidím na svém počítači.”</a:t>
            </a:r>
          </a:p>
          <a:p>
            <a:pPr>
              <a:lnSpc>
                <a:spcPct val="111000"/>
              </a:lnSpc>
            </a:pPr>
            <a:r>
              <a:rPr lang="cs-CZ" sz="1000" i="1" dirty="0"/>
              <a:t>„ Máme různé druhy serverů, které dělají různé věci. Zatímco některé jsou hlavně uživatelsky zaměřené, třeba herní, </a:t>
            </a:r>
            <a:r>
              <a:rPr lang="cs-CZ" sz="1000" i="1" dirty="0" err="1"/>
              <a:t>chatservery</a:t>
            </a:r>
            <a:r>
              <a:rPr lang="cs-CZ" sz="1000" i="1" dirty="0"/>
              <a:t>, webové servery a další, některé servery jsou jen služební a my jako uživatelé ani nevíme, že </a:t>
            </a:r>
            <a:br>
              <a:rPr lang="cs-CZ" sz="1000" i="1" dirty="0"/>
            </a:br>
            <a:r>
              <a:rPr lang="cs-CZ" sz="1000" i="1" dirty="0"/>
              <a:t>s nimi komunikujeme.”</a:t>
            </a:r>
          </a:p>
          <a:p>
            <a:pPr marL="171450" indent="-171450">
              <a:lnSpc>
                <a:spcPct val="111000"/>
              </a:lnSpc>
              <a:buFont typeface="Arial" panose="020B0604020202020204" pitchFamily="34" charset="0"/>
              <a:buChar char="•"/>
            </a:pPr>
            <a:r>
              <a:rPr lang="cs-CZ" sz="1000" b="1" dirty="0"/>
              <a:t>Kolik myslíte, že serverů tak na světě je?</a:t>
            </a:r>
          </a:p>
          <a:p>
            <a:pPr>
              <a:lnSpc>
                <a:spcPct val="111000"/>
              </a:lnSpc>
            </a:pPr>
            <a:endParaRPr lang="cs-CZ" sz="1000" b="1" dirty="0"/>
          </a:p>
          <a:p>
            <a:pPr>
              <a:lnSpc>
                <a:spcPct val="111000"/>
              </a:lnSpc>
            </a:pPr>
            <a:r>
              <a:rPr lang="cs-CZ" sz="1000" b="1" dirty="0">
                <a:solidFill>
                  <a:srgbClr val="0070C0"/>
                </a:solidFill>
              </a:rPr>
              <a:t>Prezentace, snímek 10.</a:t>
            </a:r>
          </a:p>
          <a:p>
            <a:pPr>
              <a:lnSpc>
                <a:spcPct val="111000"/>
              </a:lnSpc>
            </a:pPr>
            <a:r>
              <a:rPr lang="cs-CZ" sz="1000" i="1" dirty="0"/>
              <a:t>„Serverů je na světě opravdu mnoho. Server můžete mít doma i vy, třeba na ovládání chytré domácnosti. Server máme i ve škole (řekněte, kde se ve vaší škole nachází). Obrovské společnosti jako Apple, Google nebo Meta mají serverů tolik, že je sdružují do takzvaných </a:t>
            </a:r>
            <a:r>
              <a:rPr lang="cs-CZ" sz="1000" b="1" i="1" dirty="0"/>
              <a:t>datových cente</a:t>
            </a:r>
            <a:r>
              <a:rPr lang="cs-CZ" sz="1000" i="1" dirty="0"/>
              <a:t>r. Ta jsou po celém světě, aby všichni obyvatelé Země měli přístup k jejich službám. Pokud tedy posíláte třeba zprávu přes Instagram, je možné, že k vašemu kamarádovi běží přes Irsko nebo Dánsko nebo třeba USA.”</a:t>
            </a:r>
          </a:p>
          <a:p>
            <a:pPr>
              <a:lnSpc>
                <a:spcPct val="111000"/>
              </a:lnSpc>
            </a:pPr>
            <a:r>
              <a:rPr lang="cs-CZ" sz="1000" i="1" dirty="0"/>
              <a:t>„Všechno, co je na internetu, je umístěno na nějakém serveru. Ten může být kdekoli.”</a:t>
            </a:r>
          </a:p>
          <a:p>
            <a:pPr>
              <a:lnSpc>
                <a:spcPct val="111000"/>
              </a:lnSpc>
            </a:pPr>
            <a:endParaRPr lang="cs-CZ" sz="1000" i="1" dirty="0"/>
          </a:p>
          <a:p>
            <a:pPr>
              <a:lnSpc>
                <a:spcPct val="111000"/>
              </a:lnSpc>
            </a:pPr>
            <a:r>
              <a:rPr lang="cs-CZ" sz="1000" dirty="0">
                <a:solidFill>
                  <a:schemeClr val="tx1">
                    <a:lumMod val="50000"/>
                    <a:lumOff val="50000"/>
                  </a:schemeClr>
                </a:solidFill>
              </a:rPr>
              <a:t>MOŽNÉ ROZŠÍŘENÍ</a:t>
            </a:r>
          </a:p>
          <a:p>
            <a:pPr>
              <a:lnSpc>
                <a:spcPct val="111000"/>
              </a:lnSpc>
            </a:pPr>
            <a:r>
              <a:rPr lang="cs-CZ" sz="1000" b="1" spc="-22" dirty="0">
                <a:solidFill>
                  <a:srgbClr val="0070C0"/>
                </a:solidFill>
              </a:rPr>
              <a:t>Prezentace, skrytý snímek 11 (odkryjte před začátkem hodiny).</a:t>
            </a:r>
          </a:p>
          <a:p>
            <a:pPr>
              <a:lnSpc>
                <a:spcPct val="111000"/>
              </a:lnSpc>
            </a:pPr>
            <a:r>
              <a:rPr lang="cs-CZ" sz="1000" b="1" spc="-11" dirty="0"/>
              <a:t>Aktivita procházka datovým centrem Googlu:</a:t>
            </a:r>
            <a:r>
              <a:rPr lang="cs-CZ" sz="1000" dirty="0"/>
              <a:t> </a:t>
            </a:r>
            <a:r>
              <a:rPr lang="cs-CZ" sz="1000" i="1" dirty="0"/>
              <a:t>„Pusťme si video o Data centru Google.”</a:t>
            </a:r>
          </a:p>
          <a:p>
            <a:pPr>
              <a:lnSpc>
                <a:spcPct val="111000"/>
              </a:lnSpc>
            </a:pPr>
            <a:r>
              <a:rPr lang="cs-CZ" sz="1000" dirty="0">
                <a:hlinkClick r:id="rId3"/>
              </a:rPr>
              <a:t>Explore a Google data center </a:t>
            </a:r>
            <a:r>
              <a:rPr lang="cs-CZ" sz="1000" dirty="0" err="1">
                <a:hlinkClick r:id="rId3"/>
              </a:rPr>
              <a:t>with</a:t>
            </a:r>
            <a:r>
              <a:rPr lang="cs-CZ" sz="1000" dirty="0">
                <a:hlinkClick r:id="rId3"/>
              </a:rPr>
              <a:t> Street </a:t>
            </a:r>
            <a:r>
              <a:rPr lang="cs-CZ" sz="1000" dirty="0" err="1">
                <a:hlinkClick r:id="rId3"/>
              </a:rPr>
              <a:t>View</a:t>
            </a:r>
            <a:r>
              <a:rPr lang="cs-CZ" sz="1000" dirty="0"/>
              <a:t> (1:45 min)</a:t>
            </a:r>
          </a:p>
          <a:p>
            <a:pPr marL="171450" indent="-171450">
              <a:lnSpc>
                <a:spcPct val="111000"/>
              </a:lnSpc>
              <a:buFont typeface="Arial" panose="020B0604020202020204" pitchFamily="34" charset="0"/>
              <a:buChar char="•"/>
            </a:pPr>
            <a:r>
              <a:rPr lang="cs-CZ" sz="1000" b="1" dirty="0"/>
              <a:t>Najděte ve videu, jak se Google snaží předejít ztrátě našich dat.</a:t>
            </a:r>
          </a:p>
          <a:p>
            <a:pPr>
              <a:lnSpc>
                <a:spcPct val="111000"/>
              </a:lnSpc>
            </a:pPr>
            <a:r>
              <a:rPr lang="cs-CZ" sz="1000" dirty="0"/>
              <a:t>„Ještě se na datacentrum můžeme podívat díky Google Mapám a Street </a:t>
            </a:r>
            <a:r>
              <a:rPr lang="cs-CZ" sz="1000" dirty="0" err="1"/>
              <a:t>View</a:t>
            </a:r>
            <a:r>
              <a:rPr lang="cs-CZ" sz="1000" dirty="0"/>
              <a:t>.”</a:t>
            </a:r>
          </a:p>
          <a:p>
            <a:pPr>
              <a:lnSpc>
                <a:spcPct val="111000"/>
              </a:lnSpc>
            </a:pPr>
            <a:r>
              <a:rPr lang="cs-CZ" sz="1000" dirty="0">
                <a:hlinkClick r:id="rId4"/>
              </a:rPr>
              <a:t>https://goo.gl/maps/JSRRqgaBKbnTjpar5</a:t>
            </a:r>
            <a:r>
              <a:rPr lang="cs-CZ" sz="1000" dirty="0"/>
              <a:t> (</a:t>
            </a:r>
            <a:r>
              <a:rPr lang="cs-CZ" sz="1000" dirty="0" err="1"/>
              <a:t>StreetView</a:t>
            </a:r>
            <a:r>
              <a:rPr lang="cs-CZ" sz="1000" dirty="0"/>
              <a:t>)</a:t>
            </a:r>
          </a:p>
        </p:txBody>
      </p:sp>
      <p:sp>
        <p:nvSpPr>
          <p:cNvPr id="5" name="Nadpis 1">
            <a:extLst>
              <a:ext uri="{FF2B5EF4-FFF2-40B4-BE49-F238E27FC236}">
                <a16:creationId xmlns:a16="http://schemas.microsoft.com/office/drawing/2014/main" id="{DD2597B3-047E-309E-1287-93E49901182E}"/>
              </a:ext>
            </a:extLst>
          </p:cNvPr>
          <p:cNvSpPr txBox="1">
            <a:spLocks/>
          </p:cNvSpPr>
          <p:nvPr/>
        </p:nvSpPr>
        <p:spPr>
          <a:xfrm>
            <a:off x="287338" y="143969"/>
            <a:ext cx="4424361"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1000" b="0" dirty="0"/>
              <a:t>HODINA 1 – SERVERY, ROUTERY, PAKETY</a:t>
            </a:r>
            <a:endParaRPr lang="en-US" sz="1000" b="0" dirty="0"/>
          </a:p>
        </p:txBody>
      </p:sp>
      <p:sp>
        <p:nvSpPr>
          <p:cNvPr id="8" name="Nadpis 1">
            <a:extLst>
              <a:ext uri="{FF2B5EF4-FFF2-40B4-BE49-F238E27FC236}">
                <a16:creationId xmlns:a16="http://schemas.microsoft.com/office/drawing/2014/main" id="{677D32A6-5B1E-F69C-FA73-11EC017FE5BC}"/>
              </a:ext>
            </a:extLst>
          </p:cNvPr>
          <p:cNvSpPr txBox="1">
            <a:spLocks/>
          </p:cNvSpPr>
          <p:nvPr/>
        </p:nvSpPr>
        <p:spPr>
          <a:xfrm>
            <a:off x="287337" y="6578601"/>
            <a:ext cx="6281737" cy="170344"/>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200" cap="all" dirty="0"/>
              <a:t>Routery (7 min)</a:t>
            </a:r>
            <a:endParaRPr lang="en-US" sz="1200" cap="all" dirty="0"/>
          </a:p>
        </p:txBody>
      </p:sp>
      <p:cxnSp>
        <p:nvCxnSpPr>
          <p:cNvPr id="11" name="Přímá spojnice 10">
            <a:extLst>
              <a:ext uri="{FF2B5EF4-FFF2-40B4-BE49-F238E27FC236}">
                <a16:creationId xmlns:a16="http://schemas.microsoft.com/office/drawing/2014/main" id="{331D4512-A370-7AD5-B461-880A98A34465}"/>
              </a:ext>
            </a:extLst>
          </p:cNvPr>
          <p:cNvCxnSpPr>
            <a:cxnSpLocks/>
          </p:cNvCxnSpPr>
          <p:nvPr/>
        </p:nvCxnSpPr>
        <p:spPr>
          <a:xfrm>
            <a:off x="2311400" y="6748944"/>
            <a:ext cx="4254499" cy="0"/>
          </a:xfrm>
          <a:prstGeom prst="line">
            <a:avLst/>
          </a:prstGeom>
          <a:ln w="6350">
            <a:solidFill>
              <a:schemeClr val="tx1">
                <a:lumMod val="50000"/>
                <a:lumOff val="50000"/>
              </a:schemeClr>
            </a:solidFill>
          </a:ln>
        </p:spPr>
        <p:style>
          <a:lnRef idx="2">
            <a:schemeClr val="dk1"/>
          </a:lnRef>
          <a:fillRef idx="0">
            <a:schemeClr val="dk1"/>
          </a:fillRef>
          <a:effectRef idx="1">
            <a:schemeClr val="dk1"/>
          </a:effectRef>
          <a:fontRef idx="minor">
            <a:schemeClr val="tx1"/>
          </a:fontRef>
        </p:style>
      </p:cxnSp>
      <p:sp>
        <p:nvSpPr>
          <p:cNvPr id="13" name="Nadpis 1">
            <a:extLst>
              <a:ext uri="{FF2B5EF4-FFF2-40B4-BE49-F238E27FC236}">
                <a16:creationId xmlns:a16="http://schemas.microsoft.com/office/drawing/2014/main" id="{44AF5E78-EFFC-A9E6-B995-4402E8AB1AF1}"/>
              </a:ext>
            </a:extLst>
          </p:cNvPr>
          <p:cNvSpPr txBox="1">
            <a:spLocks/>
          </p:cNvSpPr>
          <p:nvPr/>
        </p:nvSpPr>
        <p:spPr>
          <a:xfrm>
            <a:off x="288925" y="6908799"/>
            <a:ext cx="6276975" cy="2197101"/>
          </a:xfrm>
          <a:prstGeom prst="rect">
            <a:avLst/>
          </a:prstGeom>
        </p:spPr>
        <p:txBody>
          <a:bodyPr numCol="2" spcCol="21600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b="1" dirty="0">
                <a:solidFill>
                  <a:srgbClr val="0070C0"/>
                </a:solidFill>
              </a:rPr>
              <a:t>Prezentace, snímek 12.</a:t>
            </a:r>
          </a:p>
          <a:p>
            <a:pPr>
              <a:lnSpc>
                <a:spcPct val="110000"/>
              </a:lnSpc>
            </a:pPr>
            <a:r>
              <a:rPr lang="cs-CZ" sz="1000" dirty="0"/>
              <a:t>„Jak jsme řekli, servery poskytují služby klientům. Tento způsob komunikace po internetu označujeme jako KLIENT-SERVER. </a:t>
            </a:r>
            <a:br>
              <a:rPr lang="cs-CZ" sz="1000" dirty="0"/>
            </a:br>
            <a:r>
              <a:rPr lang="cs-CZ" sz="1000" dirty="0"/>
              <a:t>Jak je ovšem klient a server propojen, že spolu mohou komunikovat?”</a:t>
            </a:r>
            <a:br>
              <a:rPr lang="cs-CZ" sz="1000" spc="-22" dirty="0"/>
            </a:br>
            <a:endParaRPr lang="cs-CZ" sz="1000" spc="-22" dirty="0"/>
          </a:p>
          <a:p>
            <a:pPr marL="171450" indent="-171450">
              <a:lnSpc>
                <a:spcPct val="110000"/>
              </a:lnSpc>
              <a:buFont typeface="Arial" panose="020B0604020202020204" pitchFamily="34" charset="0"/>
              <a:buChar char="•"/>
            </a:pPr>
            <a:r>
              <a:rPr lang="cs-CZ" sz="1000" b="1" spc="-22" dirty="0"/>
              <a:t>Kdyby vedlo z každého serveru propojení až ke klientovi, kolik by těch propojení ze serveru muselo vést?</a:t>
            </a:r>
          </a:p>
          <a:p>
            <a:pPr marL="171450" indent="-171450">
              <a:lnSpc>
                <a:spcPct val="110000"/>
              </a:lnSpc>
              <a:buFont typeface="Arial" panose="020B0604020202020204" pitchFamily="34" charset="0"/>
              <a:buChar char="•"/>
            </a:pPr>
            <a:endParaRPr lang="cs-CZ" sz="1000" b="1" spc="-22" dirty="0"/>
          </a:p>
          <a:p>
            <a:pPr marL="171450" indent="-171450">
              <a:lnSpc>
                <a:spcPct val="110000"/>
              </a:lnSpc>
              <a:buFont typeface="Arial" panose="020B0604020202020204" pitchFamily="34" charset="0"/>
              <a:buChar char="•"/>
            </a:pPr>
            <a:endParaRPr lang="cs-CZ" sz="1000" b="1" spc="-22" dirty="0"/>
          </a:p>
          <a:p>
            <a:pPr>
              <a:lnSpc>
                <a:spcPct val="110000"/>
              </a:lnSpc>
            </a:pPr>
            <a:r>
              <a:rPr lang="cs-CZ" sz="1000" spc="-22" dirty="0"/>
              <a:t>Nakreslíme na tabuli. </a:t>
            </a:r>
          </a:p>
        </p:txBody>
      </p:sp>
      <p:sp>
        <p:nvSpPr>
          <p:cNvPr id="15" name="Nadpis 1">
            <a:extLst>
              <a:ext uri="{FF2B5EF4-FFF2-40B4-BE49-F238E27FC236}">
                <a16:creationId xmlns:a16="http://schemas.microsoft.com/office/drawing/2014/main" id="{DF146AB3-4114-DC37-173D-BA114075CE4A}"/>
              </a:ext>
            </a:extLst>
          </p:cNvPr>
          <p:cNvSpPr txBox="1">
            <a:spLocks/>
          </p:cNvSpPr>
          <p:nvPr/>
        </p:nvSpPr>
        <p:spPr>
          <a:xfrm>
            <a:off x="3479799" y="8940800"/>
            <a:ext cx="3086099" cy="435915"/>
          </a:xfrm>
          <a:prstGeom prst="rect">
            <a:avLst/>
          </a:prstGeom>
        </p:spPr>
        <p:txBody>
          <a:bodyPr numCol="1" spcCol="21600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i="1" dirty="0"/>
              <a:t>„Bylo by jich strašně moc, asi tolik, kolik je domácích sítí (tedy domů například).”</a:t>
            </a:r>
            <a:endParaRPr lang="cs-CZ" sz="1000" i="1" spc="-22" dirty="0"/>
          </a:p>
        </p:txBody>
      </p:sp>
      <p:sp>
        <p:nvSpPr>
          <p:cNvPr id="3" name="Nadpis 1">
            <a:extLst>
              <a:ext uri="{FF2B5EF4-FFF2-40B4-BE49-F238E27FC236}">
                <a16:creationId xmlns:a16="http://schemas.microsoft.com/office/drawing/2014/main" id="{94C253B4-5DF0-F58C-792B-C95D7844308C}"/>
              </a:ext>
            </a:extLst>
          </p:cNvPr>
          <p:cNvSpPr txBox="1">
            <a:spLocks/>
          </p:cNvSpPr>
          <p:nvPr/>
        </p:nvSpPr>
        <p:spPr>
          <a:xfrm>
            <a:off x="287338" y="9463796"/>
            <a:ext cx="3195637" cy="25195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800" b="0" dirty="0">
                <a:solidFill>
                  <a:schemeClr val="bg1">
                    <a:lumMod val="50000"/>
                  </a:schemeClr>
                </a:solidFill>
              </a:rPr>
              <a:t>internet4kids.mff.cuni.cz</a:t>
            </a:r>
            <a:endParaRPr lang="en-US" sz="800" b="0" dirty="0">
              <a:solidFill>
                <a:schemeClr val="bg1">
                  <a:lumMod val="50000"/>
                </a:schemeClr>
              </a:solidFill>
            </a:endParaRPr>
          </a:p>
        </p:txBody>
      </p:sp>
      <p:sp>
        <p:nvSpPr>
          <p:cNvPr id="2" name="Nadpis 1">
            <a:extLst>
              <a:ext uri="{FF2B5EF4-FFF2-40B4-BE49-F238E27FC236}">
                <a16:creationId xmlns:a16="http://schemas.microsoft.com/office/drawing/2014/main" id="{17B70699-2442-DC6B-F567-4BF142D70F34}"/>
              </a:ext>
            </a:extLst>
          </p:cNvPr>
          <p:cNvSpPr txBox="1">
            <a:spLocks/>
          </p:cNvSpPr>
          <p:nvPr/>
        </p:nvSpPr>
        <p:spPr>
          <a:xfrm>
            <a:off x="4372898" y="148730"/>
            <a:ext cx="2193002"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pPr algn="r"/>
            <a:r>
              <a:rPr lang="cs-CZ" sz="1000" b="0" dirty="0"/>
              <a:t>8. - 9. ročník ZŠ/ těžší varianta</a:t>
            </a:r>
            <a:endParaRPr lang="en-US" sz="1000" b="0" dirty="0"/>
          </a:p>
        </p:txBody>
      </p:sp>
    </p:spTree>
    <p:extLst>
      <p:ext uri="{BB962C8B-B14F-4D97-AF65-F5344CB8AC3E}">
        <p14:creationId xmlns:p14="http://schemas.microsoft.com/office/powerpoint/2010/main" val="2140187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30A709-983F-593C-3453-39FD1C332961}"/>
            </a:ext>
          </a:extLst>
        </p:cNvPr>
        <p:cNvGrpSpPr/>
        <p:nvPr/>
      </p:nvGrpSpPr>
      <p:grpSpPr>
        <a:xfrm>
          <a:off x="0" y="0"/>
          <a:ext cx="0" cy="0"/>
          <a:chOff x="0" y="0"/>
          <a:chExt cx="0" cy="0"/>
        </a:xfrm>
      </p:grpSpPr>
      <p:sp>
        <p:nvSpPr>
          <p:cNvPr id="43" name="Zástupný symbol pro číslo snímku 42">
            <a:extLst>
              <a:ext uri="{FF2B5EF4-FFF2-40B4-BE49-F238E27FC236}">
                <a16:creationId xmlns:a16="http://schemas.microsoft.com/office/drawing/2014/main" id="{44DB80D4-B7FD-CA57-176B-253D6B392024}"/>
              </a:ext>
            </a:extLst>
          </p:cNvPr>
          <p:cNvSpPr>
            <a:spLocks noGrp="1"/>
          </p:cNvSpPr>
          <p:nvPr>
            <p:ph type="sldNum" sz="quarter" idx="12"/>
          </p:nvPr>
        </p:nvSpPr>
        <p:spPr/>
        <p:txBody>
          <a:bodyPr/>
          <a:lstStyle/>
          <a:p>
            <a:fld id="{92AB32FF-A138-4429-B478-DF8FBDAC87D8}" type="slidenum">
              <a:rPr lang="en-US" smtClean="0"/>
              <a:pPr/>
              <a:t>3</a:t>
            </a:fld>
            <a:endParaRPr lang="en-US"/>
          </a:p>
        </p:txBody>
      </p:sp>
      <p:sp>
        <p:nvSpPr>
          <p:cNvPr id="5" name="Nadpis 1">
            <a:extLst>
              <a:ext uri="{FF2B5EF4-FFF2-40B4-BE49-F238E27FC236}">
                <a16:creationId xmlns:a16="http://schemas.microsoft.com/office/drawing/2014/main" id="{DD2597B3-047E-309E-1287-93E49901182E}"/>
              </a:ext>
            </a:extLst>
          </p:cNvPr>
          <p:cNvSpPr txBox="1">
            <a:spLocks/>
          </p:cNvSpPr>
          <p:nvPr/>
        </p:nvSpPr>
        <p:spPr>
          <a:xfrm>
            <a:off x="287338" y="143969"/>
            <a:ext cx="4424361"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1000" b="0" dirty="0"/>
              <a:t>HODINA 1 – SERVERY, ROUTERY, PAKETY</a:t>
            </a:r>
            <a:endParaRPr lang="en-US" sz="1000" b="0" dirty="0"/>
          </a:p>
        </p:txBody>
      </p:sp>
      <p:sp>
        <p:nvSpPr>
          <p:cNvPr id="13" name="Nadpis 1">
            <a:extLst>
              <a:ext uri="{FF2B5EF4-FFF2-40B4-BE49-F238E27FC236}">
                <a16:creationId xmlns:a16="http://schemas.microsoft.com/office/drawing/2014/main" id="{44AF5E78-EFFC-A9E6-B995-4402E8AB1AF1}"/>
              </a:ext>
            </a:extLst>
          </p:cNvPr>
          <p:cNvSpPr txBox="1">
            <a:spLocks/>
          </p:cNvSpPr>
          <p:nvPr/>
        </p:nvSpPr>
        <p:spPr>
          <a:xfrm>
            <a:off x="288925" y="482600"/>
            <a:ext cx="6276975" cy="3721100"/>
          </a:xfrm>
          <a:prstGeom prst="rect">
            <a:avLst/>
          </a:prstGeom>
        </p:spPr>
        <p:txBody>
          <a:bodyPr numCol="2" spcCol="21600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71450" indent="-171450">
              <a:lnSpc>
                <a:spcPct val="111000"/>
              </a:lnSpc>
              <a:buFont typeface="Arial" panose="020B0604020202020204" pitchFamily="34" charset="0"/>
              <a:buChar char="•"/>
            </a:pPr>
            <a:r>
              <a:rPr lang="cs-CZ" sz="1000" b="1" dirty="0"/>
              <a:t>Jak byste to tedy vyřešili?</a:t>
            </a:r>
            <a:br>
              <a:rPr lang="cs-CZ" sz="1000" b="1" dirty="0"/>
            </a:br>
            <a:r>
              <a:rPr lang="cs-CZ" sz="1000" dirty="0"/>
              <a:t>Pokud se někdo přihlásí, tak ať to zkusí nakreslit na tabuli.</a:t>
            </a:r>
          </a:p>
          <a:p>
            <a:pPr marL="171450" indent="-171450">
              <a:lnSpc>
                <a:spcPct val="111000"/>
              </a:lnSpc>
              <a:buFont typeface="Arial" panose="020B0604020202020204" pitchFamily="34" charset="0"/>
              <a:buChar char="•"/>
            </a:pPr>
            <a:endParaRPr lang="cs-CZ" sz="1000" dirty="0"/>
          </a:p>
          <a:p>
            <a:pPr marL="171450" indent="-171450">
              <a:lnSpc>
                <a:spcPct val="111000"/>
              </a:lnSpc>
              <a:buFont typeface="Arial" panose="020B0604020202020204" pitchFamily="34" charset="0"/>
              <a:buChar char="•"/>
            </a:pPr>
            <a:endParaRPr lang="cs-CZ" sz="1000" dirty="0"/>
          </a:p>
          <a:p>
            <a:pPr marL="171450" indent="-171450">
              <a:lnSpc>
                <a:spcPct val="111000"/>
              </a:lnSpc>
              <a:buFont typeface="Arial" panose="020B0604020202020204" pitchFamily="34" charset="0"/>
              <a:buChar char="•"/>
            </a:pPr>
            <a:endParaRPr lang="cs-CZ" sz="1000" dirty="0"/>
          </a:p>
          <a:p>
            <a:pPr marL="171450" indent="-171450">
              <a:lnSpc>
                <a:spcPct val="111000"/>
              </a:lnSpc>
              <a:buFont typeface="Arial" panose="020B0604020202020204" pitchFamily="34" charset="0"/>
              <a:buChar char="•"/>
            </a:pPr>
            <a:endParaRPr lang="cs-CZ" sz="1000" dirty="0"/>
          </a:p>
          <a:p>
            <a:pPr marL="171450" indent="-171450">
              <a:lnSpc>
                <a:spcPct val="111000"/>
              </a:lnSpc>
              <a:buFont typeface="Arial" panose="020B0604020202020204" pitchFamily="34" charset="0"/>
              <a:buChar char="•"/>
            </a:pPr>
            <a:endParaRPr lang="cs-CZ" sz="1000" dirty="0"/>
          </a:p>
          <a:p>
            <a:pPr marL="171450" indent="-171450">
              <a:lnSpc>
                <a:spcPct val="111000"/>
              </a:lnSpc>
              <a:buFont typeface="Arial" panose="020B0604020202020204" pitchFamily="34" charset="0"/>
              <a:buChar char="•"/>
            </a:pPr>
            <a:endParaRPr lang="cs-CZ" sz="1000" dirty="0"/>
          </a:p>
          <a:p>
            <a:pPr marL="171450" indent="-171450">
              <a:lnSpc>
                <a:spcPct val="111000"/>
              </a:lnSpc>
              <a:buFont typeface="Arial" panose="020B0604020202020204" pitchFamily="34" charset="0"/>
              <a:buChar char="•"/>
            </a:pPr>
            <a:endParaRPr lang="cs-CZ" sz="1000" dirty="0"/>
          </a:p>
          <a:p>
            <a:pPr marL="171450" indent="-171450">
              <a:lnSpc>
                <a:spcPct val="111000"/>
              </a:lnSpc>
              <a:buFont typeface="Arial" panose="020B0604020202020204" pitchFamily="34" charset="0"/>
              <a:buChar char="•"/>
            </a:pPr>
            <a:endParaRPr lang="cs-CZ" sz="1000" dirty="0"/>
          </a:p>
          <a:p>
            <a:pPr marL="171450" indent="-171450">
              <a:lnSpc>
                <a:spcPct val="111000"/>
              </a:lnSpc>
              <a:buFont typeface="Arial" panose="020B0604020202020204" pitchFamily="34" charset="0"/>
              <a:buChar char="•"/>
            </a:pPr>
            <a:endParaRPr lang="cs-CZ" sz="1000" dirty="0"/>
          </a:p>
          <a:p>
            <a:pPr marL="171450" indent="-171450">
              <a:lnSpc>
                <a:spcPct val="111000"/>
              </a:lnSpc>
              <a:buFont typeface="Arial" panose="020B0604020202020204" pitchFamily="34" charset="0"/>
              <a:buChar char="•"/>
            </a:pPr>
            <a:endParaRPr lang="cs-CZ" sz="1000" dirty="0"/>
          </a:p>
          <a:p>
            <a:pPr marL="171450" indent="-171450">
              <a:lnSpc>
                <a:spcPct val="111000"/>
              </a:lnSpc>
              <a:buFont typeface="Arial" panose="020B0604020202020204" pitchFamily="34" charset="0"/>
              <a:buChar char="•"/>
            </a:pPr>
            <a:endParaRPr lang="cs-CZ" sz="1000" dirty="0"/>
          </a:p>
          <a:p>
            <a:pPr marL="171450" indent="-171450">
              <a:lnSpc>
                <a:spcPct val="111000"/>
              </a:lnSpc>
              <a:buFont typeface="Arial" panose="020B0604020202020204" pitchFamily="34" charset="0"/>
              <a:buChar char="•"/>
            </a:pPr>
            <a:endParaRPr lang="cs-CZ" sz="1000" dirty="0"/>
          </a:p>
          <a:p>
            <a:pPr>
              <a:lnSpc>
                <a:spcPct val="111000"/>
              </a:lnSpc>
            </a:pPr>
            <a:endParaRPr lang="cs-CZ" sz="1000" dirty="0"/>
          </a:p>
          <a:p>
            <a:pPr>
              <a:lnSpc>
                <a:spcPct val="111000"/>
              </a:lnSpc>
            </a:pPr>
            <a:endParaRPr lang="cs-CZ" sz="1000" dirty="0"/>
          </a:p>
          <a:p>
            <a:pPr>
              <a:lnSpc>
                <a:spcPct val="111000"/>
              </a:lnSpc>
            </a:pPr>
            <a:endParaRPr lang="cs-CZ" sz="1000" dirty="0"/>
          </a:p>
          <a:p>
            <a:pPr>
              <a:lnSpc>
                <a:spcPct val="111000"/>
              </a:lnSpc>
            </a:pPr>
            <a:r>
              <a:rPr lang="cs-CZ" sz="1000" dirty="0"/>
              <a:t>Navádíme na myšlenku propojených uzlů (routerů), které si mezi sebou posílají informace, například pomocí analogie </a:t>
            </a:r>
            <a:br>
              <a:rPr lang="cs-CZ" sz="1000" dirty="0"/>
            </a:br>
            <a:r>
              <a:rPr lang="cs-CZ" sz="1000" dirty="0"/>
              <a:t>s dopravou.</a:t>
            </a:r>
            <a:br>
              <a:rPr lang="cs-CZ" sz="1000" dirty="0"/>
            </a:br>
            <a:br>
              <a:rPr lang="cs-CZ" sz="1000" dirty="0"/>
            </a:br>
            <a:r>
              <a:rPr lang="cs-CZ" sz="1000" b="1" dirty="0">
                <a:solidFill>
                  <a:srgbClr val="0070C0"/>
                </a:solidFill>
              </a:rPr>
              <a:t>Prezentace, snímek 13.</a:t>
            </a:r>
          </a:p>
          <a:p>
            <a:pPr>
              <a:lnSpc>
                <a:spcPct val="111000"/>
              </a:lnSpc>
            </a:pPr>
            <a:r>
              <a:rPr lang="cs-CZ" sz="1000" i="1" dirty="0"/>
              <a:t>„Představte si, jak funguje doprava: také není každá zastávka spojená s každou zastávkou. Někde člověk občas musí přestoupit. Není tedy přímá cesta mezi mnou a nějakou vesničkou na druhé straně republiky, ale dojedu do nějakého většího města dálkovým vlakem, a tam přesednu na nějaký vlak nebo autobus, co objíždí zase jen tamější okolí.”</a:t>
            </a:r>
          </a:p>
          <a:p>
            <a:pPr>
              <a:lnSpc>
                <a:spcPct val="111000"/>
              </a:lnSpc>
            </a:pPr>
            <a:endParaRPr lang="cs-CZ" sz="1000" dirty="0"/>
          </a:p>
          <a:p>
            <a:pPr>
              <a:lnSpc>
                <a:spcPct val="111000"/>
              </a:lnSpc>
            </a:pPr>
            <a:r>
              <a:rPr lang="cs-CZ" sz="1000" b="1" dirty="0">
                <a:solidFill>
                  <a:srgbClr val="0070C0"/>
                </a:solidFill>
              </a:rPr>
              <a:t>Prezentace, snímek 14-19.</a:t>
            </a:r>
          </a:p>
          <a:p>
            <a:pPr>
              <a:lnSpc>
                <a:spcPct val="111000"/>
              </a:lnSpc>
            </a:pPr>
            <a:r>
              <a:rPr lang="cs-CZ" sz="1000" i="1" dirty="0"/>
              <a:t>„Když někam jedeme, orientujeme se podle adresy, kam chceme dojet. Na každém přestupu bychom se tak mohli někoho zeptat, když chceme jet do Prahy, tak na co máme nasednout dál. Když bychom jeli autem </a:t>
            </a:r>
            <a:br>
              <a:rPr lang="cs-CZ" sz="1000" i="1" dirty="0"/>
            </a:br>
            <a:r>
              <a:rPr lang="cs-CZ" sz="1000" i="1" dirty="0"/>
              <a:t>a chtěli jsme jet do Prahy, tak na každé křižovatce vybereme odbočku, která vede do Prahy. Tato přestupní místa, tyto křižovatky </a:t>
            </a:r>
            <a:br>
              <a:rPr lang="cs-CZ" sz="1000" i="1" dirty="0"/>
            </a:br>
            <a:r>
              <a:rPr lang="cs-CZ" sz="1000" i="1" dirty="0"/>
              <a:t>v internetové síti nazýváme </a:t>
            </a:r>
            <a:r>
              <a:rPr lang="cs-CZ" sz="1000" b="1" i="1" dirty="0"/>
              <a:t>routery</a:t>
            </a:r>
            <a:r>
              <a:rPr lang="cs-CZ" sz="1000" i="1" dirty="0"/>
              <a:t>. Jsou to směrovací zařízení, která směrují po síti posílané informace.”</a:t>
            </a:r>
          </a:p>
        </p:txBody>
      </p:sp>
      <p:pic>
        <p:nvPicPr>
          <p:cNvPr id="2" name="image2.png">
            <a:extLst>
              <a:ext uri="{FF2B5EF4-FFF2-40B4-BE49-F238E27FC236}">
                <a16:creationId xmlns:a16="http://schemas.microsoft.com/office/drawing/2014/main" id="{DAD1B828-F76F-876D-FA7D-BEC184195ABC}"/>
              </a:ext>
            </a:extLst>
          </p:cNvPr>
          <p:cNvPicPr/>
          <p:nvPr/>
        </p:nvPicPr>
        <p:blipFill>
          <a:blip r:embed="rId2"/>
          <a:srcRect/>
          <a:stretch>
            <a:fillRect/>
          </a:stretch>
        </p:blipFill>
        <p:spPr>
          <a:xfrm>
            <a:off x="141854" y="1175648"/>
            <a:ext cx="3306756" cy="2120740"/>
          </a:xfrm>
          <a:prstGeom prst="rect">
            <a:avLst/>
          </a:prstGeom>
          <a:ln/>
        </p:spPr>
      </p:pic>
      <p:sp>
        <p:nvSpPr>
          <p:cNvPr id="3" name="Nadpis 1">
            <a:extLst>
              <a:ext uri="{FF2B5EF4-FFF2-40B4-BE49-F238E27FC236}">
                <a16:creationId xmlns:a16="http://schemas.microsoft.com/office/drawing/2014/main" id="{0185536B-7BAA-82D4-1D80-705F5E462759}"/>
              </a:ext>
            </a:extLst>
          </p:cNvPr>
          <p:cNvSpPr txBox="1">
            <a:spLocks/>
          </p:cNvSpPr>
          <p:nvPr/>
        </p:nvSpPr>
        <p:spPr>
          <a:xfrm>
            <a:off x="287337" y="4546600"/>
            <a:ext cx="6281737" cy="170344"/>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200" cap="all" dirty="0"/>
              <a:t>IP adresy (5 min)</a:t>
            </a:r>
            <a:endParaRPr lang="en-US" sz="1200" cap="all" dirty="0"/>
          </a:p>
        </p:txBody>
      </p:sp>
      <p:cxnSp>
        <p:nvCxnSpPr>
          <p:cNvPr id="4" name="Přímá spojnice 3">
            <a:extLst>
              <a:ext uri="{FF2B5EF4-FFF2-40B4-BE49-F238E27FC236}">
                <a16:creationId xmlns:a16="http://schemas.microsoft.com/office/drawing/2014/main" id="{FF3A74AC-24D6-06DB-7292-B8DC6CA50B09}"/>
              </a:ext>
            </a:extLst>
          </p:cNvPr>
          <p:cNvCxnSpPr>
            <a:cxnSpLocks/>
          </p:cNvCxnSpPr>
          <p:nvPr/>
        </p:nvCxnSpPr>
        <p:spPr>
          <a:xfrm>
            <a:off x="2311400" y="4716943"/>
            <a:ext cx="4254499" cy="0"/>
          </a:xfrm>
          <a:prstGeom prst="line">
            <a:avLst/>
          </a:prstGeom>
          <a:ln w="6350">
            <a:solidFill>
              <a:schemeClr val="tx1">
                <a:lumMod val="50000"/>
                <a:lumOff val="50000"/>
              </a:schemeClr>
            </a:solidFill>
          </a:ln>
        </p:spPr>
        <p:style>
          <a:lnRef idx="2">
            <a:schemeClr val="dk1"/>
          </a:lnRef>
          <a:fillRef idx="0">
            <a:schemeClr val="dk1"/>
          </a:fillRef>
          <a:effectRef idx="1">
            <a:schemeClr val="dk1"/>
          </a:effectRef>
          <a:fontRef idx="minor">
            <a:schemeClr val="tx1"/>
          </a:fontRef>
        </p:style>
      </p:cxnSp>
      <p:sp>
        <p:nvSpPr>
          <p:cNvPr id="7" name="Nadpis 1">
            <a:extLst>
              <a:ext uri="{FF2B5EF4-FFF2-40B4-BE49-F238E27FC236}">
                <a16:creationId xmlns:a16="http://schemas.microsoft.com/office/drawing/2014/main" id="{5236B460-556C-8716-8FCA-E407B0898E18}"/>
              </a:ext>
            </a:extLst>
          </p:cNvPr>
          <p:cNvSpPr txBox="1">
            <a:spLocks/>
          </p:cNvSpPr>
          <p:nvPr/>
        </p:nvSpPr>
        <p:spPr>
          <a:xfrm>
            <a:off x="288925" y="4876799"/>
            <a:ext cx="6276975" cy="4546595"/>
          </a:xfrm>
          <a:prstGeom prst="rect">
            <a:avLst/>
          </a:prstGeom>
        </p:spPr>
        <p:txBody>
          <a:bodyPr numCol="2" spcCol="21600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1000"/>
              </a:lnSpc>
            </a:pPr>
            <a:r>
              <a:rPr lang="cs-CZ" sz="1000" b="1" dirty="0">
                <a:solidFill>
                  <a:srgbClr val="0070C0"/>
                </a:solidFill>
              </a:rPr>
              <a:t>Prezentace, snímek 20.</a:t>
            </a:r>
          </a:p>
          <a:p>
            <a:pPr>
              <a:lnSpc>
                <a:spcPct val="111000"/>
              </a:lnSpc>
            </a:pPr>
            <a:r>
              <a:rPr lang="cs-CZ" sz="1000" i="1" dirty="0"/>
              <a:t>„Mluvili jsme tu o adrese. Každý dům má svou adresu, která ho přesně určuje. Každý člověk má své rodné číslo, které ho přesně určuje. Počítačová zařízení v internetu mají něco podobného, a to </a:t>
            </a:r>
            <a:r>
              <a:rPr lang="cs-CZ" sz="1000" b="1" i="1" dirty="0"/>
              <a:t>IP adresu</a:t>
            </a:r>
            <a:r>
              <a:rPr lang="cs-CZ" sz="1000" i="1" dirty="0"/>
              <a:t>.”</a:t>
            </a:r>
          </a:p>
          <a:p>
            <a:pPr marL="171450" indent="-171450">
              <a:lnSpc>
                <a:spcPct val="111000"/>
              </a:lnSpc>
              <a:buFont typeface="Arial" panose="020B0604020202020204" pitchFamily="34" charset="0"/>
              <a:buChar char="•"/>
            </a:pPr>
            <a:r>
              <a:rPr lang="cs-CZ" sz="1000" b="1" dirty="0"/>
              <a:t>Setkali jste se někde s pojmem IP adresa?</a:t>
            </a:r>
          </a:p>
          <a:p>
            <a:pPr>
              <a:lnSpc>
                <a:spcPct val="111000"/>
              </a:lnSpc>
            </a:pPr>
            <a:r>
              <a:rPr lang="cs-CZ" sz="1000" dirty="0"/>
              <a:t>Většina dětí se setkala s IP adresou alespoň </a:t>
            </a:r>
            <a:br>
              <a:rPr lang="cs-CZ" sz="1000" dirty="0"/>
            </a:br>
            <a:r>
              <a:rPr lang="cs-CZ" sz="1000" dirty="0"/>
              <a:t>v hrách, např. server v Minecraftu.</a:t>
            </a:r>
          </a:p>
          <a:p>
            <a:pPr>
              <a:lnSpc>
                <a:spcPct val="111000"/>
              </a:lnSpc>
            </a:pPr>
            <a:endParaRPr lang="cs-CZ" sz="1000" dirty="0"/>
          </a:p>
          <a:p>
            <a:pPr>
              <a:lnSpc>
                <a:spcPct val="111000"/>
              </a:lnSpc>
            </a:pPr>
            <a:r>
              <a:rPr lang="cs-CZ" sz="1000" b="1" dirty="0">
                <a:solidFill>
                  <a:srgbClr val="0070C0"/>
                </a:solidFill>
              </a:rPr>
              <a:t>Pracovní list, úkol 2. Prezentace, snímek 21.</a:t>
            </a:r>
          </a:p>
          <a:p>
            <a:pPr>
              <a:lnSpc>
                <a:spcPct val="111000"/>
              </a:lnSpc>
            </a:pPr>
            <a:r>
              <a:rPr lang="cs-CZ" sz="1000" b="1" dirty="0"/>
              <a:t>Aktivita </a:t>
            </a:r>
            <a:r>
              <a:rPr lang="cs-CZ" sz="1000" b="1" dirty="0" err="1"/>
              <a:t>Traceroute</a:t>
            </a:r>
            <a:r>
              <a:rPr lang="cs-CZ" sz="1000" b="1" dirty="0"/>
              <a:t>:</a:t>
            </a:r>
            <a:r>
              <a:rPr lang="cs-CZ" sz="1000" dirty="0"/>
              <a:t> </a:t>
            </a:r>
            <a:r>
              <a:rPr lang="cs-CZ" sz="1000" i="1" dirty="0"/>
              <a:t>„Pojďme se podívat, přes jaké všechny routery a servery náš požadavek běží, když se chceme podívat na školní webovky. Otevřete si stránku </a:t>
            </a:r>
            <a:r>
              <a:rPr lang="cs-CZ" sz="1000" i="1" dirty="0">
                <a:hlinkClick r:id="rId3"/>
              </a:rPr>
              <a:t>https://traceroute-online.com</a:t>
            </a:r>
            <a:r>
              <a:rPr lang="cs-CZ" sz="1000" i="1" dirty="0"/>
              <a:t> a do políčka zadejte stránky naší školy. Pozor, stránka je to americká, takže vždycky začíná posílat pakety z USA.”</a:t>
            </a:r>
          </a:p>
          <a:p>
            <a:pPr>
              <a:lnSpc>
                <a:spcPct val="111000"/>
              </a:lnSpc>
            </a:pPr>
            <a:r>
              <a:rPr lang="cs-CZ" sz="1000" i="1" dirty="0"/>
              <a:t>„Vidíte, přes jaké všechny servery a routery náš požadavek běžel.”</a:t>
            </a:r>
          </a:p>
          <a:p>
            <a:pPr>
              <a:lnSpc>
                <a:spcPct val="111000"/>
              </a:lnSpc>
            </a:pPr>
            <a:endParaRPr lang="cs-CZ" sz="1000" i="1" dirty="0"/>
          </a:p>
          <a:p>
            <a:pPr marL="171450" indent="-171450">
              <a:lnSpc>
                <a:spcPct val="111000"/>
              </a:lnSpc>
              <a:buFont typeface="Arial" panose="020B0604020202020204" pitchFamily="34" charset="0"/>
              <a:buChar char="•"/>
            </a:pPr>
            <a:r>
              <a:rPr lang="cs-CZ" sz="1000" b="1" dirty="0"/>
              <a:t>Jaké země vidíte na mapě?</a:t>
            </a:r>
          </a:p>
          <a:p>
            <a:pPr marL="171450" indent="-171450">
              <a:lnSpc>
                <a:spcPct val="111000"/>
              </a:lnSpc>
              <a:buFont typeface="Arial" panose="020B0604020202020204" pitchFamily="34" charset="0"/>
              <a:buChar char="•"/>
            </a:pPr>
            <a:r>
              <a:rPr lang="cs-CZ" sz="1000" b="1" dirty="0"/>
              <a:t>Na kolik přestupů se dostanete od sebe </a:t>
            </a:r>
            <a:br>
              <a:rPr lang="cs-CZ" sz="1000" b="1" dirty="0"/>
            </a:br>
            <a:r>
              <a:rPr lang="cs-CZ" sz="1000" b="1" dirty="0"/>
              <a:t>k školnímu webu?</a:t>
            </a:r>
          </a:p>
          <a:p>
            <a:pPr marL="171450" indent="-171450">
              <a:lnSpc>
                <a:spcPct val="111000"/>
              </a:lnSpc>
              <a:buFont typeface="Arial" panose="020B0604020202020204" pitchFamily="34" charset="0"/>
              <a:buChar char="•"/>
            </a:pPr>
            <a:r>
              <a:rPr lang="cs-CZ" sz="1000" b="1" dirty="0"/>
              <a:t>Jakou IP adresu má web naší školy?</a:t>
            </a:r>
          </a:p>
          <a:p>
            <a:pPr marL="171450" indent="-171450">
              <a:lnSpc>
                <a:spcPct val="111000"/>
              </a:lnSpc>
              <a:buFont typeface="Arial" panose="020B0604020202020204" pitchFamily="34" charset="0"/>
              <a:buChar char="•"/>
            </a:pPr>
            <a:endParaRPr lang="cs-CZ" sz="1000" b="1" dirty="0"/>
          </a:p>
          <a:p>
            <a:pPr>
              <a:lnSpc>
                <a:spcPct val="111000"/>
              </a:lnSpc>
            </a:pPr>
            <a:r>
              <a:rPr lang="cs-CZ" sz="1000" dirty="0">
                <a:solidFill>
                  <a:schemeClr val="tx1">
                    <a:lumMod val="50000"/>
                    <a:lumOff val="50000"/>
                  </a:schemeClr>
                </a:solidFill>
              </a:rPr>
              <a:t>MOŽNÉ ROZŠÍŘENÍ</a:t>
            </a:r>
          </a:p>
          <a:p>
            <a:pPr>
              <a:lnSpc>
                <a:spcPct val="111000"/>
              </a:lnSpc>
            </a:pPr>
            <a:r>
              <a:rPr lang="cs-CZ" sz="1000" dirty="0"/>
              <a:t>URL adresa naší školy se překládá na IP adresu webového serveru.</a:t>
            </a:r>
          </a:p>
          <a:p>
            <a:pPr>
              <a:lnSpc>
                <a:spcPct val="111000"/>
              </a:lnSpc>
            </a:pPr>
            <a:r>
              <a:rPr lang="cs-CZ" sz="1000" dirty="0"/>
              <a:t>Analogie s telefonními kontakty: také si nepamatujeme telefonní čísla všech našich kamarádů – ukládáme si je do kontaktů pod jejich jménem. Abychom si nemuseli pamatovat IP adresu každé webové stránky, má každá zapamatovatelnou URL adresu, kterou za nás zase nějaký server (DNS server) přeloží na IP adresu.</a:t>
            </a:r>
          </a:p>
          <a:p>
            <a:pPr>
              <a:lnSpc>
                <a:spcPct val="111000"/>
              </a:lnSpc>
            </a:pPr>
            <a:endParaRPr lang="cs-CZ" sz="1000" dirty="0"/>
          </a:p>
          <a:p>
            <a:pPr>
              <a:lnSpc>
                <a:spcPct val="111000"/>
              </a:lnSpc>
            </a:pPr>
            <a:r>
              <a:rPr lang="cs-CZ" sz="1000" b="1" dirty="0">
                <a:solidFill>
                  <a:srgbClr val="0070C0"/>
                </a:solidFill>
              </a:rPr>
              <a:t>Prezentace, snímek 22.</a:t>
            </a:r>
            <a:endParaRPr lang="cs-CZ" sz="1000" dirty="0"/>
          </a:p>
          <a:p>
            <a:pPr>
              <a:lnSpc>
                <a:spcPct val="111000"/>
              </a:lnSpc>
            </a:pPr>
            <a:r>
              <a:rPr lang="cs-CZ" sz="1000" dirty="0"/>
              <a:t>IP adresa má tvar: X.X.X.X, </a:t>
            </a:r>
            <a:br>
              <a:rPr lang="cs-CZ" sz="1000" dirty="0"/>
            </a:br>
            <a:r>
              <a:rPr lang="cs-CZ" sz="1000" dirty="0"/>
              <a:t>kde X je číslo v rozsahu 0-255</a:t>
            </a:r>
          </a:p>
          <a:p>
            <a:pPr>
              <a:lnSpc>
                <a:spcPct val="111000"/>
              </a:lnSpc>
            </a:pPr>
            <a:br>
              <a:rPr lang="cs-CZ" sz="1000" dirty="0"/>
            </a:br>
            <a:r>
              <a:rPr lang="cs-CZ" sz="1000" b="1" dirty="0"/>
              <a:t>Kolik různých IP adres existuje?</a:t>
            </a:r>
          </a:p>
          <a:p>
            <a:pPr marL="171450" indent="-171450">
              <a:lnSpc>
                <a:spcPct val="111000"/>
              </a:lnSpc>
              <a:buFont typeface="Arial" panose="020B0604020202020204" pitchFamily="34" charset="0"/>
              <a:buChar char="•"/>
            </a:pPr>
            <a:r>
              <a:rPr lang="cs-CZ" sz="1000" dirty="0"/>
              <a:t>~4 miliardy adres IPv4</a:t>
            </a:r>
          </a:p>
          <a:p>
            <a:pPr marL="171450" indent="-171450">
              <a:lnSpc>
                <a:spcPct val="111000"/>
              </a:lnSpc>
              <a:buFont typeface="Arial" panose="020B0604020202020204" pitchFamily="34" charset="0"/>
              <a:buChar char="•"/>
            </a:pPr>
            <a:r>
              <a:rPr lang="cs-CZ" sz="1000" dirty="0"/>
              <a:t>dochází nám, a proto nový typ (delší) IPv6</a:t>
            </a:r>
          </a:p>
          <a:p>
            <a:pPr marL="171450" indent="-171450">
              <a:lnSpc>
                <a:spcPct val="111000"/>
              </a:lnSpc>
              <a:buFont typeface="Arial" panose="020B0604020202020204" pitchFamily="34" charset="0"/>
              <a:buChar char="•"/>
            </a:pPr>
            <a:r>
              <a:rPr lang="cs-CZ" sz="1000" dirty="0"/>
              <a:t>IPv6: 128 bitů</a:t>
            </a:r>
          </a:p>
          <a:p>
            <a:pPr marL="171450" indent="-171450">
              <a:lnSpc>
                <a:spcPct val="111000"/>
              </a:lnSpc>
              <a:buFont typeface="Arial" panose="020B0604020202020204" pitchFamily="34" charset="0"/>
              <a:buChar char="•"/>
            </a:pPr>
            <a:r>
              <a:rPr lang="cs-CZ" sz="1000" dirty="0"/>
              <a:t>IPv6 je asi 10^28 adres na člověka</a:t>
            </a:r>
          </a:p>
        </p:txBody>
      </p:sp>
      <p:sp>
        <p:nvSpPr>
          <p:cNvPr id="9" name="Nadpis 1">
            <a:extLst>
              <a:ext uri="{FF2B5EF4-FFF2-40B4-BE49-F238E27FC236}">
                <a16:creationId xmlns:a16="http://schemas.microsoft.com/office/drawing/2014/main" id="{1079F7C1-87E5-F669-4114-5AE08471E357}"/>
              </a:ext>
            </a:extLst>
          </p:cNvPr>
          <p:cNvSpPr txBox="1">
            <a:spLocks/>
          </p:cNvSpPr>
          <p:nvPr/>
        </p:nvSpPr>
        <p:spPr>
          <a:xfrm>
            <a:off x="287338" y="9463796"/>
            <a:ext cx="3195637" cy="25195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800" b="0" dirty="0">
                <a:solidFill>
                  <a:schemeClr val="bg1">
                    <a:lumMod val="50000"/>
                  </a:schemeClr>
                </a:solidFill>
              </a:rPr>
              <a:t>internet4kids.mff.cuni.cz</a:t>
            </a:r>
            <a:endParaRPr lang="en-US" sz="800" b="0" dirty="0">
              <a:solidFill>
                <a:schemeClr val="bg1">
                  <a:lumMod val="50000"/>
                </a:schemeClr>
              </a:solidFill>
            </a:endParaRPr>
          </a:p>
        </p:txBody>
      </p:sp>
      <p:sp>
        <p:nvSpPr>
          <p:cNvPr id="8" name="Nadpis 1">
            <a:extLst>
              <a:ext uri="{FF2B5EF4-FFF2-40B4-BE49-F238E27FC236}">
                <a16:creationId xmlns:a16="http://schemas.microsoft.com/office/drawing/2014/main" id="{6F851619-53B6-6FAC-3186-2C0F857AD16D}"/>
              </a:ext>
            </a:extLst>
          </p:cNvPr>
          <p:cNvSpPr txBox="1">
            <a:spLocks/>
          </p:cNvSpPr>
          <p:nvPr/>
        </p:nvSpPr>
        <p:spPr>
          <a:xfrm>
            <a:off x="4372898" y="148730"/>
            <a:ext cx="2193002"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pPr algn="r"/>
            <a:r>
              <a:rPr lang="cs-CZ" sz="1000" b="0" dirty="0"/>
              <a:t>8. - 9. ročník ZŠ/ těžší varianta</a:t>
            </a:r>
            <a:endParaRPr lang="en-US" sz="1000" b="0" dirty="0"/>
          </a:p>
        </p:txBody>
      </p:sp>
    </p:spTree>
    <p:extLst>
      <p:ext uri="{BB962C8B-B14F-4D97-AF65-F5344CB8AC3E}">
        <p14:creationId xmlns:p14="http://schemas.microsoft.com/office/powerpoint/2010/main" val="32710545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30A709-983F-593C-3453-39FD1C332961}"/>
            </a:ext>
          </a:extLst>
        </p:cNvPr>
        <p:cNvGrpSpPr/>
        <p:nvPr/>
      </p:nvGrpSpPr>
      <p:grpSpPr>
        <a:xfrm>
          <a:off x="0" y="0"/>
          <a:ext cx="0" cy="0"/>
          <a:chOff x="0" y="0"/>
          <a:chExt cx="0" cy="0"/>
        </a:xfrm>
      </p:grpSpPr>
      <p:sp>
        <p:nvSpPr>
          <p:cNvPr id="43" name="Zástupný symbol pro číslo snímku 42">
            <a:extLst>
              <a:ext uri="{FF2B5EF4-FFF2-40B4-BE49-F238E27FC236}">
                <a16:creationId xmlns:a16="http://schemas.microsoft.com/office/drawing/2014/main" id="{44DB80D4-B7FD-CA57-176B-253D6B392024}"/>
              </a:ext>
            </a:extLst>
          </p:cNvPr>
          <p:cNvSpPr>
            <a:spLocks noGrp="1"/>
          </p:cNvSpPr>
          <p:nvPr>
            <p:ph type="sldNum" sz="quarter" idx="12"/>
          </p:nvPr>
        </p:nvSpPr>
        <p:spPr/>
        <p:txBody>
          <a:bodyPr/>
          <a:lstStyle/>
          <a:p>
            <a:fld id="{92AB32FF-A138-4429-B478-DF8FBDAC87D8}" type="slidenum">
              <a:rPr lang="en-US" smtClean="0"/>
              <a:pPr/>
              <a:t>4</a:t>
            </a:fld>
            <a:endParaRPr lang="en-US"/>
          </a:p>
        </p:txBody>
      </p:sp>
      <p:sp>
        <p:nvSpPr>
          <p:cNvPr id="5" name="Nadpis 1">
            <a:extLst>
              <a:ext uri="{FF2B5EF4-FFF2-40B4-BE49-F238E27FC236}">
                <a16:creationId xmlns:a16="http://schemas.microsoft.com/office/drawing/2014/main" id="{DD2597B3-047E-309E-1287-93E49901182E}"/>
              </a:ext>
            </a:extLst>
          </p:cNvPr>
          <p:cNvSpPr txBox="1">
            <a:spLocks/>
          </p:cNvSpPr>
          <p:nvPr/>
        </p:nvSpPr>
        <p:spPr>
          <a:xfrm>
            <a:off x="287339" y="143968"/>
            <a:ext cx="3082926" cy="173531"/>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1000" b="0" dirty="0"/>
              <a:t>HODINA 1 – SERVERY, ROUTERY, PAKETY</a:t>
            </a:r>
            <a:endParaRPr lang="en-US" sz="1000" b="0" dirty="0"/>
          </a:p>
        </p:txBody>
      </p:sp>
      <p:sp>
        <p:nvSpPr>
          <p:cNvPr id="3" name="Nadpis 1">
            <a:extLst>
              <a:ext uri="{FF2B5EF4-FFF2-40B4-BE49-F238E27FC236}">
                <a16:creationId xmlns:a16="http://schemas.microsoft.com/office/drawing/2014/main" id="{0185536B-7BAA-82D4-1D80-705F5E462759}"/>
              </a:ext>
            </a:extLst>
          </p:cNvPr>
          <p:cNvSpPr txBox="1">
            <a:spLocks/>
          </p:cNvSpPr>
          <p:nvPr/>
        </p:nvSpPr>
        <p:spPr>
          <a:xfrm>
            <a:off x="287337" y="477356"/>
            <a:ext cx="6281737" cy="170344"/>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200" cap="all" dirty="0"/>
              <a:t>Pakety (8 min)</a:t>
            </a:r>
            <a:endParaRPr lang="en-US" sz="1200" cap="all" dirty="0"/>
          </a:p>
        </p:txBody>
      </p:sp>
      <p:cxnSp>
        <p:nvCxnSpPr>
          <p:cNvPr id="4" name="Přímá spojnice 3">
            <a:extLst>
              <a:ext uri="{FF2B5EF4-FFF2-40B4-BE49-F238E27FC236}">
                <a16:creationId xmlns:a16="http://schemas.microsoft.com/office/drawing/2014/main" id="{FF3A74AC-24D6-06DB-7292-B8DC6CA50B09}"/>
              </a:ext>
            </a:extLst>
          </p:cNvPr>
          <p:cNvCxnSpPr>
            <a:cxnSpLocks/>
          </p:cNvCxnSpPr>
          <p:nvPr/>
        </p:nvCxnSpPr>
        <p:spPr>
          <a:xfrm>
            <a:off x="2311400" y="647699"/>
            <a:ext cx="4254499" cy="0"/>
          </a:xfrm>
          <a:prstGeom prst="line">
            <a:avLst/>
          </a:prstGeom>
          <a:ln w="6350">
            <a:solidFill>
              <a:schemeClr val="tx1">
                <a:lumMod val="50000"/>
                <a:lumOff val="50000"/>
              </a:schemeClr>
            </a:solidFill>
          </a:ln>
        </p:spPr>
        <p:style>
          <a:lnRef idx="2">
            <a:schemeClr val="dk1"/>
          </a:lnRef>
          <a:fillRef idx="0">
            <a:schemeClr val="dk1"/>
          </a:fillRef>
          <a:effectRef idx="1">
            <a:schemeClr val="dk1"/>
          </a:effectRef>
          <a:fontRef idx="minor">
            <a:schemeClr val="tx1"/>
          </a:fontRef>
        </p:style>
      </p:cxnSp>
      <p:sp>
        <p:nvSpPr>
          <p:cNvPr id="7" name="Nadpis 1">
            <a:extLst>
              <a:ext uri="{FF2B5EF4-FFF2-40B4-BE49-F238E27FC236}">
                <a16:creationId xmlns:a16="http://schemas.microsoft.com/office/drawing/2014/main" id="{5236B460-556C-8716-8FCA-E407B0898E18}"/>
              </a:ext>
            </a:extLst>
          </p:cNvPr>
          <p:cNvSpPr txBox="1">
            <a:spLocks/>
          </p:cNvSpPr>
          <p:nvPr/>
        </p:nvSpPr>
        <p:spPr>
          <a:xfrm>
            <a:off x="292099" y="825502"/>
            <a:ext cx="6273799" cy="4229097"/>
          </a:xfrm>
          <a:prstGeom prst="rect">
            <a:avLst/>
          </a:prstGeom>
        </p:spPr>
        <p:txBody>
          <a:bodyPr numCol="2" spcCol="21600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1000"/>
              </a:lnSpc>
            </a:pPr>
            <a:r>
              <a:rPr lang="cs-CZ" sz="1000" b="1" dirty="0">
                <a:solidFill>
                  <a:srgbClr val="0070C0"/>
                </a:solidFill>
              </a:rPr>
              <a:t>Prezentace, snímek 23.</a:t>
            </a:r>
          </a:p>
          <a:p>
            <a:pPr>
              <a:lnSpc>
                <a:spcPct val="111000"/>
              </a:lnSpc>
            </a:pPr>
            <a:r>
              <a:rPr lang="cs-CZ" sz="1000" b="1" dirty="0"/>
              <a:t>Aktivita Dinosaurus:</a:t>
            </a:r>
            <a:r>
              <a:rPr lang="cs-CZ" sz="1000" dirty="0"/>
              <a:t> </a:t>
            </a:r>
            <a:br>
              <a:rPr lang="cs-CZ" sz="1000" dirty="0"/>
            </a:br>
            <a:r>
              <a:rPr lang="cs-CZ" sz="1000" i="1" spc="22" dirty="0"/>
              <a:t>„Představte si, že jste ředitelé muzea. Ve své sbírce byste rádi měli i kostru dinosaura. Dali jste si tedy inzerát a ozval se vám ředitel jiného muzea, že vám dinosaura dá, že jich má dost. Bohužel jeho muzeum je přes celou republiku od toho vašeho. Je tedy potřeba dinosaura převézt. Jelikož vaše muzeum je malé, nemáte k dispozici žádný náklaďák ani vlak. Máte jen tři malá osobní auta, vaše, pana vrátného a paní účetní. Jak tedy asi dinosaura převezete? Vymyslete způsob, jak to udělat.”</a:t>
            </a:r>
          </a:p>
          <a:p>
            <a:pPr>
              <a:lnSpc>
                <a:spcPct val="111000"/>
              </a:lnSpc>
            </a:pPr>
            <a:r>
              <a:rPr lang="cs-CZ" sz="1000" dirty="0"/>
              <a:t>V aktivitě jde o to, aby si děti rozmyslely, že jeden dinosaurus se do osobního auta nevejde, a tak je potřeba kostru rozebrat, očíslovat jednotlivé kosti, udělat plánek, kam co patří, dát to do beden a poslat.</a:t>
            </a:r>
          </a:p>
          <a:p>
            <a:pPr>
              <a:lnSpc>
                <a:spcPct val="111000"/>
              </a:lnSpc>
            </a:pPr>
            <a:endParaRPr lang="cs-CZ" sz="1000" dirty="0"/>
          </a:p>
          <a:p>
            <a:pPr marL="171450" indent="-171450">
              <a:lnSpc>
                <a:spcPct val="111000"/>
              </a:lnSpc>
              <a:buFont typeface="Arial" panose="020B0604020202020204" pitchFamily="34" charset="0"/>
              <a:buChar char="•"/>
            </a:pPr>
            <a:r>
              <a:rPr lang="cs-CZ" sz="1000" b="1" spc="22" dirty="0"/>
              <a:t>Vadí, když pojede více aut a každé pojede jinudy?</a:t>
            </a:r>
          </a:p>
          <a:p>
            <a:pPr marL="171450" indent="-171450">
              <a:lnSpc>
                <a:spcPct val="111000"/>
              </a:lnSpc>
              <a:buFont typeface="Arial" panose="020B0604020202020204" pitchFamily="34" charset="0"/>
              <a:buChar char="•"/>
            </a:pPr>
            <a:r>
              <a:rPr lang="cs-CZ" sz="1000" b="1" spc="-23" dirty="0"/>
              <a:t>Myslíte si, že takto to funguje i na internetu?</a:t>
            </a:r>
          </a:p>
          <a:p>
            <a:pPr marL="171450" indent="-171450">
              <a:lnSpc>
                <a:spcPct val="111000"/>
              </a:lnSpc>
              <a:buFont typeface="Arial" panose="020B0604020202020204" pitchFamily="34" charset="0"/>
              <a:buChar char="•"/>
            </a:pPr>
            <a:endParaRPr lang="cs-CZ" sz="1000" b="1" spc="-23" dirty="0"/>
          </a:p>
          <a:p>
            <a:pPr>
              <a:lnSpc>
                <a:spcPct val="111000"/>
              </a:lnSpc>
            </a:pPr>
            <a:r>
              <a:rPr lang="cs-CZ" sz="1000" b="1" dirty="0">
                <a:solidFill>
                  <a:srgbClr val="0070C0"/>
                </a:solidFill>
              </a:rPr>
              <a:t>Prezentace, snímek 24-25 (video).</a:t>
            </a:r>
          </a:p>
          <a:p>
            <a:pPr>
              <a:lnSpc>
                <a:spcPct val="111000"/>
              </a:lnSpc>
            </a:pPr>
            <a:r>
              <a:rPr lang="cs-CZ" sz="1000" i="1" dirty="0"/>
              <a:t>“Ano, funguje! Můžeme si spojení mezi počítači, servery a routery představit jako silnici. Na internetu se tedy vše, co posíláme, rozdělí na stejně velké části, říkáme jim </a:t>
            </a:r>
            <a:r>
              <a:rPr lang="cs-CZ" sz="1000" b="1" i="1" dirty="0"/>
              <a:t>pakety</a:t>
            </a:r>
            <a:r>
              <a:rPr lang="cs-CZ" sz="1000" i="1" dirty="0"/>
              <a:t>. Ty z místa odeslání, třeba našeho počítače, putují do místa určení, třeba serveru YouTube. Každý paket tam může dorazit jinou cestou, záleží, kde zrovna na té imaginární silnici je kolona.”</a:t>
            </a:r>
          </a:p>
          <a:p>
            <a:pPr>
              <a:lnSpc>
                <a:spcPct val="111000"/>
              </a:lnSpc>
            </a:pPr>
            <a:endParaRPr lang="cs-CZ" sz="1000" i="1" dirty="0"/>
          </a:p>
          <a:p>
            <a:pPr>
              <a:lnSpc>
                <a:spcPct val="110000"/>
              </a:lnSpc>
            </a:pPr>
            <a:r>
              <a:rPr lang="cs-CZ" sz="1000" b="1" dirty="0">
                <a:solidFill>
                  <a:srgbClr val="0070C0"/>
                </a:solidFill>
              </a:rPr>
              <a:t>Pracovní list, úkol 3. Prezentace, snímek 26.</a:t>
            </a:r>
          </a:p>
          <a:p>
            <a:pPr marL="171450" indent="-171450">
              <a:lnSpc>
                <a:spcPct val="111000"/>
              </a:lnSpc>
              <a:buFont typeface="Arial" panose="020B0604020202020204" pitchFamily="34" charset="0"/>
              <a:buChar char="•"/>
            </a:pPr>
            <a:r>
              <a:rPr lang="cs-CZ" sz="1000" b="1" dirty="0"/>
              <a:t>Co všechno asi paket obsahuje kromě části fotky nebo videa? Využijte své myšlenky ze cvičení s dinosaurem.</a:t>
            </a:r>
          </a:p>
          <a:p>
            <a:pPr marL="171450" indent="-171450">
              <a:lnSpc>
                <a:spcPct val="111000"/>
              </a:lnSpc>
              <a:buFont typeface="Arial" panose="020B0604020202020204" pitchFamily="34" charset="0"/>
              <a:buChar char="•"/>
            </a:pPr>
            <a:endParaRPr lang="cs-CZ" sz="1000" b="1" dirty="0"/>
          </a:p>
          <a:p>
            <a:pPr>
              <a:lnSpc>
                <a:spcPct val="111000"/>
              </a:lnSpc>
            </a:pPr>
            <a:r>
              <a:rPr lang="cs-CZ" sz="1000" b="1" dirty="0">
                <a:solidFill>
                  <a:srgbClr val="0070C0"/>
                </a:solidFill>
              </a:rPr>
              <a:t>Prezentace, snímek 27.</a:t>
            </a:r>
            <a:br>
              <a:rPr lang="cs-CZ" sz="1000" b="1" dirty="0"/>
            </a:br>
            <a:r>
              <a:rPr lang="cs-CZ" sz="1000" i="1" dirty="0"/>
              <a:t>„Paket obsahuje IP adresu odesílatele, IP adresu příjemce, pořadové číslo, abychom dokázali obrázek zase složit, identifikátor zprávy, a samotný kousek obrázku.”</a:t>
            </a:r>
          </a:p>
        </p:txBody>
      </p:sp>
      <p:sp>
        <p:nvSpPr>
          <p:cNvPr id="10" name="Nadpis 1">
            <a:extLst>
              <a:ext uri="{FF2B5EF4-FFF2-40B4-BE49-F238E27FC236}">
                <a16:creationId xmlns:a16="http://schemas.microsoft.com/office/drawing/2014/main" id="{01D68732-57BF-963B-DBA4-CEC6696E705A}"/>
              </a:ext>
            </a:extLst>
          </p:cNvPr>
          <p:cNvSpPr txBox="1">
            <a:spLocks/>
          </p:cNvSpPr>
          <p:nvPr/>
        </p:nvSpPr>
        <p:spPr>
          <a:xfrm>
            <a:off x="284162" y="5054600"/>
            <a:ext cx="6281737" cy="165100"/>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b="1" cap="all" dirty="0" err="1"/>
              <a:t>Reflexe</a:t>
            </a:r>
            <a:r>
              <a:rPr lang="en-US" sz="1200" b="1" cap="all" dirty="0"/>
              <a:t>: Jak </a:t>
            </a:r>
            <a:r>
              <a:rPr lang="en-US" sz="1200" b="1" cap="all" dirty="0" err="1"/>
              <a:t>vypadá</a:t>
            </a:r>
            <a:r>
              <a:rPr lang="en-US" sz="1200" b="1" cap="all" dirty="0"/>
              <a:t> internet z </a:t>
            </a:r>
            <a:r>
              <a:rPr lang="en-US" sz="1200" b="1" cap="all" dirty="0" err="1"/>
              <a:t>dálky</a:t>
            </a:r>
            <a:r>
              <a:rPr lang="en-US" sz="1200" b="1" cap="all" dirty="0"/>
              <a:t>? (5 min)</a:t>
            </a:r>
          </a:p>
        </p:txBody>
      </p:sp>
      <p:sp>
        <p:nvSpPr>
          <p:cNvPr id="11" name="Nadpis 1">
            <a:extLst>
              <a:ext uri="{FF2B5EF4-FFF2-40B4-BE49-F238E27FC236}">
                <a16:creationId xmlns:a16="http://schemas.microsoft.com/office/drawing/2014/main" id="{F83913F6-E509-147A-4D47-7F83BBAC8ED1}"/>
              </a:ext>
            </a:extLst>
          </p:cNvPr>
          <p:cNvSpPr txBox="1">
            <a:spLocks/>
          </p:cNvSpPr>
          <p:nvPr/>
        </p:nvSpPr>
        <p:spPr>
          <a:xfrm>
            <a:off x="292099" y="5384805"/>
            <a:ext cx="6273799" cy="1574796"/>
          </a:xfrm>
          <a:prstGeom prst="rect">
            <a:avLst/>
          </a:prstGeom>
        </p:spPr>
        <p:txBody>
          <a:bodyPr numCol="2" spcCol="21600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b="1" dirty="0">
                <a:solidFill>
                  <a:srgbClr val="0070C0"/>
                </a:solidFill>
              </a:rPr>
              <a:t>Pracovní list, úkol 4. Prezentace, snímek 28.</a:t>
            </a:r>
          </a:p>
          <a:p>
            <a:pPr>
              <a:lnSpc>
                <a:spcPct val="111000"/>
              </a:lnSpc>
            </a:pPr>
            <a:r>
              <a:rPr lang="cs-CZ" sz="1000" b="1" spc="22" dirty="0"/>
              <a:t>Aktivita Jak vypadá internet z dálky?:</a:t>
            </a:r>
            <a:r>
              <a:rPr lang="cs-CZ" sz="1000" spc="22" dirty="0"/>
              <a:t> </a:t>
            </a:r>
            <a:br>
              <a:rPr lang="cs-CZ" sz="1000" spc="22" dirty="0"/>
            </a:br>
            <a:r>
              <a:rPr lang="cs-CZ" sz="1000" i="1" spc="33" dirty="0"/>
              <a:t>“Na základě znalostí o serverech, routerech </a:t>
            </a:r>
            <a:br>
              <a:rPr lang="cs-CZ" sz="1000" i="1" spc="33" dirty="0"/>
            </a:br>
            <a:r>
              <a:rPr lang="cs-CZ" sz="1000" i="1" spc="33" dirty="0"/>
              <a:t>a paketech zkuste nakreslit část internetové sítě (</a:t>
            </a:r>
            <a:r>
              <a:rPr lang="cs-CZ" sz="1000" i="1" dirty="0"/>
              <a:t>„</a:t>
            </a:r>
            <a:r>
              <a:rPr lang="cs-CZ" sz="1000" i="1" spc="33" dirty="0"/>
              <a:t>jak by to vypadalo </a:t>
            </a:r>
            <a:br>
              <a:rPr lang="cs-CZ" sz="1000" i="1" spc="33" dirty="0"/>
            </a:br>
            <a:r>
              <a:rPr lang="cs-CZ" sz="1000" i="1" spc="33" dirty="0"/>
              <a:t>z výšky”), kde bude znázorněno, jak vám nějaký YouTube server posílá pakety videa, na které se chcete podívat.”</a:t>
            </a:r>
          </a:p>
          <a:p>
            <a:pPr>
              <a:lnSpc>
                <a:spcPct val="111000"/>
              </a:lnSpc>
            </a:pPr>
            <a:r>
              <a:rPr lang="cs-CZ" sz="1000" spc="33" dirty="0"/>
              <a:t>Tuto aktivitu lze zadat dvěma způsoby - pokud máte hodně času, lze diskutovat nad řešeními dětí. Pokud naopak máte času málo, dejte jim jen 3 minuty na kreslení a pak ukažte správné řešení. Je ale důležité, aby děti správné řešení viděly.</a:t>
            </a:r>
          </a:p>
          <a:p>
            <a:pPr>
              <a:lnSpc>
                <a:spcPct val="111000"/>
              </a:lnSpc>
            </a:pPr>
            <a:r>
              <a:rPr lang="cs-CZ" sz="1000" b="1" dirty="0">
                <a:solidFill>
                  <a:srgbClr val="0070C0"/>
                </a:solidFill>
              </a:rPr>
              <a:t>Prezentace, snímek 29.</a:t>
            </a:r>
          </a:p>
        </p:txBody>
      </p:sp>
      <p:sp>
        <p:nvSpPr>
          <p:cNvPr id="8" name="Nadpis 1">
            <a:extLst>
              <a:ext uri="{FF2B5EF4-FFF2-40B4-BE49-F238E27FC236}">
                <a16:creationId xmlns:a16="http://schemas.microsoft.com/office/drawing/2014/main" id="{2C179F7F-D3F8-8FA2-8130-A9853017BBFC}"/>
              </a:ext>
            </a:extLst>
          </p:cNvPr>
          <p:cNvSpPr txBox="1">
            <a:spLocks/>
          </p:cNvSpPr>
          <p:nvPr/>
        </p:nvSpPr>
        <p:spPr>
          <a:xfrm>
            <a:off x="287338" y="9463796"/>
            <a:ext cx="3195637" cy="25195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800" b="0" dirty="0">
                <a:solidFill>
                  <a:schemeClr val="bg1">
                    <a:lumMod val="50000"/>
                  </a:schemeClr>
                </a:solidFill>
              </a:rPr>
              <a:t>internet4kids.mff.cuni.cz</a:t>
            </a:r>
            <a:endParaRPr lang="en-US" sz="800" b="0" dirty="0">
              <a:solidFill>
                <a:schemeClr val="bg1">
                  <a:lumMod val="50000"/>
                </a:schemeClr>
              </a:solidFill>
            </a:endParaRPr>
          </a:p>
        </p:txBody>
      </p:sp>
      <p:sp>
        <p:nvSpPr>
          <p:cNvPr id="2" name="Nadpis 1">
            <a:extLst>
              <a:ext uri="{FF2B5EF4-FFF2-40B4-BE49-F238E27FC236}">
                <a16:creationId xmlns:a16="http://schemas.microsoft.com/office/drawing/2014/main" id="{008E5B60-28E0-323B-3BE9-602C5E5FF99C}"/>
              </a:ext>
            </a:extLst>
          </p:cNvPr>
          <p:cNvSpPr txBox="1">
            <a:spLocks/>
          </p:cNvSpPr>
          <p:nvPr/>
        </p:nvSpPr>
        <p:spPr>
          <a:xfrm>
            <a:off x="4372898" y="148730"/>
            <a:ext cx="2193002"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pPr algn="r"/>
            <a:r>
              <a:rPr lang="cs-CZ" sz="1000" b="0" dirty="0"/>
              <a:t>8. - 9. ročník ZŠ/ těžší varianta</a:t>
            </a:r>
            <a:endParaRPr lang="en-US" sz="1000" b="0" dirty="0"/>
          </a:p>
        </p:txBody>
      </p:sp>
    </p:spTree>
    <p:extLst>
      <p:ext uri="{BB962C8B-B14F-4D97-AF65-F5344CB8AC3E}">
        <p14:creationId xmlns:p14="http://schemas.microsoft.com/office/powerpoint/2010/main" val="37643511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1A65BD-0E0D-E8EA-0A87-B38C7B152292}"/>
            </a:ext>
          </a:extLst>
        </p:cNvPr>
        <p:cNvGrpSpPr/>
        <p:nvPr/>
      </p:nvGrpSpPr>
      <p:grpSpPr>
        <a:xfrm>
          <a:off x="0" y="0"/>
          <a:ext cx="0" cy="0"/>
          <a:chOff x="0" y="0"/>
          <a:chExt cx="0" cy="0"/>
        </a:xfrm>
      </p:grpSpPr>
      <p:sp>
        <p:nvSpPr>
          <p:cNvPr id="57" name="Obdélník: se zakulacenými rohy 56">
            <a:extLst>
              <a:ext uri="{FF2B5EF4-FFF2-40B4-BE49-F238E27FC236}">
                <a16:creationId xmlns:a16="http://schemas.microsoft.com/office/drawing/2014/main" id="{3614364B-463E-2E2F-62CC-917A9E4775F3}"/>
              </a:ext>
            </a:extLst>
          </p:cNvPr>
          <p:cNvSpPr/>
          <p:nvPr/>
        </p:nvSpPr>
        <p:spPr>
          <a:xfrm>
            <a:off x="336183" y="3740077"/>
            <a:ext cx="857618" cy="376852"/>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Zástupný symbol pro číslo snímku 42">
            <a:extLst>
              <a:ext uri="{FF2B5EF4-FFF2-40B4-BE49-F238E27FC236}">
                <a16:creationId xmlns:a16="http://schemas.microsoft.com/office/drawing/2014/main" id="{8C6D425B-69C6-5EAD-1256-D2A3F0839DA4}"/>
              </a:ext>
            </a:extLst>
          </p:cNvPr>
          <p:cNvSpPr>
            <a:spLocks noGrp="1"/>
          </p:cNvSpPr>
          <p:nvPr>
            <p:ph type="sldNum" sz="quarter" idx="12"/>
          </p:nvPr>
        </p:nvSpPr>
        <p:spPr/>
        <p:txBody>
          <a:bodyPr/>
          <a:lstStyle/>
          <a:p>
            <a:fld id="{92AB32FF-A138-4429-B478-DF8FBDAC87D8}" type="slidenum">
              <a:rPr lang="en-US" smtClean="0"/>
              <a:pPr/>
              <a:t>5</a:t>
            </a:fld>
            <a:endParaRPr lang="en-US"/>
          </a:p>
        </p:txBody>
      </p:sp>
      <p:sp>
        <p:nvSpPr>
          <p:cNvPr id="31" name="Nadpis 1">
            <a:extLst>
              <a:ext uri="{FF2B5EF4-FFF2-40B4-BE49-F238E27FC236}">
                <a16:creationId xmlns:a16="http://schemas.microsoft.com/office/drawing/2014/main" id="{02B1063F-9C16-3C52-5A6E-7216AA3DA80D}"/>
              </a:ext>
            </a:extLst>
          </p:cNvPr>
          <p:cNvSpPr txBox="1">
            <a:spLocks/>
          </p:cNvSpPr>
          <p:nvPr/>
        </p:nvSpPr>
        <p:spPr>
          <a:xfrm>
            <a:off x="287337" y="496249"/>
            <a:ext cx="6281737" cy="338137"/>
          </a:xfrm>
          <a:prstGeom prst="rect">
            <a:avLst/>
          </a:prstGeom>
        </p:spPr>
        <p:txBody>
          <a:bodyPr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800" dirty="0"/>
              <a:t>Průběh hodiny stručně</a:t>
            </a:r>
            <a:endParaRPr lang="en-US" sz="1400" dirty="0"/>
          </a:p>
        </p:txBody>
      </p:sp>
      <p:sp>
        <p:nvSpPr>
          <p:cNvPr id="32" name="Nadpis 1">
            <a:extLst>
              <a:ext uri="{FF2B5EF4-FFF2-40B4-BE49-F238E27FC236}">
                <a16:creationId xmlns:a16="http://schemas.microsoft.com/office/drawing/2014/main" id="{C0982145-CE46-101B-B83C-9A62FEFEA27E}"/>
              </a:ext>
            </a:extLst>
          </p:cNvPr>
          <p:cNvSpPr txBox="1">
            <a:spLocks/>
          </p:cNvSpPr>
          <p:nvPr/>
        </p:nvSpPr>
        <p:spPr>
          <a:xfrm>
            <a:off x="287337" y="844441"/>
            <a:ext cx="4151313" cy="329693"/>
          </a:xfrm>
          <a:prstGeom prst="rect">
            <a:avLst/>
          </a:prstGeom>
        </p:spPr>
        <p:txBody>
          <a:bodyPr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400" b="1" dirty="0">
                <a:solidFill>
                  <a:schemeClr val="accent6">
                    <a:lumMod val="75000"/>
                  </a:schemeClr>
                </a:solidFill>
              </a:rPr>
              <a:t>EVOKACE</a:t>
            </a:r>
            <a:endParaRPr lang="en-US" sz="1400" b="1" dirty="0">
              <a:solidFill>
                <a:schemeClr val="accent6">
                  <a:lumMod val="75000"/>
                </a:schemeClr>
              </a:solidFill>
            </a:endParaRPr>
          </a:p>
        </p:txBody>
      </p:sp>
      <p:sp>
        <p:nvSpPr>
          <p:cNvPr id="33" name="Nadpis 1">
            <a:extLst>
              <a:ext uri="{FF2B5EF4-FFF2-40B4-BE49-F238E27FC236}">
                <a16:creationId xmlns:a16="http://schemas.microsoft.com/office/drawing/2014/main" id="{F2168A7A-ACEB-457D-81ED-BBA74FCAE37D}"/>
              </a:ext>
            </a:extLst>
          </p:cNvPr>
          <p:cNvSpPr txBox="1">
            <a:spLocks/>
          </p:cNvSpPr>
          <p:nvPr/>
        </p:nvSpPr>
        <p:spPr>
          <a:xfrm>
            <a:off x="287337" y="1161367"/>
            <a:ext cx="6281738" cy="691567"/>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dirty="0"/>
              <a:t>aktivita </a:t>
            </a:r>
            <a:r>
              <a:rPr lang="cs-CZ" sz="1000" b="1" dirty="0"/>
              <a:t>CO KDYBY NAJEDNOU PŘESTAL FUNGOVAT INTERNET</a:t>
            </a:r>
            <a:endParaRPr lang="en-US" sz="1000" b="1" dirty="0"/>
          </a:p>
        </p:txBody>
      </p:sp>
      <p:sp>
        <p:nvSpPr>
          <p:cNvPr id="34" name="Nadpis 1">
            <a:extLst>
              <a:ext uri="{FF2B5EF4-FFF2-40B4-BE49-F238E27FC236}">
                <a16:creationId xmlns:a16="http://schemas.microsoft.com/office/drawing/2014/main" id="{DFB2D244-644D-D677-D31F-8AA43034ED3B}"/>
              </a:ext>
            </a:extLst>
          </p:cNvPr>
          <p:cNvSpPr txBox="1">
            <a:spLocks/>
          </p:cNvSpPr>
          <p:nvPr/>
        </p:nvSpPr>
        <p:spPr>
          <a:xfrm>
            <a:off x="1357312" y="1498600"/>
            <a:ext cx="957265" cy="854618"/>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dirty="0"/>
            </a:br>
            <a:r>
              <a:rPr lang="cs-CZ" sz="1000" b="1" dirty="0"/>
              <a:t>snímek 2-3</a:t>
            </a:r>
            <a:br>
              <a:rPr lang="cs-CZ" sz="1000" b="1" dirty="0"/>
            </a:br>
            <a:br>
              <a:rPr lang="cs-CZ" sz="1000" b="1" dirty="0"/>
            </a:br>
            <a:r>
              <a:rPr lang="cs-CZ" sz="1000" dirty="0"/>
              <a:t>PL</a:t>
            </a:r>
            <a:r>
              <a:rPr lang="cs-CZ" sz="1000" b="1" dirty="0"/>
              <a:t> úkol 1</a:t>
            </a:r>
            <a:endParaRPr lang="cs-CZ" sz="1000" dirty="0"/>
          </a:p>
          <a:p>
            <a:pPr>
              <a:lnSpc>
                <a:spcPct val="110000"/>
              </a:lnSpc>
              <a:spcAft>
                <a:spcPts val="1300"/>
              </a:spcAft>
            </a:pPr>
            <a:endParaRPr lang="cs-CZ" sz="1000" b="1" dirty="0"/>
          </a:p>
        </p:txBody>
      </p:sp>
      <p:sp>
        <p:nvSpPr>
          <p:cNvPr id="35" name="Nadpis 1">
            <a:extLst>
              <a:ext uri="{FF2B5EF4-FFF2-40B4-BE49-F238E27FC236}">
                <a16:creationId xmlns:a16="http://schemas.microsoft.com/office/drawing/2014/main" id="{A477863C-AED5-8BAE-7DB3-C2178F4D5347}"/>
              </a:ext>
            </a:extLst>
          </p:cNvPr>
          <p:cNvSpPr txBox="1">
            <a:spLocks/>
          </p:cNvSpPr>
          <p:nvPr/>
        </p:nvSpPr>
        <p:spPr>
          <a:xfrm>
            <a:off x="2417763" y="1498601"/>
            <a:ext cx="4151312" cy="1346199"/>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dirty="0"/>
              <a:t>Děti do 5+ skupin. Každá dostane jedno z témat:</a:t>
            </a:r>
          </a:p>
          <a:p>
            <a:pPr marL="171450" indent="-171450">
              <a:lnSpc>
                <a:spcPct val="110000"/>
              </a:lnSpc>
              <a:buFont typeface="Arial" panose="020B0604020202020204" pitchFamily="34" charset="0"/>
              <a:buChar char="•"/>
            </a:pPr>
            <a:r>
              <a:rPr lang="cs-CZ" sz="1000" dirty="0"/>
              <a:t>ekonomika</a:t>
            </a:r>
          </a:p>
          <a:p>
            <a:pPr marL="171450" indent="-171450">
              <a:lnSpc>
                <a:spcPct val="110000"/>
              </a:lnSpc>
              <a:buFont typeface="Arial" panose="020B0604020202020204" pitchFamily="34" charset="0"/>
              <a:buChar char="•"/>
            </a:pPr>
            <a:r>
              <a:rPr lang="cs-CZ" sz="1000" dirty="0"/>
              <a:t>politika</a:t>
            </a:r>
          </a:p>
          <a:p>
            <a:pPr marL="171450" indent="-171450">
              <a:lnSpc>
                <a:spcPct val="110000"/>
              </a:lnSpc>
              <a:buFont typeface="Arial" panose="020B0604020202020204" pitchFamily="34" charset="0"/>
              <a:buChar char="•"/>
            </a:pPr>
            <a:r>
              <a:rPr lang="cs-CZ" sz="1000" dirty="0"/>
              <a:t>já jako uživatel</a:t>
            </a:r>
          </a:p>
          <a:p>
            <a:pPr marL="171450" indent="-171450">
              <a:lnSpc>
                <a:spcPct val="110000"/>
              </a:lnSpc>
              <a:buFont typeface="Arial" panose="020B0604020202020204" pitchFamily="34" charset="0"/>
              <a:buChar char="•"/>
            </a:pPr>
            <a:r>
              <a:rPr lang="cs-CZ" sz="1000" dirty="0"/>
              <a:t>zdravotnictví</a:t>
            </a:r>
          </a:p>
          <a:p>
            <a:pPr marL="171450" indent="-171450">
              <a:lnSpc>
                <a:spcPct val="110000"/>
              </a:lnSpc>
              <a:buFont typeface="Arial" panose="020B0604020202020204" pitchFamily="34" charset="0"/>
              <a:buChar char="•"/>
            </a:pPr>
            <a:r>
              <a:rPr lang="cs-CZ" sz="1000" dirty="0"/>
              <a:t>doprava</a:t>
            </a:r>
          </a:p>
          <a:p>
            <a:pPr>
              <a:lnSpc>
                <a:spcPct val="110000"/>
              </a:lnSpc>
              <a:spcAft>
                <a:spcPts val="1300"/>
              </a:spcAft>
            </a:pPr>
            <a:r>
              <a:rPr lang="cs-CZ" sz="1000" dirty="0"/>
              <a:t>Děti mají 4 minuty na řešení, pak diskutujeme.</a:t>
            </a:r>
          </a:p>
        </p:txBody>
      </p:sp>
      <p:sp>
        <p:nvSpPr>
          <p:cNvPr id="36" name="Nadpis 1">
            <a:extLst>
              <a:ext uri="{FF2B5EF4-FFF2-40B4-BE49-F238E27FC236}">
                <a16:creationId xmlns:a16="http://schemas.microsoft.com/office/drawing/2014/main" id="{633280FB-59F6-51E6-2689-354A46BB4127}"/>
              </a:ext>
            </a:extLst>
          </p:cNvPr>
          <p:cNvSpPr txBox="1">
            <a:spLocks/>
          </p:cNvSpPr>
          <p:nvPr/>
        </p:nvSpPr>
        <p:spPr>
          <a:xfrm>
            <a:off x="287337" y="3022600"/>
            <a:ext cx="4151313" cy="346203"/>
          </a:xfrm>
          <a:prstGeom prst="rect">
            <a:avLst/>
          </a:prstGeom>
        </p:spPr>
        <p:txBody>
          <a:bodyPr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400" b="1" dirty="0">
                <a:solidFill>
                  <a:schemeClr val="accent2">
                    <a:lumMod val="75000"/>
                  </a:schemeClr>
                </a:solidFill>
              </a:rPr>
              <a:t>UVĚDOMĚNÍ</a:t>
            </a:r>
            <a:endParaRPr lang="en-US" sz="1400" b="1" dirty="0">
              <a:solidFill>
                <a:schemeClr val="accent2">
                  <a:lumMod val="75000"/>
                </a:schemeClr>
              </a:solidFill>
            </a:endParaRPr>
          </a:p>
        </p:txBody>
      </p:sp>
      <p:sp>
        <p:nvSpPr>
          <p:cNvPr id="38" name="Nadpis 1">
            <a:extLst>
              <a:ext uri="{FF2B5EF4-FFF2-40B4-BE49-F238E27FC236}">
                <a16:creationId xmlns:a16="http://schemas.microsoft.com/office/drawing/2014/main" id="{75FFC91B-C8F1-0DB4-2277-40EFF3643729}"/>
              </a:ext>
            </a:extLst>
          </p:cNvPr>
          <p:cNvSpPr txBox="1">
            <a:spLocks/>
          </p:cNvSpPr>
          <p:nvPr/>
        </p:nvSpPr>
        <p:spPr>
          <a:xfrm>
            <a:off x="287338" y="3353872"/>
            <a:ext cx="2022476" cy="252635"/>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b="1" dirty="0"/>
              <a:t>SERVERY</a:t>
            </a:r>
            <a:endParaRPr lang="en-US" sz="1000" dirty="0"/>
          </a:p>
        </p:txBody>
      </p:sp>
      <p:sp>
        <p:nvSpPr>
          <p:cNvPr id="39" name="Nadpis 1">
            <a:extLst>
              <a:ext uri="{FF2B5EF4-FFF2-40B4-BE49-F238E27FC236}">
                <a16:creationId xmlns:a16="http://schemas.microsoft.com/office/drawing/2014/main" id="{C7AA4454-7454-3235-34D7-5B89193BEC26}"/>
              </a:ext>
            </a:extLst>
          </p:cNvPr>
          <p:cNvSpPr txBox="1">
            <a:spLocks/>
          </p:cNvSpPr>
          <p:nvPr/>
        </p:nvSpPr>
        <p:spPr>
          <a:xfrm>
            <a:off x="1358901" y="3696637"/>
            <a:ext cx="955676" cy="357307"/>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dirty="0"/>
            </a:br>
            <a:r>
              <a:rPr lang="cs-CZ" sz="1000" b="1" dirty="0"/>
              <a:t>snímek 4</a:t>
            </a:r>
            <a:endParaRPr lang="cs-CZ" sz="1000" dirty="0"/>
          </a:p>
          <a:p>
            <a:pPr>
              <a:lnSpc>
                <a:spcPct val="110000"/>
              </a:lnSpc>
              <a:spcAft>
                <a:spcPts val="1300"/>
              </a:spcAft>
            </a:pPr>
            <a:endParaRPr lang="cs-CZ" sz="1000" b="1" dirty="0"/>
          </a:p>
        </p:txBody>
      </p:sp>
      <p:sp>
        <p:nvSpPr>
          <p:cNvPr id="40" name="Nadpis 1">
            <a:extLst>
              <a:ext uri="{FF2B5EF4-FFF2-40B4-BE49-F238E27FC236}">
                <a16:creationId xmlns:a16="http://schemas.microsoft.com/office/drawing/2014/main" id="{BDCC3DFB-D192-3630-60FD-66675669962C}"/>
              </a:ext>
            </a:extLst>
          </p:cNvPr>
          <p:cNvSpPr txBox="1">
            <a:spLocks/>
          </p:cNvSpPr>
          <p:nvPr/>
        </p:nvSpPr>
        <p:spPr>
          <a:xfrm>
            <a:off x="2417763" y="3695783"/>
            <a:ext cx="4151312" cy="1282615"/>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dirty="0"/>
              <a:t>Kde ty jízdní řády/programy v nemocnicích/… tedy jsou?</a:t>
            </a:r>
          </a:p>
          <a:p>
            <a:pPr>
              <a:lnSpc>
                <a:spcPct val="110000"/>
              </a:lnSpc>
            </a:pPr>
            <a:r>
              <a:rPr lang="cs-CZ" sz="1000" dirty="0"/>
              <a:t>Když zadáme do prohlížeče webovou adresu, kdo nebo co nám ji ukáže? Kdo za nás pošle e-mail až k příjemci?</a:t>
            </a:r>
            <a:br>
              <a:rPr lang="cs-CZ" sz="1000" dirty="0"/>
            </a:br>
            <a:endParaRPr lang="cs-CZ" sz="1000" dirty="0"/>
          </a:p>
          <a:p>
            <a:pPr>
              <a:lnSpc>
                <a:spcPct val="110000"/>
              </a:lnSpc>
            </a:pPr>
            <a:r>
              <a:rPr lang="cs-CZ" sz="1000" dirty="0"/>
              <a:t>Přemýšleli jste, kde jsou vlastně uloženy všechny webové stránky, naše data na cloudových úložištích, videa na YouTube a vše, o co bychom zánikem internetu přišli?</a:t>
            </a:r>
          </a:p>
        </p:txBody>
      </p:sp>
      <p:sp>
        <p:nvSpPr>
          <p:cNvPr id="41" name="Nadpis 1">
            <a:extLst>
              <a:ext uri="{FF2B5EF4-FFF2-40B4-BE49-F238E27FC236}">
                <a16:creationId xmlns:a16="http://schemas.microsoft.com/office/drawing/2014/main" id="{18CF68FF-98D5-A57F-71AF-362F7537801C}"/>
              </a:ext>
            </a:extLst>
          </p:cNvPr>
          <p:cNvSpPr txBox="1">
            <a:spLocks/>
          </p:cNvSpPr>
          <p:nvPr/>
        </p:nvSpPr>
        <p:spPr>
          <a:xfrm>
            <a:off x="292101" y="1498600"/>
            <a:ext cx="950910" cy="688895"/>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10 min</a:t>
            </a:r>
          </a:p>
          <a:p>
            <a:pPr algn="ctr">
              <a:lnSpc>
                <a:spcPct val="110000"/>
              </a:lnSpc>
              <a:spcAft>
                <a:spcPts val="1300"/>
              </a:spcAft>
            </a:pPr>
            <a:endParaRPr lang="cs-CZ" sz="1000" dirty="0"/>
          </a:p>
          <a:p>
            <a:pPr algn="ctr">
              <a:lnSpc>
                <a:spcPct val="110000"/>
              </a:lnSpc>
              <a:spcAft>
                <a:spcPts val="1300"/>
              </a:spcAft>
            </a:pPr>
            <a:endParaRPr lang="cs-CZ" sz="1000" b="1" dirty="0"/>
          </a:p>
        </p:txBody>
      </p:sp>
      <p:sp>
        <p:nvSpPr>
          <p:cNvPr id="44" name="Nadpis 1">
            <a:extLst>
              <a:ext uri="{FF2B5EF4-FFF2-40B4-BE49-F238E27FC236}">
                <a16:creationId xmlns:a16="http://schemas.microsoft.com/office/drawing/2014/main" id="{B21E5A05-C6BE-38C1-F543-3156FC707A05}"/>
              </a:ext>
            </a:extLst>
          </p:cNvPr>
          <p:cNvSpPr txBox="1">
            <a:spLocks/>
          </p:cNvSpPr>
          <p:nvPr/>
        </p:nvSpPr>
        <p:spPr>
          <a:xfrm>
            <a:off x="292102" y="3715805"/>
            <a:ext cx="952498" cy="342766"/>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2 min</a:t>
            </a:r>
          </a:p>
        </p:txBody>
      </p:sp>
      <p:sp>
        <p:nvSpPr>
          <p:cNvPr id="45" name="Nadpis 1">
            <a:extLst>
              <a:ext uri="{FF2B5EF4-FFF2-40B4-BE49-F238E27FC236}">
                <a16:creationId xmlns:a16="http://schemas.microsoft.com/office/drawing/2014/main" id="{89908F81-8936-ADF9-BCF2-553E00DE409D}"/>
              </a:ext>
            </a:extLst>
          </p:cNvPr>
          <p:cNvSpPr txBox="1">
            <a:spLocks/>
          </p:cNvSpPr>
          <p:nvPr/>
        </p:nvSpPr>
        <p:spPr>
          <a:xfrm>
            <a:off x="1358901" y="5054600"/>
            <a:ext cx="955676" cy="343909"/>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dirty="0"/>
            </a:br>
            <a:r>
              <a:rPr lang="cs-CZ" sz="1000" b="1" dirty="0"/>
              <a:t>snímek 5</a:t>
            </a:r>
            <a:endParaRPr lang="cs-CZ" sz="1000" dirty="0"/>
          </a:p>
          <a:p>
            <a:pPr>
              <a:lnSpc>
                <a:spcPct val="110000"/>
              </a:lnSpc>
              <a:spcAft>
                <a:spcPts val="1300"/>
              </a:spcAft>
            </a:pPr>
            <a:endParaRPr lang="cs-CZ" sz="1000" b="1" dirty="0"/>
          </a:p>
        </p:txBody>
      </p:sp>
      <p:sp>
        <p:nvSpPr>
          <p:cNvPr id="48" name="Nadpis 1">
            <a:extLst>
              <a:ext uri="{FF2B5EF4-FFF2-40B4-BE49-F238E27FC236}">
                <a16:creationId xmlns:a16="http://schemas.microsoft.com/office/drawing/2014/main" id="{14D99024-D0BD-4A9F-E60F-2E6435648864}"/>
              </a:ext>
            </a:extLst>
          </p:cNvPr>
          <p:cNvSpPr txBox="1">
            <a:spLocks/>
          </p:cNvSpPr>
          <p:nvPr/>
        </p:nvSpPr>
        <p:spPr>
          <a:xfrm>
            <a:off x="292102" y="5056880"/>
            <a:ext cx="952498" cy="330198"/>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3 min</a:t>
            </a:r>
          </a:p>
          <a:p>
            <a:pPr algn="ctr">
              <a:lnSpc>
                <a:spcPct val="110000"/>
              </a:lnSpc>
              <a:spcAft>
                <a:spcPts val="1300"/>
              </a:spcAft>
            </a:pPr>
            <a:endParaRPr lang="cs-CZ" sz="1000" dirty="0"/>
          </a:p>
          <a:p>
            <a:pPr algn="ctr">
              <a:lnSpc>
                <a:spcPct val="110000"/>
              </a:lnSpc>
              <a:spcAft>
                <a:spcPts val="1300"/>
              </a:spcAft>
            </a:pPr>
            <a:endParaRPr lang="cs-CZ" sz="1000" b="1" dirty="0"/>
          </a:p>
        </p:txBody>
      </p:sp>
      <p:sp>
        <p:nvSpPr>
          <p:cNvPr id="49" name="Nadpis 1">
            <a:extLst>
              <a:ext uri="{FF2B5EF4-FFF2-40B4-BE49-F238E27FC236}">
                <a16:creationId xmlns:a16="http://schemas.microsoft.com/office/drawing/2014/main" id="{B7BFB083-E43E-57DA-E830-E4E5DD00E220}"/>
              </a:ext>
            </a:extLst>
          </p:cNvPr>
          <p:cNvSpPr txBox="1">
            <a:spLocks/>
          </p:cNvSpPr>
          <p:nvPr/>
        </p:nvSpPr>
        <p:spPr>
          <a:xfrm>
            <a:off x="2417763" y="5052116"/>
            <a:ext cx="4151312" cy="954209"/>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Existují počítače zapojené do sítě, které mají speciální úkoly - vyhledání spojení v jízdním řádu, skladování našich dokumentů (Google Drive) nebo ukládání fotek (Instagram). Připojujeme se k nim vzdáleně, tomu říkáme klient-server (naše zařízení je klient).</a:t>
            </a:r>
          </a:p>
        </p:txBody>
      </p:sp>
      <p:cxnSp>
        <p:nvCxnSpPr>
          <p:cNvPr id="83" name="Přímá spojnice 82">
            <a:extLst>
              <a:ext uri="{FF2B5EF4-FFF2-40B4-BE49-F238E27FC236}">
                <a16:creationId xmlns:a16="http://schemas.microsoft.com/office/drawing/2014/main" id="{4C436BFC-0A53-931B-C694-C2E454192C5A}"/>
              </a:ext>
            </a:extLst>
          </p:cNvPr>
          <p:cNvCxnSpPr>
            <a:cxnSpLocks/>
          </p:cNvCxnSpPr>
          <p:nvPr/>
        </p:nvCxnSpPr>
        <p:spPr>
          <a:xfrm>
            <a:off x="285749" y="5054600"/>
            <a:ext cx="6284913" cy="0"/>
          </a:xfrm>
          <a:prstGeom prst="line">
            <a:avLst/>
          </a:prstGeom>
          <a:ln w="12700">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cxnSp>
        <p:nvCxnSpPr>
          <p:cNvPr id="85" name="Přímá spojnice 84">
            <a:extLst>
              <a:ext uri="{FF2B5EF4-FFF2-40B4-BE49-F238E27FC236}">
                <a16:creationId xmlns:a16="http://schemas.microsoft.com/office/drawing/2014/main" id="{50805F65-67B1-5EBC-D917-B06A4909D514}"/>
              </a:ext>
            </a:extLst>
          </p:cNvPr>
          <p:cNvCxnSpPr>
            <a:cxnSpLocks/>
          </p:cNvCxnSpPr>
          <p:nvPr/>
        </p:nvCxnSpPr>
        <p:spPr>
          <a:xfrm>
            <a:off x="285749" y="2844800"/>
            <a:ext cx="6280151" cy="0"/>
          </a:xfrm>
          <a:prstGeom prst="line">
            <a:avLst/>
          </a:prstGeom>
          <a:ln w="12700">
            <a:solidFill>
              <a:schemeClr val="accent6">
                <a:lumMod val="75000"/>
              </a:schemeClr>
            </a:solidFill>
          </a:ln>
        </p:spPr>
        <p:style>
          <a:lnRef idx="2">
            <a:schemeClr val="accent1"/>
          </a:lnRef>
          <a:fillRef idx="0">
            <a:schemeClr val="accent1"/>
          </a:fillRef>
          <a:effectRef idx="1">
            <a:schemeClr val="accent1"/>
          </a:effectRef>
          <a:fontRef idx="minor">
            <a:schemeClr val="tx1"/>
          </a:fontRef>
        </p:style>
      </p:cxnSp>
      <p:cxnSp>
        <p:nvCxnSpPr>
          <p:cNvPr id="89" name="Přímá spojnice 88">
            <a:extLst>
              <a:ext uri="{FF2B5EF4-FFF2-40B4-BE49-F238E27FC236}">
                <a16:creationId xmlns:a16="http://schemas.microsoft.com/office/drawing/2014/main" id="{95C8F43F-792C-EC27-E70A-6090E2796CB9}"/>
              </a:ext>
            </a:extLst>
          </p:cNvPr>
          <p:cNvCxnSpPr>
            <a:cxnSpLocks/>
          </p:cNvCxnSpPr>
          <p:nvPr/>
        </p:nvCxnSpPr>
        <p:spPr>
          <a:xfrm flipV="1">
            <a:off x="287338" y="1498600"/>
            <a:ext cx="0" cy="1346200"/>
          </a:xfrm>
          <a:prstGeom prst="line">
            <a:avLst/>
          </a:prstGeom>
          <a:ln w="12700">
            <a:solidFill>
              <a:schemeClr val="accent6">
                <a:lumMod val="75000"/>
              </a:schemeClr>
            </a:solidFill>
          </a:ln>
        </p:spPr>
        <p:style>
          <a:lnRef idx="2">
            <a:schemeClr val="accent1"/>
          </a:lnRef>
          <a:fillRef idx="0">
            <a:schemeClr val="accent1"/>
          </a:fillRef>
          <a:effectRef idx="1">
            <a:schemeClr val="accent1"/>
          </a:effectRef>
          <a:fontRef idx="minor">
            <a:schemeClr val="tx1"/>
          </a:fontRef>
        </p:style>
      </p:cxnSp>
      <p:cxnSp>
        <p:nvCxnSpPr>
          <p:cNvPr id="93" name="Přímá spojnice 92">
            <a:extLst>
              <a:ext uri="{FF2B5EF4-FFF2-40B4-BE49-F238E27FC236}">
                <a16:creationId xmlns:a16="http://schemas.microsoft.com/office/drawing/2014/main" id="{086E4157-CFE8-A88B-736A-A1FBDAF8FEE7}"/>
              </a:ext>
            </a:extLst>
          </p:cNvPr>
          <p:cNvCxnSpPr>
            <a:cxnSpLocks/>
          </p:cNvCxnSpPr>
          <p:nvPr/>
        </p:nvCxnSpPr>
        <p:spPr>
          <a:xfrm flipV="1">
            <a:off x="287338" y="3695700"/>
            <a:ext cx="0" cy="3721306"/>
          </a:xfrm>
          <a:prstGeom prst="line">
            <a:avLst/>
          </a:prstGeom>
          <a:ln w="12700">
            <a:solidFill>
              <a:schemeClr val="accent2">
                <a:lumMod val="75000"/>
              </a:schemeClr>
            </a:solidFill>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95" name="Přímá spojnice 94">
            <a:extLst>
              <a:ext uri="{FF2B5EF4-FFF2-40B4-BE49-F238E27FC236}">
                <a16:creationId xmlns:a16="http://schemas.microsoft.com/office/drawing/2014/main" id="{CC677BEC-D7DA-4047-5F4A-B0E6CF852A2A}"/>
              </a:ext>
            </a:extLst>
          </p:cNvPr>
          <p:cNvCxnSpPr>
            <a:cxnSpLocks/>
          </p:cNvCxnSpPr>
          <p:nvPr/>
        </p:nvCxnSpPr>
        <p:spPr>
          <a:xfrm>
            <a:off x="285749" y="6070600"/>
            <a:ext cx="6284914" cy="0"/>
          </a:xfrm>
          <a:prstGeom prst="line">
            <a:avLst/>
          </a:prstGeom>
          <a:ln w="12700">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100" name="Obdélník 99">
            <a:extLst>
              <a:ext uri="{FF2B5EF4-FFF2-40B4-BE49-F238E27FC236}">
                <a16:creationId xmlns:a16="http://schemas.microsoft.com/office/drawing/2014/main" id="{1F9FE4AE-D831-1412-77B0-3370854F0EA2}"/>
              </a:ext>
            </a:extLst>
          </p:cNvPr>
          <p:cNvSpPr/>
          <p:nvPr/>
        </p:nvSpPr>
        <p:spPr>
          <a:xfrm flipH="1">
            <a:off x="283525" y="1155700"/>
            <a:ext cx="60061" cy="195530"/>
          </a:xfrm>
          <a:prstGeom prst="rect">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Obdélník 100">
            <a:extLst>
              <a:ext uri="{FF2B5EF4-FFF2-40B4-BE49-F238E27FC236}">
                <a16:creationId xmlns:a16="http://schemas.microsoft.com/office/drawing/2014/main" id="{68466A6B-318B-FBCD-2EDE-F0330426C573}"/>
              </a:ext>
            </a:extLst>
          </p:cNvPr>
          <p:cNvSpPr/>
          <p:nvPr/>
        </p:nvSpPr>
        <p:spPr>
          <a:xfrm flipH="1">
            <a:off x="287338" y="3356318"/>
            <a:ext cx="56260" cy="174110"/>
          </a:xfrm>
          <a:prstGeom prst="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Nadpis 1">
            <a:extLst>
              <a:ext uri="{FF2B5EF4-FFF2-40B4-BE49-F238E27FC236}">
                <a16:creationId xmlns:a16="http://schemas.microsoft.com/office/drawing/2014/main" id="{1F291D2D-F213-44FF-C364-6A54A6E93B8B}"/>
              </a:ext>
            </a:extLst>
          </p:cNvPr>
          <p:cNvSpPr txBox="1">
            <a:spLocks/>
          </p:cNvSpPr>
          <p:nvPr/>
        </p:nvSpPr>
        <p:spPr>
          <a:xfrm>
            <a:off x="1358901" y="6070517"/>
            <a:ext cx="955676" cy="338931"/>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dirty="0"/>
            </a:br>
            <a:r>
              <a:rPr lang="cs-CZ" sz="1000" b="1" dirty="0"/>
              <a:t>snímek 6-9</a:t>
            </a:r>
            <a:endParaRPr lang="cs-CZ" sz="1000" dirty="0"/>
          </a:p>
          <a:p>
            <a:pPr>
              <a:lnSpc>
                <a:spcPct val="110000"/>
              </a:lnSpc>
              <a:spcAft>
                <a:spcPts val="1300"/>
              </a:spcAft>
            </a:pPr>
            <a:endParaRPr lang="cs-CZ" sz="1000" b="1" dirty="0"/>
          </a:p>
        </p:txBody>
      </p:sp>
      <p:sp>
        <p:nvSpPr>
          <p:cNvPr id="8" name="Nadpis 1">
            <a:extLst>
              <a:ext uri="{FF2B5EF4-FFF2-40B4-BE49-F238E27FC236}">
                <a16:creationId xmlns:a16="http://schemas.microsoft.com/office/drawing/2014/main" id="{6404BCF8-75B8-A9DF-C4E3-FAEC43517887}"/>
              </a:ext>
            </a:extLst>
          </p:cNvPr>
          <p:cNvSpPr txBox="1">
            <a:spLocks/>
          </p:cNvSpPr>
          <p:nvPr/>
        </p:nvSpPr>
        <p:spPr>
          <a:xfrm>
            <a:off x="2417763" y="6077837"/>
            <a:ext cx="4151312" cy="766687"/>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dirty="0"/>
              <a:t>Chci video o kočičkách, počítač pošle požadavek YouTube, ten video pošle zpátky. Wikipedia to samé.</a:t>
            </a:r>
          </a:p>
          <a:p>
            <a:pPr>
              <a:lnSpc>
                <a:spcPct val="110000"/>
              </a:lnSpc>
            </a:pPr>
            <a:r>
              <a:rPr lang="cs-CZ" sz="1000" dirty="0"/>
              <a:t>Serverů je velké množství a mají různé úkoly.</a:t>
            </a:r>
          </a:p>
          <a:p>
            <a:pPr>
              <a:lnSpc>
                <a:spcPct val="110000"/>
              </a:lnSpc>
            </a:pPr>
            <a:r>
              <a:rPr lang="cs-CZ" sz="1000" b="1" dirty="0"/>
              <a:t>Kolik myslíte, že serverů tak na světě je?</a:t>
            </a:r>
          </a:p>
        </p:txBody>
      </p:sp>
      <p:sp>
        <p:nvSpPr>
          <p:cNvPr id="9" name="Nadpis 1">
            <a:extLst>
              <a:ext uri="{FF2B5EF4-FFF2-40B4-BE49-F238E27FC236}">
                <a16:creationId xmlns:a16="http://schemas.microsoft.com/office/drawing/2014/main" id="{1806E15E-F110-5699-3043-DE46F7F237DF}"/>
              </a:ext>
            </a:extLst>
          </p:cNvPr>
          <p:cNvSpPr txBox="1">
            <a:spLocks/>
          </p:cNvSpPr>
          <p:nvPr/>
        </p:nvSpPr>
        <p:spPr>
          <a:xfrm>
            <a:off x="292102" y="6067343"/>
            <a:ext cx="952498" cy="342106"/>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dirty="0"/>
              <a:t> </a:t>
            </a:r>
            <a:r>
              <a:rPr lang="cs-CZ" sz="1000" b="1" dirty="0"/>
              <a:t>3 min</a:t>
            </a:r>
          </a:p>
          <a:p>
            <a:pPr algn="ctr">
              <a:lnSpc>
                <a:spcPct val="110000"/>
              </a:lnSpc>
              <a:spcAft>
                <a:spcPts val="1300"/>
              </a:spcAft>
            </a:pPr>
            <a:endParaRPr lang="cs-CZ" sz="1000" dirty="0"/>
          </a:p>
          <a:p>
            <a:pPr algn="ctr">
              <a:lnSpc>
                <a:spcPct val="110000"/>
              </a:lnSpc>
              <a:spcAft>
                <a:spcPts val="1300"/>
              </a:spcAft>
            </a:pPr>
            <a:endParaRPr lang="cs-CZ" sz="1000" b="1" dirty="0"/>
          </a:p>
        </p:txBody>
      </p:sp>
      <p:sp>
        <p:nvSpPr>
          <p:cNvPr id="60" name="Obdélník: se zakulacenými rohy 59">
            <a:extLst>
              <a:ext uri="{FF2B5EF4-FFF2-40B4-BE49-F238E27FC236}">
                <a16:creationId xmlns:a16="http://schemas.microsoft.com/office/drawing/2014/main" id="{20D1C078-DBB2-1EE0-E087-AA87E53C1E83}"/>
              </a:ext>
            </a:extLst>
          </p:cNvPr>
          <p:cNvSpPr/>
          <p:nvPr/>
        </p:nvSpPr>
        <p:spPr>
          <a:xfrm>
            <a:off x="336183" y="5096490"/>
            <a:ext cx="857618" cy="377444"/>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Obdélník: se zakulacenými rohy 60">
            <a:extLst>
              <a:ext uri="{FF2B5EF4-FFF2-40B4-BE49-F238E27FC236}">
                <a16:creationId xmlns:a16="http://schemas.microsoft.com/office/drawing/2014/main" id="{943DFC00-A2A0-2DCC-1ED2-BFE7CF0F6B6C}"/>
              </a:ext>
            </a:extLst>
          </p:cNvPr>
          <p:cNvSpPr/>
          <p:nvPr/>
        </p:nvSpPr>
        <p:spPr>
          <a:xfrm>
            <a:off x="336183" y="6122135"/>
            <a:ext cx="857618" cy="377444"/>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Obdélník: se zakulacenými rohy 61">
            <a:extLst>
              <a:ext uri="{FF2B5EF4-FFF2-40B4-BE49-F238E27FC236}">
                <a16:creationId xmlns:a16="http://schemas.microsoft.com/office/drawing/2014/main" id="{ECD5FCAB-0272-F491-3970-B63BDC43720D}"/>
              </a:ext>
            </a:extLst>
          </p:cNvPr>
          <p:cNvSpPr/>
          <p:nvPr/>
        </p:nvSpPr>
        <p:spPr>
          <a:xfrm>
            <a:off x="336183" y="1542836"/>
            <a:ext cx="857618" cy="376852"/>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4" name="Grafický objekt 63" descr="Hodiny se souvislou výplní">
            <a:extLst>
              <a:ext uri="{FF2B5EF4-FFF2-40B4-BE49-F238E27FC236}">
                <a16:creationId xmlns:a16="http://schemas.microsoft.com/office/drawing/2014/main" id="{6C4DF714-F664-87F3-CD40-AED09E0D774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8430" y="3740535"/>
            <a:ext cx="195118" cy="195118"/>
          </a:xfrm>
          <a:prstGeom prst="rect">
            <a:avLst/>
          </a:prstGeom>
        </p:spPr>
      </p:pic>
      <p:pic>
        <p:nvPicPr>
          <p:cNvPr id="65" name="Grafický objekt 64" descr="Hodiny se souvislou výplní">
            <a:extLst>
              <a:ext uri="{FF2B5EF4-FFF2-40B4-BE49-F238E27FC236}">
                <a16:creationId xmlns:a16="http://schemas.microsoft.com/office/drawing/2014/main" id="{46E2BE46-414B-2569-7600-EC9A8BA9134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8430" y="1543437"/>
            <a:ext cx="195118" cy="195118"/>
          </a:xfrm>
          <a:prstGeom prst="rect">
            <a:avLst/>
          </a:prstGeom>
        </p:spPr>
      </p:pic>
      <p:pic>
        <p:nvPicPr>
          <p:cNvPr id="66" name="Grafický objekt 65" descr="Hodiny se souvislou výplní">
            <a:extLst>
              <a:ext uri="{FF2B5EF4-FFF2-40B4-BE49-F238E27FC236}">
                <a16:creationId xmlns:a16="http://schemas.microsoft.com/office/drawing/2014/main" id="{24E31F53-C318-223E-1E9A-171C7FA0C70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8430" y="5095118"/>
            <a:ext cx="195118" cy="195118"/>
          </a:xfrm>
          <a:prstGeom prst="rect">
            <a:avLst/>
          </a:prstGeom>
        </p:spPr>
      </p:pic>
      <p:pic>
        <p:nvPicPr>
          <p:cNvPr id="67" name="Grafický objekt 66" descr="Hodiny se souvislou výplní">
            <a:extLst>
              <a:ext uri="{FF2B5EF4-FFF2-40B4-BE49-F238E27FC236}">
                <a16:creationId xmlns:a16="http://schemas.microsoft.com/office/drawing/2014/main" id="{60A1004E-78B2-C855-9312-F028A5A033B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8430" y="6120866"/>
            <a:ext cx="195118" cy="195118"/>
          </a:xfrm>
          <a:prstGeom prst="rect">
            <a:avLst/>
          </a:prstGeom>
        </p:spPr>
      </p:pic>
      <p:sp>
        <p:nvSpPr>
          <p:cNvPr id="3" name="Nadpis 1">
            <a:extLst>
              <a:ext uri="{FF2B5EF4-FFF2-40B4-BE49-F238E27FC236}">
                <a16:creationId xmlns:a16="http://schemas.microsoft.com/office/drawing/2014/main" id="{D0CEC4D9-3A59-B399-A249-AD089A1ACDFE}"/>
              </a:ext>
            </a:extLst>
          </p:cNvPr>
          <p:cNvSpPr txBox="1">
            <a:spLocks/>
          </p:cNvSpPr>
          <p:nvPr/>
        </p:nvSpPr>
        <p:spPr>
          <a:xfrm>
            <a:off x="287339" y="143969"/>
            <a:ext cx="3675062"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1000" b="0" dirty="0"/>
              <a:t>HODINA 1 – SERVERY, ROUTERY, PAKETY</a:t>
            </a:r>
            <a:endParaRPr lang="en-US" sz="1000" b="0" dirty="0"/>
          </a:p>
        </p:txBody>
      </p:sp>
      <p:cxnSp>
        <p:nvCxnSpPr>
          <p:cNvPr id="13" name="Přímá spojnice 12">
            <a:extLst>
              <a:ext uri="{FF2B5EF4-FFF2-40B4-BE49-F238E27FC236}">
                <a16:creationId xmlns:a16="http://schemas.microsoft.com/office/drawing/2014/main" id="{CE32103F-9759-2D90-E2B0-0BDBBD54DDB7}"/>
              </a:ext>
            </a:extLst>
          </p:cNvPr>
          <p:cNvCxnSpPr>
            <a:cxnSpLocks/>
          </p:cNvCxnSpPr>
          <p:nvPr/>
        </p:nvCxnSpPr>
        <p:spPr>
          <a:xfrm>
            <a:off x="285749" y="6912635"/>
            <a:ext cx="6284914" cy="0"/>
          </a:xfrm>
          <a:prstGeom prst="line">
            <a:avLst/>
          </a:prstGeom>
          <a:ln w="12700">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14" name="Nadpis 1">
            <a:extLst>
              <a:ext uri="{FF2B5EF4-FFF2-40B4-BE49-F238E27FC236}">
                <a16:creationId xmlns:a16="http://schemas.microsoft.com/office/drawing/2014/main" id="{14C8F561-5EEE-D9FA-65AC-B42B36B120F8}"/>
              </a:ext>
            </a:extLst>
          </p:cNvPr>
          <p:cNvSpPr txBox="1">
            <a:spLocks/>
          </p:cNvSpPr>
          <p:nvPr/>
        </p:nvSpPr>
        <p:spPr>
          <a:xfrm>
            <a:off x="1358901" y="6912552"/>
            <a:ext cx="1058862" cy="338931"/>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dirty="0"/>
            </a:br>
            <a:r>
              <a:rPr lang="cs-CZ" sz="1000" b="1" dirty="0"/>
              <a:t>snímek 10-11</a:t>
            </a:r>
          </a:p>
        </p:txBody>
      </p:sp>
      <p:sp>
        <p:nvSpPr>
          <p:cNvPr id="15" name="Nadpis 1">
            <a:extLst>
              <a:ext uri="{FF2B5EF4-FFF2-40B4-BE49-F238E27FC236}">
                <a16:creationId xmlns:a16="http://schemas.microsoft.com/office/drawing/2014/main" id="{B180D3A2-DFCB-642C-34CD-1216F3598FC7}"/>
              </a:ext>
            </a:extLst>
          </p:cNvPr>
          <p:cNvSpPr txBox="1">
            <a:spLocks/>
          </p:cNvSpPr>
          <p:nvPr/>
        </p:nvSpPr>
        <p:spPr>
          <a:xfrm>
            <a:off x="2417763" y="6908801"/>
            <a:ext cx="4151312" cy="455488"/>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dirty="0"/>
              <a:t>Hodně serverů dohromady jsou datacentra. Jsou po celém světě. Systém je využívá bez našeho vědomí.</a:t>
            </a:r>
            <a:endParaRPr lang="cs-CZ" sz="1000" b="1" dirty="0"/>
          </a:p>
        </p:txBody>
      </p:sp>
      <p:sp>
        <p:nvSpPr>
          <p:cNvPr id="16" name="Nadpis 1">
            <a:extLst>
              <a:ext uri="{FF2B5EF4-FFF2-40B4-BE49-F238E27FC236}">
                <a16:creationId xmlns:a16="http://schemas.microsoft.com/office/drawing/2014/main" id="{311E62E3-A501-57EF-8236-7469EC5B28E4}"/>
              </a:ext>
            </a:extLst>
          </p:cNvPr>
          <p:cNvSpPr txBox="1">
            <a:spLocks/>
          </p:cNvSpPr>
          <p:nvPr/>
        </p:nvSpPr>
        <p:spPr>
          <a:xfrm>
            <a:off x="292102" y="6909378"/>
            <a:ext cx="952498" cy="342106"/>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2 min</a:t>
            </a:r>
          </a:p>
          <a:p>
            <a:pPr algn="ctr">
              <a:lnSpc>
                <a:spcPct val="110000"/>
              </a:lnSpc>
              <a:spcAft>
                <a:spcPts val="1300"/>
              </a:spcAft>
            </a:pPr>
            <a:endParaRPr lang="cs-CZ" sz="1000" dirty="0"/>
          </a:p>
          <a:p>
            <a:pPr algn="ctr">
              <a:lnSpc>
                <a:spcPct val="110000"/>
              </a:lnSpc>
              <a:spcAft>
                <a:spcPts val="1300"/>
              </a:spcAft>
            </a:pPr>
            <a:endParaRPr lang="cs-CZ" sz="1000" b="1" dirty="0"/>
          </a:p>
        </p:txBody>
      </p:sp>
      <p:sp>
        <p:nvSpPr>
          <p:cNvPr id="17" name="Obdélník: se zakulacenými rohy 16">
            <a:extLst>
              <a:ext uri="{FF2B5EF4-FFF2-40B4-BE49-F238E27FC236}">
                <a16:creationId xmlns:a16="http://schemas.microsoft.com/office/drawing/2014/main" id="{4E279556-77E7-336C-EE52-FA5A2E9F0951}"/>
              </a:ext>
            </a:extLst>
          </p:cNvPr>
          <p:cNvSpPr/>
          <p:nvPr/>
        </p:nvSpPr>
        <p:spPr>
          <a:xfrm>
            <a:off x="336183" y="6964170"/>
            <a:ext cx="857618" cy="377444"/>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0" name="Grafický objekt 19" descr="Hodiny se souvislou výplní">
            <a:extLst>
              <a:ext uri="{FF2B5EF4-FFF2-40B4-BE49-F238E27FC236}">
                <a16:creationId xmlns:a16="http://schemas.microsoft.com/office/drawing/2014/main" id="{355F3B38-169C-53F0-FC43-3ACA6310569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8430" y="6962901"/>
            <a:ext cx="195118" cy="195118"/>
          </a:xfrm>
          <a:prstGeom prst="rect">
            <a:avLst/>
          </a:prstGeom>
        </p:spPr>
      </p:pic>
      <p:cxnSp>
        <p:nvCxnSpPr>
          <p:cNvPr id="21" name="Přímá spojnice 20">
            <a:extLst>
              <a:ext uri="{FF2B5EF4-FFF2-40B4-BE49-F238E27FC236}">
                <a16:creationId xmlns:a16="http://schemas.microsoft.com/office/drawing/2014/main" id="{750AFB17-095B-065E-73B6-6F3CD20B4B55}"/>
              </a:ext>
            </a:extLst>
          </p:cNvPr>
          <p:cNvCxnSpPr>
            <a:cxnSpLocks/>
          </p:cNvCxnSpPr>
          <p:nvPr/>
        </p:nvCxnSpPr>
        <p:spPr>
          <a:xfrm>
            <a:off x="285749" y="7417006"/>
            <a:ext cx="6284914" cy="0"/>
          </a:xfrm>
          <a:prstGeom prst="line">
            <a:avLst/>
          </a:prstGeom>
          <a:ln w="12700">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25" name="Obdélník: se zakulacenými rohy 24">
            <a:extLst>
              <a:ext uri="{FF2B5EF4-FFF2-40B4-BE49-F238E27FC236}">
                <a16:creationId xmlns:a16="http://schemas.microsoft.com/office/drawing/2014/main" id="{E52BFB1F-544B-CA1E-599E-5075A78422FE}"/>
              </a:ext>
            </a:extLst>
          </p:cNvPr>
          <p:cNvSpPr/>
          <p:nvPr/>
        </p:nvSpPr>
        <p:spPr>
          <a:xfrm>
            <a:off x="336183" y="7975222"/>
            <a:ext cx="857618" cy="376852"/>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Nadpis 1">
            <a:extLst>
              <a:ext uri="{FF2B5EF4-FFF2-40B4-BE49-F238E27FC236}">
                <a16:creationId xmlns:a16="http://schemas.microsoft.com/office/drawing/2014/main" id="{3608D494-8A3F-3CFE-7FAD-C9900140B7A1}"/>
              </a:ext>
            </a:extLst>
          </p:cNvPr>
          <p:cNvSpPr txBox="1">
            <a:spLocks/>
          </p:cNvSpPr>
          <p:nvPr/>
        </p:nvSpPr>
        <p:spPr>
          <a:xfrm>
            <a:off x="287338" y="7589017"/>
            <a:ext cx="2022476" cy="252635"/>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b="1" dirty="0"/>
              <a:t>ROUTERY</a:t>
            </a:r>
            <a:endParaRPr lang="en-US" sz="1000" dirty="0"/>
          </a:p>
        </p:txBody>
      </p:sp>
      <p:sp>
        <p:nvSpPr>
          <p:cNvPr id="30" name="Nadpis 1">
            <a:extLst>
              <a:ext uri="{FF2B5EF4-FFF2-40B4-BE49-F238E27FC236}">
                <a16:creationId xmlns:a16="http://schemas.microsoft.com/office/drawing/2014/main" id="{695FF2C4-AFE0-4EB6-F68A-93A1E7518BDF}"/>
              </a:ext>
            </a:extLst>
          </p:cNvPr>
          <p:cNvSpPr txBox="1">
            <a:spLocks/>
          </p:cNvSpPr>
          <p:nvPr/>
        </p:nvSpPr>
        <p:spPr>
          <a:xfrm>
            <a:off x="1358901" y="7924800"/>
            <a:ext cx="1058862" cy="427274"/>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dirty="0"/>
            </a:br>
            <a:r>
              <a:rPr lang="cs-CZ" sz="1000" b="1" dirty="0"/>
              <a:t>snímek 12</a:t>
            </a:r>
            <a:endParaRPr lang="cs-CZ" sz="1000" dirty="0"/>
          </a:p>
          <a:p>
            <a:pPr>
              <a:lnSpc>
                <a:spcPct val="110000"/>
              </a:lnSpc>
              <a:spcAft>
                <a:spcPts val="1300"/>
              </a:spcAft>
            </a:pPr>
            <a:endParaRPr lang="cs-CZ" sz="1000" b="1" dirty="0"/>
          </a:p>
        </p:txBody>
      </p:sp>
      <p:sp>
        <p:nvSpPr>
          <p:cNvPr id="52" name="Nadpis 1">
            <a:extLst>
              <a:ext uri="{FF2B5EF4-FFF2-40B4-BE49-F238E27FC236}">
                <a16:creationId xmlns:a16="http://schemas.microsoft.com/office/drawing/2014/main" id="{0B0FDD27-BF2D-8E63-BB9D-162217D6DD54}"/>
              </a:ext>
            </a:extLst>
          </p:cNvPr>
          <p:cNvSpPr txBox="1">
            <a:spLocks/>
          </p:cNvSpPr>
          <p:nvPr/>
        </p:nvSpPr>
        <p:spPr>
          <a:xfrm>
            <a:off x="2417763" y="7921378"/>
            <a:ext cx="4151312" cy="1474704"/>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dirty="0"/>
              <a:t>Jak spolu tedy může komunikovat server a klienti?</a:t>
            </a:r>
          </a:p>
          <a:p>
            <a:pPr>
              <a:lnSpc>
                <a:spcPct val="110000"/>
              </a:lnSpc>
            </a:pPr>
            <a:r>
              <a:rPr lang="cs-CZ" sz="1000" b="1" dirty="0"/>
              <a:t>Kdyby vedlo z každého serveru propojení až ke klientovi, kolik by těch propojení ze serveru muselo vést?</a:t>
            </a:r>
          </a:p>
          <a:p>
            <a:pPr>
              <a:lnSpc>
                <a:spcPct val="110000"/>
              </a:lnSpc>
            </a:pPr>
            <a:r>
              <a:rPr lang="cs-CZ" sz="1000" dirty="0"/>
              <a:t>Nakreslíme na tabuli. Takhle by to asi nešlo, je jich moc.</a:t>
            </a:r>
          </a:p>
          <a:p>
            <a:pPr>
              <a:lnSpc>
                <a:spcPct val="110000"/>
              </a:lnSpc>
            </a:pPr>
            <a:r>
              <a:rPr lang="cs-CZ" sz="1000" b="1" dirty="0"/>
              <a:t>Jak byste to tedy vyřešili?</a:t>
            </a:r>
          </a:p>
          <a:p>
            <a:pPr>
              <a:lnSpc>
                <a:spcPct val="110000"/>
              </a:lnSpc>
            </a:pPr>
            <a:r>
              <a:rPr lang="cs-CZ" sz="1000" dirty="0"/>
              <a:t>Navádíme na myšlenku propojených uzlů (routerů), které si mezi sebou posílají informace, například pomocí analogie </a:t>
            </a:r>
            <a:br>
              <a:rPr lang="cs-CZ" sz="1000" dirty="0"/>
            </a:br>
            <a:r>
              <a:rPr lang="cs-CZ" sz="1000" dirty="0"/>
              <a:t>s dopravou.</a:t>
            </a:r>
          </a:p>
        </p:txBody>
      </p:sp>
      <p:sp>
        <p:nvSpPr>
          <p:cNvPr id="53" name="Nadpis 1">
            <a:extLst>
              <a:ext uri="{FF2B5EF4-FFF2-40B4-BE49-F238E27FC236}">
                <a16:creationId xmlns:a16="http://schemas.microsoft.com/office/drawing/2014/main" id="{DF9FBFAB-7B0B-064E-F89D-F48723FC66FE}"/>
              </a:ext>
            </a:extLst>
          </p:cNvPr>
          <p:cNvSpPr txBox="1">
            <a:spLocks/>
          </p:cNvSpPr>
          <p:nvPr/>
        </p:nvSpPr>
        <p:spPr>
          <a:xfrm>
            <a:off x="292102" y="7924800"/>
            <a:ext cx="952498" cy="368916"/>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3 min</a:t>
            </a:r>
          </a:p>
        </p:txBody>
      </p:sp>
      <p:sp>
        <p:nvSpPr>
          <p:cNvPr id="54" name="Obdélník 53">
            <a:extLst>
              <a:ext uri="{FF2B5EF4-FFF2-40B4-BE49-F238E27FC236}">
                <a16:creationId xmlns:a16="http://schemas.microsoft.com/office/drawing/2014/main" id="{3A992482-7388-3509-E82B-3E4403C0601A}"/>
              </a:ext>
            </a:extLst>
          </p:cNvPr>
          <p:cNvSpPr/>
          <p:nvPr/>
        </p:nvSpPr>
        <p:spPr>
          <a:xfrm flipH="1">
            <a:off x="287338" y="7591463"/>
            <a:ext cx="56260" cy="174110"/>
          </a:xfrm>
          <a:prstGeom prst="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5" name="Grafický objekt 54" descr="Hodiny se souvislou výplní">
            <a:extLst>
              <a:ext uri="{FF2B5EF4-FFF2-40B4-BE49-F238E27FC236}">
                <a16:creationId xmlns:a16="http://schemas.microsoft.com/office/drawing/2014/main" id="{020E834F-FDB5-2859-ED5D-5871B937D5B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8430" y="7975680"/>
            <a:ext cx="195118" cy="195118"/>
          </a:xfrm>
          <a:prstGeom prst="rect">
            <a:avLst/>
          </a:prstGeom>
        </p:spPr>
      </p:pic>
      <p:cxnSp>
        <p:nvCxnSpPr>
          <p:cNvPr id="58" name="Přímá spojnice 57">
            <a:extLst>
              <a:ext uri="{FF2B5EF4-FFF2-40B4-BE49-F238E27FC236}">
                <a16:creationId xmlns:a16="http://schemas.microsoft.com/office/drawing/2014/main" id="{3D55FE5C-3504-8CC9-1BA5-DF7109F8E06C}"/>
              </a:ext>
            </a:extLst>
          </p:cNvPr>
          <p:cNvCxnSpPr>
            <a:cxnSpLocks/>
          </p:cNvCxnSpPr>
          <p:nvPr/>
        </p:nvCxnSpPr>
        <p:spPr>
          <a:xfrm>
            <a:off x="285749" y="9448800"/>
            <a:ext cx="5213351" cy="0"/>
          </a:xfrm>
          <a:prstGeom prst="line">
            <a:avLst/>
          </a:prstGeom>
          <a:ln w="12700">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cxnSp>
        <p:nvCxnSpPr>
          <p:cNvPr id="63" name="Přímá spojnice 62">
            <a:extLst>
              <a:ext uri="{FF2B5EF4-FFF2-40B4-BE49-F238E27FC236}">
                <a16:creationId xmlns:a16="http://schemas.microsoft.com/office/drawing/2014/main" id="{9D29B360-2675-9DF7-9F2D-A7BD26DF4F66}"/>
              </a:ext>
            </a:extLst>
          </p:cNvPr>
          <p:cNvCxnSpPr>
            <a:cxnSpLocks/>
          </p:cNvCxnSpPr>
          <p:nvPr/>
        </p:nvCxnSpPr>
        <p:spPr>
          <a:xfrm flipV="1">
            <a:off x="287338" y="7924800"/>
            <a:ext cx="0" cy="1689100"/>
          </a:xfrm>
          <a:prstGeom prst="line">
            <a:avLst/>
          </a:prstGeom>
          <a:ln w="12700">
            <a:solidFill>
              <a:schemeClr val="accent2">
                <a:lumMod val="75000"/>
              </a:schemeClr>
            </a:solidFill>
            <a:headEnd type="triangle" w="med" len="med"/>
            <a:tailEnd type="none" w="med" len="med"/>
          </a:ln>
        </p:spPr>
        <p:style>
          <a:lnRef idx="2">
            <a:schemeClr val="accent1"/>
          </a:lnRef>
          <a:fillRef idx="0">
            <a:schemeClr val="accent1"/>
          </a:fillRef>
          <a:effectRef idx="1">
            <a:schemeClr val="accent1"/>
          </a:effectRef>
          <a:fontRef idx="minor">
            <a:schemeClr val="tx1"/>
          </a:fontRef>
        </p:style>
      </p:cxnSp>
      <p:sp>
        <p:nvSpPr>
          <p:cNvPr id="4" name="Nadpis 1">
            <a:extLst>
              <a:ext uri="{FF2B5EF4-FFF2-40B4-BE49-F238E27FC236}">
                <a16:creationId xmlns:a16="http://schemas.microsoft.com/office/drawing/2014/main" id="{A1DFC659-5792-D69F-82C7-0B3743C37698}"/>
              </a:ext>
            </a:extLst>
          </p:cNvPr>
          <p:cNvSpPr txBox="1">
            <a:spLocks/>
          </p:cNvSpPr>
          <p:nvPr/>
        </p:nvSpPr>
        <p:spPr>
          <a:xfrm>
            <a:off x="287338" y="9463796"/>
            <a:ext cx="3195637" cy="25195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800" b="0" dirty="0">
                <a:solidFill>
                  <a:schemeClr val="bg1">
                    <a:lumMod val="50000"/>
                  </a:schemeClr>
                </a:solidFill>
              </a:rPr>
              <a:t>internet4kids.mff.cuni.cz</a:t>
            </a:r>
            <a:endParaRPr lang="en-US" sz="800" b="0" dirty="0">
              <a:solidFill>
                <a:schemeClr val="bg1">
                  <a:lumMod val="50000"/>
                </a:schemeClr>
              </a:solidFill>
            </a:endParaRPr>
          </a:p>
        </p:txBody>
      </p:sp>
      <p:sp>
        <p:nvSpPr>
          <p:cNvPr id="2" name="Nadpis 1">
            <a:extLst>
              <a:ext uri="{FF2B5EF4-FFF2-40B4-BE49-F238E27FC236}">
                <a16:creationId xmlns:a16="http://schemas.microsoft.com/office/drawing/2014/main" id="{2990E8F8-F3BB-6964-7C56-8F9DB7DAE633}"/>
              </a:ext>
            </a:extLst>
          </p:cNvPr>
          <p:cNvSpPr txBox="1">
            <a:spLocks/>
          </p:cNvSpPr>
          <p:nvPr/>
        </p:nvSpPr>
        <p:spPr>
          <a:xfrm>
            <a:off x="4372898" y="148730"/>
            <a:ext cx="2193002"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pPr algn="r"/>
            <a:r>
              <a:rPr lang="cs-CZ" sz="1000" b="0" dirty="0"/>
              <a:t>8. - 9. ročník ZŠ/ těžší varianta</a:t>
            </a:r>
            <a:endParaRPr lang="en-US" sz="1000" b="0" dirty="0"/>
          </a:p>
        </p:txBody>
      </p:sp>
    </p:spTree>
    <p:extLst>
      <p:ext uri="{BB962C8B-B14F-4D97-AF65-F5344CB8AC3E}">
        <p14:creationId xmlns:p14="http://schemas.microsoft.com/office/powerpoint/2010/main" val="6656226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1A65BD-0E0D-E8EA-0A87-B38C7B152292}"/>
            </a:ext>
          </a:extLst>
        </p:cNvPr>
        <p:cNvGrpSpPr/>
        <p:nvPr/>
      </p:nvGrpSpPr>
      <p:grpSpPr>
        <a:xfrm>
          <a:off x="0" y="0"/>
          <a:ext cx="0" cy="0"/>
          <a:chOff x="0" y="0"/>
          <a:chExt cx="0" cy="0"/>
        </a:xfrm>
      </p:grpSpPr>
      <p:pic>
        <p:nvPicPr>
          <p:cNvPr id="87" name="Obrázek 86">
            <a:extLst>
              <a:ext uri="{FF2B5EF4-FFF2-40B4-BE49-F238E27FC236}">
                <a16:creationId xmlns:a16="http://schemas.microsoft.com/office/drawing/2014/main" id="{6B914629-197E-B3CB-73C2-3B70D4A277ED}"/>
              </a:ext>
            </a:extLst>
          </p:cNvPr>
          <p:cNvPicPr>
            <a:picLocks noChangeAspect="1"/>
          </p:cNvPicPr>
          <p:nvPr/>
        </p:nvPicPr>
        <p:blipFill>
          <a:blip r:embed="rId2"/>
          <a:stretch>
            <a:fillRect/>
          </a:stretch>
        </p:blipFill>
        <p:spPr>
          <a:xfrm>
            <a:off x="5521783" y="3438964"/>
            <a:ext cx="842732" cy="842732"/>
          </a:xfrm>
          <a:prstGeom prst="rect">
            <a:avLst/>
          </a:prstGeom>
        </p:spPr>
      </p:pic>
      <p:sp>
        <p:nvSpPr>
          <p:cNvPr id="43" name="Zástupný symbol pro číslo snímku 42">
            <a:extLst>
              <a:ext uri="{FF2B5EF4-FFF2-40B4-BE49-F238E27FC236}">
                <a16:creationId xmlns:a16="http://schemas.microsoft.com/office/drawing/2014/main" id="{8C6D425B-69C6-5EAD-1256-D2A3F0839DA4}"/>
              </a:ext>
            </a:extLst>
          </p:cNvPr>
          <p:cNvSpPr>
            <a:spLocks noGrp="1"/>
          </p:cNvSpPr>
          <p:nvPr>
            <p:ph type="sldNum" sz="quarter" idx="12"/>
          </p:nvPr>
        </p:nvSpPr>
        <p:spPr/>
        <p:txBody>
          <a:bodyPr/>
          <a:lstStyle/>
          <a:p>
            <a:fld id="{92AB32FF-A138-4429-B478-DF8FBDAC87D8}" type="slidenum">
              <a:rPr lang="en-US" smtClean="0"/>
              <a:pPr/>
              <a:t>6</a:t>
            </a:fld>
            <a:endParaRPr lang="en-US"/>
          </a:p>
        </p:txBody>
      </p:sp>
      <p:sp>
        <p:nvSpPr>
          <p:cNvPr id="3" name="Nadpis 1">
            <a:extLst>
              <a:ext uri="{FF2B5EF4-FFF2-40B4-BE49-F238E27FC236}">
                <a16:creationId xmlns:a16="http://schemas.microsoft.com/office/drawing/2014/main" id="{D0CEC4D9-3A59-B399-A249-AD089A1ACDFE}"/>
              </a:ext>
            </a:extLst>
          </p:cNvPr>
          <p:cNvSpPr txBox="1">
            <a:spLocks/>
          </p:cNvSpPr>
          <p:nvPr/>
        </p:nvSpPr>
        <p:spPr>
          <a:xfrm>
            <a:off x="287339" y="143969"/>
            <a:ext cx="3675062"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1000" b="0" dirty="0"/>
              <a:t>HODINA 1 – SERVERY, ROUTERY, PAKETY</a:t>
            </a:r>
            <a:endParaRPr lang="en-US" sz="1000" b="0" dirty="0"/>
          </a:p>
        </p:txBody>
      </p:sp>
      <p:cxnSp>
        <p:nvCxnSpPr>
          <p:cNvPr id="2" name="Přímá spojnice 1">
            <a:extLst>
              <a:ext uri="{FF2B5EF4-FFF2-40B4-BE49-F238E27FC236}">
                <a16:creationId xmlns:a16="http://schemas.microsoft.com/office/drawing/2014/main" id="{A3579E62-DEB3-71B9-7A15-D3EF16D5384A}"/>
              </a:ext>
            </a:extLst>
          </p:cNvPr>
          <p:cNvCxnSpPr>
            <a:cxnSpLocks/>
          </p:cNvCxnSpPr>
          <p:nvPr/>
        </p:nvCxnSpPr>
        <p:spPr>
          <a:xfrm flipV="1">
            <a:off x="282573" y="474781"/>
            <a:ext cx="0" cy="1366719"/>
          </a:xfrm>
          <a:prstGeom prst="line">
            <a:avLst/>
          </a:prstGeom>
          <a:ln w="12700">
            <a:solidFill>
              <a:schemeClr val="accent2">
                <a:lumMod val="75000"/>
              </a:schemeClr>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4" name="Přímá spojnice 3">
            <a:extLst>
              <a:ext uri="{FF2B5EF4-FFF2-40B4-BE49-F238E27FC236}">
                <a16:creationId xmlns:a16="http://schemas.microsoft.com/office/drawing/2014/main" id="{EA6D49C8-39DF-46C4-50C6-C62EBB28D566}"/>
              </a:ext>
            </a:extLst>
          </p:cNvPr>
          <p:cNvCxnSpPr>
            <a:cxnSpLocks/>
          </p:cNvCxnSpPr>
          <p:nvPr/>
        </p:nvCxnSpPr>
        <p:spPr>
          <a:xfrm>
            <a:off x="282573" y="992589"/>
            <a:ext cx="6283326" cy="0"/>
          </a:xfrm>
          <a:prstGeom prst="line">
            <a:avLst/>
          </a:prstGeom>
          <a:ln w="12700">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6" name="Obdélník: se zakulacenými rohy 5">
            <a:extLst>
              <a:ext uri="{FF2B5EF4-FFF2-40B4-BE49-F238E27FC236}">
                <a16:creationId xmlns:a16="http://schemas.microsoft.com/office/drawing/2014/main" id="{0944C789-BED3-BDC4-F928-BF335172A68D}"/>
              </a:ext>
            </a:extLst>
          </p:cNvPr>
          <p:cNvSpPr/>
          <p:nvPr/>
        </p:nvSpPr>
        <p:spPr>
          <a:xfrm>
            <a:off x="336183" y="522263"/>
            <a:ext cx="857618" cy="376852"/>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Nadpis 1">
            <a:extLst>
              <a:ext uri="{FF2B5EF4-FFF2-40B4-BE49-F238E27FC236}">
                <a16:creationId xmlns:a16="http://schemas.microsoft.com/office/drawing/2014/main" id="{4B15A73A-92F2-5D70-0233-6C4C202440FB}"/>
              </a:ext>
            </a:extLst>
          </p:cNvPr>
          <p:cNvSpPr txBox="1">
            <a:spLocks/>
          </p:cNvSpPr>
          <p:nvPr/>
        </p:nvSpPr>
        <p:spPr>
          <a:xfrm>
            <a:off x="1358901" y="478823"/>
            <a:ext cx="955676" cy="357307"/>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dirty="0"/>
            </a:br>
            <a:r>
              <a:rPr lang="cs-CZ" sz="1000" b="1" dirty="0"/>
              <a:t>snímek 13</a:t>
            </a:r>
            <a:endParaRPr lang="cs-CZ" sz="1000" dirty="0"/>
          </a:p>
          <a:p>
            <a:pPr>
              <a:lnSpc>
                <a:spcPct val="110000"/>
              </a:lnSpc>
              <a:spcAft>
                <a:spcPts val="1300"/>
              </a:spcAft>
            </a:pPr>
            <a:endParaRPr lang="cs-CZ" sz="1000" b="1" dirty="0"/>
          </a:p>
        </p:txBody>
      </p:sp>
      <p:sp>
        <p:nvSpPr>
          <p:cNvPr id="11" name="Nadpis 1">
            <a:extLst>
              <a:ext uri="{FF2B5EF4-FFF2-40B4-BE49-F238E27FC236}">
                <a16:creationId xmlns:a16="http://schemas.microsoft.com/office/drawing/2014/main" id="{477FD27F-3F35-2DD0-173B-173B306A732D}"/>
              </a:ext>
            </a:extLst>
          </p:cNvPr>
          <p:cNvSpPr txBox="1">
            <a:spLocks/>
          </p:cNvSpPr>
          <p:nvPr/>
        </p:nvSpPr>
        <p:spPr>
          <a:xfrm>
            <a:off x="2417763" y="477969"/>
            <a:ext cx="4151312" cy="512631"/>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dirty="0"/>
              <a:t>Analogie s dopravou: existují přestupní uzly, když se nedostanu přímo z bodu A do bodu B.</a:t>
            </a:r>
            <a:endParaRPr lang="cs-CZ" sz="1000" b="1" dirty="0"/>
          </a:p>
        </p:txBody>
      </p:sp>
      <p:sp>
        <p:nvSpPr>
          <p:cNvPr id="12" name="Nadpis 1">
            <a:extLst>
              <a:ext uri="{FF2B5EF4-FFF2-40B4-BE49-F238E27FC236}">
                <a16:creationId xmlns:a16="http://schemas.microsoft.com/office/drawing/2014/main" id="{5C267DAD-A44E-C1CC-DA48-7B354AAC6120}"/>
              </a:ext>
            </a:extLst>
          </p:cNvPr>
          <p:cNvSpPr txBox="1">
            <a:spLocks/>
          </p:cNvSpPr>
          <p:nvPr/>
        </p:nvSpPr>
        <p:spPr>
          <a:xfrm>
            <a:off x="292102" y="497991"/>
            <a:ext cx="952498" cy="342766"/>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2 min</a:t>
            </a:r>
          </a:p>
        </p:txBody>
      </p:sp>
      <p:pic>
        <p:nvPicPr>
          <p:cNvPr id="18" name="Grafický objekt 17" descr="Hodiny se souvislou výplní">
            <a:extLst>
              <a:ext uri="{FF2B5EF4-FFF2-40B4-BE49-F238E27FC236}">
                <a16:creationId xmlns:a16="http://schemas.microsoft.com/office/drawing/2014/main" id="{A96ED7A8-B0DB-066F-0805-09369574436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38430" y="522721"/>
            <a:ext cx="195118" cy="195118"/>
          </a:xfrm>
          <a:prstGeom prst="rect">
            <a:avLst/>
          </a:prstGeom>
        </p:spPr>
      </p:pic>
      <p:sp>
        <p:nvSpPr>
          <p:cNvPr id="19" name="Obdélník: se zakulacenými rohy 18">
            <a:extLst>
              <a:ext uri="{FF2B5EF4-FFF2-40B4-BE49-F238E27FC236}">
                <a16:creationId xmlns:a16="http://schemas.microsoft.com/office/drawing/2014/main" id="{616F201E-F2E8-3667-FC35-257452684368}"/>
              </a:ext>
            </a:extLst>
          </p:cNvPr>
          <p:cNvSpPr/>
          <p:nvPr/>
        </p:nvSpPr>
        <p:spPr>
          <a:xfrm>
            <a:off x="336183" y="1034894"/>
            <a:ext cx="857618" cy="376852"/>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Nadpis 1">
            <a:extLst>
              <a:ext uri="{FF2B5EF4-FFF2-40B4-BE49-F238E27FC236}">
                <a16:creationId xmlns:a16="http://schemas.microsoft.com/office/drawing/2014/main" id="{1DB598FF-3B49-DB37-3494-8102D28EBE31}"/>
              </a:ext>
            </a:extLst>
          </p:cNvPr>
          <p:cNvSpPr txBox="1">
            <a:spLocks/>
          </p:cNvSpPr>
          <p:nvPr/>
        </p:nvSpPr>
        <p:spPr>
          <a:xfrm>
            <a:off x="1358900" y="991454"/>
            <a:ext cx="1055679" cy="357307"/>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dirty="0"/>
            </a:br>
            <a:r>
              <a:rPr lang="da-DK" sz="1000" b="1" dirty="0" err="1"/>
              <a:t>snímek</a:t>
            </a:r>
            <a:r>
              <a:rPr lang="da-DK" sz="1000" b="1" dirty="0"/>
              <a:t> 1</a:t>
            </a:r>
            <a:r>
              <a:rPr lang="cs-CZ" sz="1000" b="1" dirty="0"/>
              <a:t>4-19</a:t>
            </a:r>
          </a:p>
        </p:txBody>
      </p:sp>
      <p:sp>
        <p:nvSpPr>
          <p:cNvPr id="23" name="Nadpis 1">
            <a:extLst>
              <a:ext uri="{FF2B5EF4-FFF2-40B4-BE49-F238E27FC236}">
                <a16:creationId xmlns:a16="http://schemas.microsoft.com/office/drawing/2014/main" id="{A0F1D3C4-F314-C60A-7C25-4C6902BED73A}"/>
              </a:ext>
            </a:extLst>
          </p:cNvPr>
          <p:cNvSpPr txBox="1">
            <a:spLocks/>
          </p:cNvSpPr>
          <p:nvPr/>
        </p:nvSpPr>
        <p:spPr>
          <a:xfrm>
            <a:off x="2417763" y="990600"/>
            <a:ext cx="4151312" cy="677731"/>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dirty="0"/>
              <a:t>Když někam jedeme, orientujeme se podle adresy a odboček. Na internetu je to stejně. Tato přestupní místa, tyto křižovatky </a:t>
            </a:r>
            <a:br>
              <a:rPr lang="cs-CZ" sz="1000" dirty="0"/>
            </a:br>
            <a:r>
              <a:rPr lang="cs-CZ" sz="1000" dirty="0"/>
              <a:t>v internetové síti, nazýváme routery. Jsou to směrovací zařízení, která směrují po síti posílané informace.</a:t>
            </a:r>
            <a:endParaRPr lang="cs-CZ" sz="1000" b="1" dirty="0"/>
          </a:p>
        </p:txBody>
      </p:sp>
      <p:sp>
        <p:nvSpPr>
          <p:cNvPr id="24" name="Nadpis 1">
            <a:extLst>
              <a:ext uri="{FF2B5EF4-FFF2-40B4-BE49-F238E27FC236}">
                <a16:creationId xmlns:a16="http://schemas.microsoft.com/office/drawing/2014/main" id="{D4FFBBE8-3BDA-99BF-2F9F-0956C4201B9D}"/>
              </a:ext>
            </a:extLst>
          </p:cNvPr>
          <p:cNvSpPr txBox="1">
            <a:spLocks/>
          </p:cNvSpPr>
          <p:nvPr/>
        </p:nvSpPr>
        <p:spPr>
          <a:xfrm>
            <a:off x="292102" y="1010622"/>
            <a:ext cx="952498" cy="342766"/>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2 min</a:t>
            </a:r>
          </a:p>
        </p:txBody>
      </p:sp>
      <p:pic>
        <p:nvPicPr>
          <p:cNvPr id="27" name="Grafický objekt 26" descr="Hodiny se souvislou výplní">
            <a:extLst>
              <a:ext uri="{FF2B5EF4-FFF2-40B4-BE49-F238E27FC236}">
                <a16:creationId xmlns:a16="http://schemas.microsoft.com/office/drawing/2014/main" id="{26F48E75-5902-BBF9-E74E-74FEBFA5782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38430" y="1035352"/>
            <a:ext cx="195118" cy="195118"/>
          </a:xfrm>
          <a:prstGeom prst="rect">
            <a:avLst/>
          </a:prstGeom>
        </p:spPr>
      </p:pic>
      <p:cxnSp>
        <p:nvCxnSpPr>
          <p:cNvPr id="28" name="Přímá spojnice 27">
            <a:extLst>
              <a:ext uri="{FF2B5EF4-FFF2-40B4-BE49-F238E27FC236}">
                <a16:creationId xmlns:a16="http://schemas.microsoft.com/office/drawing/2014/main" id="{163C71E2-D5F1-148D-B984-A8470864A1F6}"/>
              </a:ext>
            </a:extLst>
          </p:cNvPr>
          <p:cNvCxnSpPr>
            <a:cxnSpLocks/>
          </p:cNvCxnSpPr>
          <p:nvPr/>
        </p:nvCxnSpPr>
        <p:spPr>
          <a:xfrm>
            <a:off x="282573" y="1841500"/>
            <a:ext cx="6283326" cy="0"/>
          </a:xfrm>
          <a:prstGeom prst="line">
            <a:avLst/>
          </a:prstGeom>
          <a:ln w="12700">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37" name="Obdélník: se zakulacenými rohy 36">
            <a:extLst>
              <a:ext uri="{FF2B5EF4-FFF2-40B4-BE49-F238E27FC236}">
                <a16:creationId xmlns:a16="http://schemas.microsoft.com/office/drawing/2014/main" id="{1EF897CA-BA5F-3E9E-FA4A-4F3270E02F9A}"/>
              </a:ext>
            </a:extLst>
          </p:cNvPr>
          <p:cNvSpPr/>
          <p:nvPr/>
        </p:nvSpPr>
        <p:spPr>
          <a:xfrm>
            <a:off x="336183" y="2388174"/>
            <a:ext cx="857618" cy="376852"/>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Nadpis 1">
            <a:extLst>
              <a:ext uri="{FF2B5EF4-FFF2-40B4-BE49-F238E27FC236}">
                <a16:creationId xmlns:a16="http://schemas.microsoft.com/office/drawing/2014/main" id="{707B4DBA-6726-F19E-A337-69D5183A3179}"/>
              </a:ext>
            </a:extLst>
          </p:cNvPr>
          <p:cNvSpPr txBox="1">
            <a:spLocks/>
          </p:cNvSpPr>
          <p:nvPr/>
        </p:nvSpPr>
        <p:spPr>
          <a:xfrm>
            <a:off x="287338" y="2001969"/>
            <a:ext cx="2022476" cy="252635"/>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b="1" dirty="0"/>
              <a:t>IP ADRESY</a:t>
            </a:r>
            <a:endParaRPr lang="en-US" sz="1000" dirty="0"/>
          </a:p>
        </p:txBody>
      </p:sp>
      <p:sp>
        <p:nvSpPr>
          <p:cNvPr id="46" name="Nadpis 1">
            <a:extLst>
              <a:ext uri="{FF2B5EF4-FFF2-40B4-BE49-F238E27FC236}">
                <a16:creationId xmlns:a16="http://schemas.microsoft.com/office/drawing/2014/main" id="{F869437B-3C08-4BC7-0B85-3CA68E6BE374}"/>
              </a:ext>
            </a:extLst>
          </p:cNvPr>
          <p:cNvSpPr txBox="1">
            <a:spLocks/>
          </p:cNvSpPr>
          <p:nvPr/>
        </p:nvSpPr>
        <p:spPr>
          <a:xfrm>
            <a:off x="1358900" y="2344734"/>
            <a:ext cx="1173976" cy="357307"/>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dirty="0"/>
            </a:br>
            <a:r>
              <a:rPr lang="cs-CZ" sz="1000" b="1" dirty="0"/>
              <a:t>snímek 20 + 22</a:t>
            </a:r>
            <a:br>
              <a:rPr lang="cs-CZ" sz="1000" b="1" dirty="0"/>
            </a:br>
            <a:r>
              <a:rPr lang="cs-CZ" sz="550" dirty="0"/>
              <a:t>podívejte se do podrobného průběhu pro detaily</a:t>
            </a:r>
          </a:p>
          <a:p>
            <a:pPr>
              <a:lnSpc>
                <a:spcPct val="110000"/>
              </a:lnSpc>
              <a:spcAft>
                <a:spcPts val="1300"/>
              </a:spcAft>
            </a:pPr>
            <a:endParaRPr lang="cs-CZ" sz="1000" b="1" dirty="0"/>
          </a:p>
        </p:txBody>
      </p:sp>
      <p:sp>
        <p:nvSpPr>
          <p:cNvPr id="47" name="Nadpis 1">
            <a:extLst>
              <a:ext uri="{FF2B5EF4-FFF2-40B4-BE49-F238E27FC236}">
                <a16:creationId xmlns:a16="http://schemas.microsoft.com/office/drawing/2014/main" id="{0ACCE39B-00C5-52F2-7FD3-39BC0E30E1A4}"/>
              </a:ext>
            </a:extLst>
          </p:cNvPr>
          <p:cNvSpPr txBox="1">
            <a:spLocks/>
          </p:cNvSpPr>
          <p:nvPr/>
        </p:nvSpPr>
        <p:spPr>
          <a:xfrm>
            <a:off x="2417763" y="2344734"/>
            <a:ext cx="4151312" cy="598037"/>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dirty="0"/>
              <a:t>Každý počítač má svou adresu. Nazýváme ji IP adresa. </a:t>
            </a:r>
            <a:br>
              <a:rPr lang="cs-CZ" sz="1000" dirty="0"/>
            </a:br>
            <a:r>
              <a:rPr lang="cs-CZ" sz="1000" dirty="0"/>
              <a:t>V rámci sítě je unikátní jako rodné číslo.</a:t>
            </a:r>
          </a:p>
          <a:p>
            <a:pPr>
              <a:lnSpc>
                <a:spcPct val="110000"/>
              </a:lnSpc>
            </a:pPr>
            <a:r>
              <a:rPr lang="cs-CZ" sz="1000" b="1" dirty="0"/>
              <a:t>Setkali jste se někde s pojmem IP adresa?</a:t>
            </a:r>
          </a:p>
        </p:txBody>
      </p:sp>
      <p:sp>
        <p:nvSpPr>
          <p:cNvPr id="50" name="Nadpis 1">
            <a:extLst>
              <a:ext uri="{FF2B5EF4-FFF2-40B4-BE49-F238E27FC236}">
                <a16:creationId xmlns:a16="http://schemas.microsoft.com/office/drawing/2014/main" id="{93C9E838-A890-17FE-8D3E-710B626614AB}"/>
              </a:ext>
            </a:extLst>
          </p:cNvPr>
          <p:cNvSpPr txBox="1">
            <a:spLocks/>
          </p:cNvSpPr>
          <p:nvPr/>
        </p:nvSpPr>
        <p:spPr>
          <a:xfrm>
            <a:off x="292102" y="2363902"/>
            <a:ext cx="952498" cy="342766"/>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2 min</a:t>
            </a:r>
          </a:p>
        </p:txBody>
      </p:sp>
      <p:cxnSp>
        <p:nvCxnSpPr>
          <p:cNvPr id="51" name="Přímá spojnice 50">
            <a:extLst>
              <a:ext uri="{FF2B5EF4-FFF2-40B4-BE49-F238E27FC236}">
                <a16:creationId xmlns:a16="http://schemas.microsoft.com/office/drawing/2014/main" id="{7FE0FF47-E73F-69AA-6608-28673CDD080E}"/>
              </a:ext>
            </a:extLst>
          </p:cNvPr>
          <p:cNvCxnSpPr>
            <a:cxnSpLocks/>
          </p:cNvCxnSpPr>
          <p:nvPr/>
        </p:nvCxnSpPr>
        <p:spPr>
          <a:xfrm>
            <a:off x="285749" y="3022600"/>
            <a:ext cx="6284913" cy="0"/>
          </a:xfrm>
          <a:prstGeom prst="line">
            <a:avLst/>
          </a:prstGeom>
          <a:ln w="12700">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56" name="Obdélník 55">
            <a:extLst>
              <a:ext uri="{FF2B5EF4-FFF2-40B4-BE49-F238E27FC236}">
                <a16:creationId xmlns:a16="http://schemas.microsoft.com/office/drawing/2014/main" id="{2EDA678C-CCAD-70C3-90CE-7B7B8172FD09}"/>
              </a:ext>
            </a:extLst>
          </p:cNvPr>
          <p:cNvSpPr/>
          <p:nvPr/>
        </p:nvSpPr>
        <p:spPr>
          <a:xfrm flipH="1">
            <a:off x="287338" y="2004415"/>
            <a:ext cx="56260" cy="174110"/>
          </a:xfrm>
          <a:prstGeom prst="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9" name="Grafický objekt 58" descr="Hodiny se souvislou výplní">
            <a:extLst>
              <a:ext uri="{FF2B5EF4-FFF2-40B4-BE49-F238E27FC236}">
                <a16:creationId xmlns:a16="http://schemas.microsoft.com/office/drawing/2014/main" id="{AF9249BE-4551-9723-C04E-167BECBE1B2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38430" y="2388632"/>
            <a:ext cx="195118" cy="195118"/>
          </a:xfrm>
          <a:prstGeom prst="rect">
            <a:avLst/>
          </a:prstGeom>
        </p:spPr>
      </p:pic>
      <p:cxnSp>
        <p:nvCxnSpPr>
          <p:cNvPr id="73" name="Přímá spojnice 72">
            <a:extLst>
              <a:ext uri="{FF2B5EF4-FFF2-40B4-BE49-F238E27FC236}">
                <a16:creationId xmlns:a16="http://schemas.microsoft.com/office/drawing/2014/main" id="{CAA378A1-4B8E-7FEC-233D-B1778187D98D}"/>
              </a:ext>
            </a:extLst>
          </p:cNvPr>
          <p:cNvCxnSpPr>
            <a:cxnSpLocks/>
          </p:cNvCxnSpPr>
          <p:nvPr/>
        </p:nvCxnSpPr>
        <p:spPr>
          <a:xfrm flipV="1">
            <a:off x="282573" y="2349500"/>
            <a:ext cx="0" cy="673100"/>
          </a:xfrm>
          <a:prstGeom prst="line">
            <a:avLst/>
          </a:prstGeom>
          <a:ln w="12700">
            <a:solidFill>
              <a:schemeClr val="accent2">
                <a:lumMod val="75000"/>
              </a:schemeClr>
            </a:solidFill>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75" name="Obdélník: se zakulacenými rohy 74">
            <a:extLst>
              <a:ext uri="{FF2B5EF4-FFF2-40B4-BE49-F238E27FC236}">
                <a16:creationId xmlns:a16="http://schemas.microsoft.com/office/drawing/2014/main" id="{A099D631-DAB6-9AB1-E95F-8C234B1A0233}"/>
              </a:ext>
            </a:extLst>
          </p:cNvPr>
          <p:cNvSpPr/>
          <p:nvPr/>
        </p:nvSpPr>
        <p:spPr>
          <a:xfrm>
            <a:off x="336183" y="3575151"/>
            <a:ext cx="857618" cy="376852"/>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Nadpis 1">
            <a:extLst>
              <a:ext uri="{FF2B5EF4-FFF2-40B4-BE49-F238E27FC236}">
                <a16:creationId xmlns:a16="http://schemas.microsoft.com/office/drawing/2014/main" id="{CE0E91B1-C412-D54A-8A28-4FD3179E28A7}"/>
              </a:ext>
            </a:extLst>
          </p:cNvPr>
          <p:cNvSpPr txBox="1">
            <a:spLocks/>
          </p:cNvSpPr>
          <p:nvPr/>
        </p:nvSpPr>
        <p:spPr>
          <a:xfrm>
            <a:off x="287338" y="3185444"/>
            <a:ext cx="2022476" cy="256138"/>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dirty="0"/>
              <a:t>AKTIVITA</a:t>
            </a:r>
            <a:r>
              <a:rPr lang="cs-CZ" sz="1000" b="1" dirty="0"/>
              <a:t> TRACEROUTE</a:t>
            </a:r>
            <a:endParaRPr lang="en-US" sz="1000" dirty="0"/>
          </a:p>
        </p:txBody>
      </p:sp>
      <p:sp>
        <p:nvSpPr>
          <p:cNvPr id="77" name="Nadpis 1">
            <a:extLst>
              <a:ext uri="{FF2B5EF4-FFF2-40B4-BE49-F238E27FC236}">
                <a16:creationId xmlns:a16="http://schemas.microsoft.com/office/drawing/2014/main" id="{FE45058D-2DA8-76E7-1E80-96D97A18501F}"/>
              </a:ext>
            </a:extLst>
          </p:cNvPr>
          <p:cNvSpPr txBox="1">
            <a:spLocks/>
          </p:cNvSpPr>
          <p:nvPr/>
        </p:nvSpPr>
        <p:spPr>
          <a:xfrm>
            <a:off x="1358901" y="3531711"/>
            <a:ext cx="955676" cy="357307"/>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dirty="0"/>
            </a:br>
            <a:r>
              <a:rPr lang="cs-CZ" sz="1000" b="1" dirty="0"/>
              <a:t>snímek 21</a:t>
            </a:r>
          </a:p>
          <a:p>
            <a:pPr>
              <a:lnSpc>
                <a:spcPct val="110000"/>
              </a:lnSpc>
              <a:spcAft>
                <a:spcPts val="1300"/>
              </a:spcAft>
            </a:pPr>
            <a:r>
              <a:rPr lang="cs-CZ" sz="1000" dirty="0"/>
              <a:t>PL</a:t>
            </a:r>
            <a:r>
              <a:rPr lang="cs-CZ" sz="1000" b="1" dirty="0"/>
              <a:t> úkol 2</a:t>
            </a:r>
            <a:endParaRPr lang="cs-CZ" sz="1000" dirty="0"/>
          </a:p>
          <a:p>
            <a:pPr>
              <a:lnSpc>
                <a:spcPct val="110000"/>
              </a:lnSpc>
              <a:spcAft>
                <a:spcPts val="1300"/>
              </a:spcAft>
            </a:pPr>
            <a:endParaRPr lang="cs-CZ" sz="1000" b="1" dirty="0"/>
          </a:p>
        </p:txBody>
      </p:sp>
      <p:sp>
        <p:nvSpPr>
          <p:cNvPr id="78" name="Nadpis 1">
            <a:extLst>
              <a:ext uri="{FF2B5EF4-FFF2-40B4-BE49-F238E27FC236}">
                <a16:creationId xmlns:a16="http://schemas.microsoft.com/office/drawing/2014/main" id="{F9D292FB-4087-799C-DD43-E4FEB51E0C2D}"/>
              </a:ext>
            </a:extLst>
          </p:cNvPr>
          <p:cNvSpPr txBox="1">
            <a:spLocks/>
          </p:cNvSpPr>
          <p:nvPr/>
        </p:nvSpPr>
        <p:spPr>
          <a:xfrm>
            <a:off x="2417764" y="3531711"/>
            <a:ext cx="2825522" cy="765326"/>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dirty="0"/>
              <a:t>Otevřít </a:t>
            </a:r>
            <a:r>
              <a:rPr lang="cs-CZ" sz="1000" dirty="0">
                <a:hlinkClick r:id="rId5"/>
              </a:rPr>
              <a:t>https://traceroute-online.com</a:t>
            </a:r>
            <a:r>
              <a:rPr lang="cs-CZ" sz="1000" dirty="0"/>
              <a:t>, krátce ukázat, pak žáci odpovídají na otázky v PL. Možná další otázka: Jaké země vidíte na mapě?</a:t>
            </a:r>
            <a:endParaRPr lang="cs-CZ" sz="1000" b="1" dirty="0"/>
          </a:p>
        </p:txBody>
      </p:sp>
      <p:sp>
        <p:nvSpPr>
          <p:cNvPr id="79" name="Nadpis 1">
            <a:extLst>
              <a:ext uri="{FF2B5EF4-FFF2-40B4-BE49-F238E27FC236}">
                <a16:creationId xmlns:a16="http://schemas.microsoft.com/office/drawing/2014/main" id="{00AB959E-7393-D6DC-2FDF-C7304F9688DB}"/>
              </a:ext>
            </a:extLst>
          </p:cNvPr>
          <p:cNvSpPr txBox="1">
            <a:spLocks/>
          </p:cNvSpPr>
          <p:nvPr/>
        </p:nvSpPr>
        <p:spPr>
          <a:xfrm>
            <a:off x="292102" y="3550879"/>
            <a:ext cx="952498" cy="342766"/>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3 min</a:t>
            </a:r>
          </a:p>
        </p:txBody>
      </p:sp>
      <p:cxnSp>
        <p:nvCxnSpPr>
          <p:cNvPr id="80" name="Přímá spojnice 79">
            <a:extLst>
              <a:ext uri="{FF2B5EF4-FFF2-40B4-BE49-F238E27FC236}">
                <a16:creationId xmlns:a16="http://schemas.microsoft.com/office/drawing/2014/main" id="{E2D6313E-13BA-3CDB-A055-F0277AD22CD0}"/>
              </a:ext>
            </a:extLst>
          </p:cNvPr>
          <p:cNvCxnSpPr>
            <a:cxnSpLocks/>
          </p:cNvCxnSpPr>
          <p:nvPr/>
        </p:nvCxnSpPr>
        <p:spPr>
          <a:xfrm>
            <a:off x="285749" y="4368800"/>
            <a:ext cx="6284913" cy="0"/>
          </a:xfrm>
          <a:prstGeom prst="line">
            <a:avLst/>
          </a:prstGeom>
          <a:ln w="12700">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81" name="Obdélník 80">
            <a:extLst>
              <a:ext uri="{FF2B5EF4-FFF2-40B4-BE49-F238E27FC236}">
                <a16:creationId xmlns:a16="http://schemas.microsoft.com/office/drawing/2014/main" id="{980D32E3-03B1-B779-2492-43C78C419E3E}"/>
              </a:ext>
            </a:extLst>
          </p:cNvPr>
          <p:cNvSpPr/>
          <p:nvPr/>
        </p:nvSpPr>
        <p:spPr>
          <a:xfrm flipH="1">
            <a:off x="287338" y="3191392"/>
            <a:ext cx="56260" cy="174110"/>
          </a:xfrm>
          <a:prstGeom prst="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2" name="Grafický objekt 81" descr="Hodiny se souvislou výplní">
            <a:extLst>
              <a:ext uri="{FF2B5EF4-FFF2-40B4-BE49-F238E27FC236}">
                <a16:creationId xmlns:a16="http://schemas.microsoft.com/office/drawing/2014/main" id="{283BDBEE-E763-3BF2-0921-3702875DE9C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38430" y="3575609"/>
            <a:ext cx="195118" cy="195118"/>
          </a:xfrm>
          <a:prstGeom prst="rect">
            <a:avLst/>
          </a:prstGeom>
        </p:spPr>
      </p:pic>
      <p:cxnSp>
        <p:nvCxnSpPr>
          <p:cNvPr id="84" name="Přímá spojnice 83">
            <a:extLst>
              <a:ext uri="{FF2B5EF4-FFF2-40B4-BE49-F238E27FC236}">
                <a16:creationId xmlns:a16="http://schemas.microsoft.com/office/drawing/2014/main" id="{B263B904-75A9-DDBB-FAF6-3A42EBE90AC8}"/>
              </a:ext>
            </a:extLst>
          </p:cNvPr>
          <p:cNvCxnSpPr>
            <a:cxnSpLocks/>
          </p:cNvCxnSpPr>
          <p:nvPr/>
        </p:nvCxnSpPr>
        <p:spPr>
          <a:xfrm flipV="1">
            <a:off x="282573" y="3536477"/>
            <a:ext cx="0" cy="832323"/>
          </a:xfrm>
          <a:prstGeom prst="line">
            <a:avLst/>
          </a:prstGeom>
          <a:ln w="12700">
            <a:solidFill>
              <a:schemeClr val="accent2">
                <a:lumMod val="75000"/>
              </a:schemeClr>
            </a:solidFill>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90" name="Obdélník: se zakulacenými rohy 89">
            <a:extLst>
              <a:ext uri="{FF2B5EF4-FFF2-40B4-BE49-F238E27FC236}">
                <a16:creationId xmlns:a16="http://schemas.microsoft.com/office/drawing/2014/main" id="{05101E67-071A-1ACA-C1CE-72255831B4A1}"/>
              </a:ext>
            </a:extLst>
          </p:cNvPr>
          <p:cNvSpPr/>
          <p:nvPr/>
        </p:nvSpPr>
        <p:spPr>
          <a:xfrm>
            <a:off x="336183" y="4932805"/>
            <a:ext cx="857618" cy="376852"/>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1" name="Nadpis 1">
            <a:extLst>
              <a:ext uri="{FF2B5EF4-FFF2-40B4-BE49-F238E27FC236}">
                <a16:creationId xmlns:a16="http://schemas.microsoft.com/office/drawing/2014/main" id="{F83CEA19-1AC5-D3D8-97AF-CBC29A49C2D9}"/>
              </a:ext>
            </a:extLst>
          </p:cNvPr>
          <p:cNvSpPr txBox="1">
            <a:spLocks/>
          </p:cNvSpPr>
          <p:nvPr/>
        </p:nvSpPr>
        <p:spPr>
          <a:xfrm>
            <a:off x="287338" y="4546600"/>
            <a:ext cx="2022476" cy="252635"/>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dirty="0"/>
              <a:t>AKTIVITA</a:t>
            </a:r>
            <a:r>
              <a:rPr lang="cs-CZ" sz="1000" b="1" dirty="0"/>
              <a:t> DINOSAURUS I</a:t>
            </a:r>
            <a:endParaRPr lang="en-US" sz="1000" dirty="0"/>
          </a:p>
        </p:txBody>
      </p:sp>
      <p:sp>
        <p:nvSpPr>
          <p:cNvPr id="92" name="Nadpis 1">
            <a:extLst>
              <a:ext uri="{FF2B5EF4-FFF2-40B4-BE49-F238E27FC236}">
                <a16:creationId xmlns:a16="http://schemas.microsoft.com/office/drawing/2014/main" id="{33E94A98-D87C-3C0B-9FDF-40C9815AD681}"/>
              </a:ext>
            </a:extLst>
          </p:cNvPr>
          <p:cNvSpPr txBox="1">
            <a:spLocks/>
          </p:cNvSpPr>
          <p:nvPr/>
        </p:nvSpPr>
        <p:spPr>
          <a:xfrm>
            <a:off x="1358901" y="4889365"/>
            <a:ext cx="955676" cy="357307"/>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dirty="0"/>
            </a:br>
            <a:r>
              <a:rPr lang="cs-CZ" sz="1000" b="1" dirty="0"/>
              <a:t>snímek 23</a:t>
            </a:r>
            <a:endParaRPr lang="cs-CZ" sz="1000" dirty="0"/>
          </a:p>
          <a:p>
            <a:pPr>
              <a:lnSpc>
                <a:spcPct val="110000"/>
              </a:lnSpc>
              <a:spcAft>
                <a:spcPts val="1300"/>
              </a:spcAft>
            </a:pPr>
            <a:endParaRPr lang="cs-CZ" sz="1000" b="1" dirty="0"/>
          </a:p>
        </p:txBody>
      </p:sp>
      <p:sp>
        <p:nvSpPr>
          <p:cNvPr id="94" name="Nadpis 1">
            <a:extLst>
              <a:ext uri="{FF2B5EF4-FFF2-40B4-BE49-F238E27FC236}">
                <a16:creationId xmlns:a16="http://schemas.microsoft.com/office/drawing/2014/main" id="{76615554-B211-6760-3F7C-594B10DA5A02}"/>
              </a:ext>
            </a:extLst>
          </p:cNvPr>
          <p:cNvSpPr txBox="1">
            <a:spLocks/>
          </p:cNvSpPr>
          <p:nvPr/>
        </p:nvSpPr>
        <p:spPr>
          <a:xfrm>
            <a:off x="2417763" y="4889365"/>
            <a:ext cx="4151312" cy="598037"/>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dirty="0"/>
              <a:t>Chceme poslat dinosaura z muzea do muzea, jak ho rozebrat? Vadí, když pojede více aut a každé pojede jinudy?</a:t>
            </a:r>
          </a:p>
          <a:p>
            <a:pPr>
              <a:lnSpc>
                <a:spcPct val="110000"/>
              </a:lnSpc>
            </a:pPr>
            <a:r>
              <a:rPr lang="cs-CZ" sz="1000" dirty="0"/>
              <a:t>Myslíte si, že takto to funguje i na internetu?</a:t>
            </a:r>
          </a:p>
        </p:txBody>
      </p:sp>
      <p:sp>
        <p:nvSpPr>
          <p:cNvPr id="96" name="Nadpis 1">
            <a:extLst>
              <a:ext uri="{FF2B5EF4-FFF2-40B4-BE49-F238E27FC236}">
                <a16:creationId xmlns:a16="http://schemas.microsoft.com/office/drawing/2014/main" id="{689DAE2F-0047-5C0D-ACD3-7B4AAE5ADCE1}"/>
              </a:ext>
            </a:extLst>
          </p:cNvPr>
          <p:cNvSpPr txBox="1">
            <a:spLocks/>
          </p:cNvSpPr>
          <p:nvPr/>
        </p:nvSpPr>
        <p:spPr>
          <a:xfrm>
            <a:off x="292102" y="4908533"/>
            <a:ext cx="952498" cy="342766"/>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4 min</a:t>
            </a:r>
          </a:p>
        </p:txBody>
      </p:sp>
      <p:cxnSp>
        <p:nvCxnSpPr>
          <p:cNvPr id="97" name="Přímá spojnice 96">
            <a:extLst>
              <a:ext uri="{FF2B5EF4-FFF2-40B4-BE49-F238E27FC236}">
                <a16:creationId xmlns:a16="http://schemas.microsoft.com/office/drawing/2014/main" id="{760DD695-048A-DCBD-BDF9-CF45AB9AEED4}"/>
              </a:ext>
            </a:extLst>
          </p:cNvPr>
          <p:cNvCxnSpPr>
            <a:cxnSpLocks/>
          </p:cNvCxnSpPr>
          <p:nvPr/>
        </p:nvCxnSpPr>
        <p:spPr>
          <a:xfrm>
            <a:off x="285749" y="5567231"/>
            <a:ext cx="6284913" cy="0"/>
          </a:xfrm>
          <a:prstGeom prst="line">
            <a:avLst/>
          </a:prstGeom>
          <a:ln w="12700">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98" name="Obdélník 97">
            <a:extLst>
              <a:ext uri="{FF2B5EF4-FFF2-40B4-BE49-F238E27FC236}">
                <a16:creationId xmlns:a16="http://schemas.microsoft.com/office/drawing/2014/main" id="{570D2950-902F-8635-CAAD-D8E8DD6F454A}"/>
              </a:ext>
            </a:extLst>
          </p:cNvPr>
          <p:cNvSpPr/>
          <p:nvPr/>
        </p:nvSpPr>
        <p:spPr>
          <a:xfrm flipH="1">
            <a:off x="287338" y="4549046"/>
            <a:ext cx="56260" cy="174110"/>
          </a:xfrm>
          <a:prstGeom prst="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9" name="Grafický objekt 98" descr="Hodiny se souvislou výplní">
            <a:extLst>
              <a:ext uri="{FF2B5EF4-FFF2-40B4-BE49-F238E27FC236}">
                <a16:creationId xmlns:a16="http://schemas.microsoft.com/office/drawing/2014/main" id="{D45F2944-2C5E-CDC8-3BF0-6C2CC9969AD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38430" y="4933263"/>
            <a:ext cx="195118" cy="195118"/>
          </a:xfrm>
          <a:prstGeom prst="rect">
            <a:avLst/>
          </a:prstGeom>
        </p:spPr>
      </p:pic>
      <p:cxnSp>
        <p:nvCxnSpPr>
          <p:cNvPr id="102" name="Přímá spojnice 101">
            <a:extLst>
              <a:ext uri="{FF2B5EF4-FFF2-40B4-BE49-F238E27FC236}">
                <a16:creationId xmlns:a16="http://schemas.microsoft.com/office/drawing/2014/main" id="{00A7B26A-4B76-FFCC-7A0D-71E6112B3918}"/>
              </a:ext>
            </a:extLst>
          </p:cNvPr>
          <p:cNvCxnSpPr>
            <a:cxnSpLocks/>
          </p:cNvCxnSpPr>
          <p:nvPr/>
        </p:nvCxnSpPr>
        <p:spPr>
          <a:xfrm flipV="1">
            <a:off x="282573" y="4894131"/>
            <a:ext cx="0" cy="673100"/>
          </a:xfrm>
          <a:prstGeom prst="line">
            <a:avLst/>
          </a:prstGeom>
          <a:ln w="12700">
            <a:solidFill>
              <a:schemeClr val="accent2">
                <a:lumMod val="75000"/>
              </a:schemeClr>
            </a:solidFill>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03" name="Obdélník: se zakulacenými rohy 102">
            <a:extLst>
              <a:ext uri="{FF2B5EF4-FFF2-40B4-BE49-F238E27FC236}">
                <a16:creationId xmlns:a16="http://schemas.microsoft.com/office/drawing/2014/main" id="{8E91E1A5-D4A9-BACD-FF36-9D0CB5878B89}"/>
              </a:ext>
            </a:extLst>
          </p:cNvPr>
          <p:cNvSpPr/>
          <p:nvPr/>
        </p:nvSpPr>
        <p:spPr>
          <a:xfrm>
            <a:off x="336183" y="6109273"/>
            <a:ext cx="857618" cy="376852"/>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4" name="Nadpis 1">
            <a:extLst>
              <a:ext uri="{FF2B5EF4-FFF2-40B4-BE49-F238E27FC236}">
                <a16:creationId xmlns:a16="http://schemas.microsoft.com/office/drawing/2014/main" id="{B84E5CCA-8A39-5E19-17E4-90DE05646938}"/>
              </a:ext>
            </a:extLst>
          </p:cNvPr>
          <p:cNvSpPr txBox="1">
            <a:spLocks/>
          </p:cNvSpPr>
          <p:nvPr/>
        </p:nvSpPr>
        <p:spPr>
          <a:xfrm>
            <a:off x="287338" y="5723068"/>
            <a:ext cx="2022476" cy="252635"/>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b="1" dirty="0"/>
              <a:t>PAKETY</a:t>
            </a:r>
            <a:endParaRPr lang="en-US" sz="1000" b="1" dirty="0"/>
          </a:p>
        </p:txBody>
      </p:sp>
      <p:sp>
        <p:nvSpPr>
          <p:cNvPr id="105" name="Nadpis 1">
            <a:extLst>
              <a:ext uri="{FF2B5EF4-FFF2-40B4-BE49-F238E27FC236}">
                <a16:creationId xmlns:a16="http://schemas.microsoft.com/office/drawing/2014/main" id="{4C7FC615-555B-C7DA-B0E1-BDD8D69920E7}"/>
              </a:ext>
            </a:extLst>
          </p:cNvPr>
          <p:cNvSpPr txBox="1">
            <a:spLocks/>
          </p:cNvSpPr>
          <p:nvPr/>
        </p:nvSpPr>
        <p:spPr>
          <a:xfrm>
            <a:off x="1358900" y="6065833"/>
            <a:ext cx="1109661" cy="357307"/>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dirty="0"/>
            </a:br>
            <a:r>
              <a:rPr lang="cs-CZ" sz="1000" b="1" dirty="0"/>
              <a:t>snímek 24-25</a:t>
            </a:r>
            <a:endParaRPr lang="cs-CZ" sz="1000" dirty="0"/>
          </a:p>
          <a:p>
            <a:pPr>
              <a:lnSpc>
                <a:spcPct val="110000"/>
              </a:lnSpc>
              <a:spcAft>
                <a:spcPts val="1300"/>
              </a:spcAft>
            </a:pPr>
            <a:endParaRPr lang="cs-CZ" sz="1000" b="1" dirty="0"/>
          </a:p>
        </p:txBody>
      </p:sp>
      <p:sp>
        <p:nvSpPr>
          <p:cNvPr id="106" name="Nadpis 1">
            <a:extLst>
              <a:ext uri="{FF2B5EF4-FFF2-40B4-BE49-F238E27FC236}">
                <a16:creationId xmlns:a16="http://schemas.microsoft.com/office/drawing/2014/main" id="{5DDD7912-2631-691B-B6A0-5DB8844E998F}"/>
              </a:ext>
            </a:extLst>
          </p:cNvPr>
          <p:cNvSpPr txBox="1">
            <a:spLocks/>
          </p:cNvSpPr>
          <p:nvPr/>
        </p:nvSpPr>
        <p:spPr>
          <a:xfrm>
            <a:off x="2417763" y="6065833"/>
            <a:ext cx="4151312" cy="1106035"/>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1000"/>
              </a:lnSpc>
            </a:pPr>
            <a:r>
              <a:rPr lang="cs-CZ" sz="1000" spc="-11" dirty="0"/>
              <a:t>Ano, funguje! Můžeme si spojení mezi počítači, servery a routery představit jako silnici. Na internetu se tedy vše, co posíláme, rozdělí na stejně velké části, říkáme jim </a:t>
            </a:r>
            <a:r>
              <a:rPr lang="cs-CZ" sz="1000" b="1" spc="-11" dirty="0"/>
              <a:t>pakety</a:t>
            </a:r>
            <a:r>
              <a:rPr lang="cs-CZ" sz="1000" spc="-11" dirty="0"/>
              <a:t>. Ty z místa odeslání, třeba našeho počítače, putují do místa určení, třeba serveru YouTube. Každý paket tam může dorazit jinou cestou, záleží, kde zrovna na té imaginární silnici je kolona.</a:t>
            </a:r>
          </a:p>
        </p:txBody>
      </p:sp>
      <p:sp>
        <p:nvSpPr>
          <p:cNvPr id="107" name="Nadpis 1">
            <a:extLst>
              <a:ext uri="{FF2B5EF4-FFF2-40B4-BE49-F238E27FC236}">
                <a16:creationId xmlns:a16="http://schemas.microsoft.com/office/drawing/2014/main" id="{C29360C0-C7A8-6B20-D45D-5B88173CCF7B}"/>
              </a:ext>
            </a:extLst>
          </p:cNvPr>
          <p:cNvSpPr txBox="1">
            <a:spLocks/>
          </p:cNvSpPr>
          <p:nvPr/>
        </p:nvSpPr>
        <p:spPr>
          <a:xfrm>
            <a:off x="292102" y="6065833"/>
            <a:ext cx="952498" cy="361934"/>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2 min</a:t>
            </a:r>
          </a:p>
        </p:txBody>
      </p:sp>
      <p:cxnSp>
        <p:nvCxnSpPr>
          <p:cNvPr id="108" name="Přímá spojnice 107">
            <a:extLst>
              <a:ext uri="{FF2B5EF4-FFF2-40B4-BE49-F238E27FC236}">
                <a16:creationId xmlns:a16="http://schemas.microsoft.com/office/drawing/2014/main" id="{C8AEEB4D-FAEB-B528-604A-52FEF834932C}"/>
              </a:ext>
            </a:extLst>
          </p:cNvPr>
          <p:cNvCxnSpPr>
            <a:cxnSpLocks/>
          </p:cNvCxnSpPr>
          <p:nvPr/>
        </p:nvCxnSpPr>
        <p:spPr>
          <a:xfrm>
            <a:off x="285749" y="7251700"/>
            <a:ext cx="6284913" cy="0"/>
          </a:xfrm>
          <a:prstGeom prst="line">
            <a:avLst/>
          </a:prstGeom>
          <a:ln w="12700">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109" name="Obdélník 108">
            <a:extLst>
              <a:ext uri="{FF2B5EF4-FFF2-40B4-BE49-F238E27FC236}">
                <a16:creationId xmlns:a16="http://schemas.microsoft.com/office/drawing/2014/main" id="{C3DF5493-A38B-B64A-E034-EE8291C5F7DE}"/>
              </a:ext>
            </a:extLst>
          </p:cNvPr>
          <p:cNvSpPr/>
          <p:nvPr/>
        </p:nvSpPr>
        <p:spPr>
          <a:xfrm flipH="1">
            <a:off x="287338" y="5725514"/>
            <a:ext cx="56260" cy="174110"/>
          </a:xfrm>
          <a:prstGeom prst="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0" name="Grafický objekt 109" descr="Hodiny se souvislou výplní">
            <a:extLst>
              <a:ext uri="{FF2B5EF4-FFF2-40B4-BE49-F238E27FC236}">
                <a16:creationId xmlns:a16="http://schemas.microsoft.com/office/drawing/2014/main" id="{98179291-4D6A-128D-19BC-639025670BB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38430" y="6109731"/>
            <a:ext cx="195118" cy="195118"/>
          </a:xfrm>
          <a:prstGeom prst="rect">
            <a:avLst/>
          </a:prstGeom>
        </p:spPr>
      </p:pic>
      <p:cxnSp>
        <p:nvCxnSpPr>
          <p:cNvPr id="111" name="Přímá spojnice 110">
            <a:extLst>
              <a:ext uri="{FF2B5EF4-FFF2-40B4-BE49-F238E27FC236}">
                <a16:creationId xmlns:a16="http://schemas.microsoft.com/office/drawing/2014/main" id="{C21D32FE-9763-B2DA-0DC0-EC4A181B2928}"/>
              </a:ext>
            </a:extLst>
          </p:cNvPr>
          <p:cNvCxnSpPr>
            <a:cxnSpLocks/>
          </p:cNvCxnSpPr>
          <p:nvPr/>
        </p:nvCxnSpPr>
        <p:spPr>
          <a:xfrm flipV="1">
            <a:off x="282573" y="6070599"/>
            <a:ext cx="0" cy="1181101"/>
          </a:xfrm>
          <a:prstGeom prst="line">
            <a:avLst/>
          </a:prstGeom>
          <a:ln w="12700">
            <a:solidFill>
              <a:schemeClr val="accent2">
                <a:lumMod val="75000"/>
              </a:schemeClr>
            </a:solidFill>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13" name="Obdélník: se zakulacenými rohy 112">
            <a:extLst>
              <a:ext uri="{FF2B5EF4-FFF2-40B4-BE49-F238E27FC236}">
                <a16:creationId xmlns:a16="http://schemas.microsoft.com/office/drawing/2014/main" id="{425D66EF-4308-3BF5-0922-1D8E33F8DF95}"/>
              </a:ext>
            </a:extLst>
          </p:cNvPr>
          <p:cNvSpPr/>
          <p:nvPr/>
        </p:nvSpPr>
        <p:spPr>
          <a:xfrm>
            <a:off x="336183" y="7798373"/>
            <a:ext cx="857618" cy="376852"/>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Nadpis 1">
            <a:extLst>
              <a:ext uri="{FF2B5EF4-FFF2-40B4-BE49-F238E27FC236}">
                <a16:creationId xmlns:a16="http://schemas.microsoft.com/office/drawing/2014/main" id="{630EF191-AC60-ED98-7B4A-F219CE5352A3}"/>
              </a:ext>
            </a:extLst>
          </p:cNvPr>
          <p:cNvSpPr txBox="1">
            <a:spLocks/>
          </p:cNvSpPr>
          <p:nvPr/>
        </p:nvSpPr>
        <p:spPr>
          <a:xfrm>
            <a:off x="287338" y="7412168"/>
            <a:ext cx="2022476" cy="252635"/>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dirty="0"/>
              <a:t>AKTIVITA</a:t>
            </a:r>
            <a:r>
              <a:rPr lang="cs-CZ" sz="1000" b="1" dirty="0"/>
              <a:t> DINOSAURUS II</a:t>
            </a:r>
            <a:endParaRPr lang="en-US" sz="1000" dirty="0"/>
          </a:p>
        </p:txBody>
      </p:sp>
      <p:sp>
        <p:nvSpPr>
          <p:cNvPr id="116" name="Nadpis 1">
            <a:extLst>
              <a:ext uri="{FF2B5EF4-FFF2-40B4-BE49-F238E27FC236}">
                <a16:creationId xmlns:a16="http://schemas.microsoft.com/office/drawing/2014/main" id="{722177DA-A94F-5E3E-F738-2D0A9F83FC36}"/>
              </a:ext>
            </a:extLst>
          </p:cNvPr>
          <p:cNvSpPr txBox="1">
            <a:spLocks/>
          </p:cNvSpPr>
          <p:nvPr/>
        </p:nvSpPr>
        <p:spPr>
          <a:xfrm>
            <a:off x="2417763" y="7754934"/>
            <a:ext cx="4151312" cy="420292"/>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1000"/>
              </a:lnSpc>
            </a:pPr>
            <a:r>
              <a:rPr lang="cs-CZ" sz="1000" spc="-11" dirty="0"/>
              <a:t>Co všechno asi paket obsahuje kromě části fotky nebo videa? Využijte své myšlenky ze cvičení s dinosaurem.</a:t>
            </a:r>
          </a:p>
        </p:txBody>
      </p:sp>
      <p:sp>
        <p:nvSpPr>
          <p:cNvPr id="117" name="Nadpis 1">
            <a:extLst>
              <a:ext uri="{FF2B5EF4-FFF2-40B4-BE49-F238E27FC236}">
                <a16:creationId xmlns:a16="http://schemas.microsoft.com/office/drawing/2014/main" id="{6ADCA001-7E0A-5A1E-F09F-4647E9A7B1A9}"/>
              </a:ext>
            </a:extLst>
          </p:cNvPr>
          <p:cNvSpPr txBox="1">
            <a:spLocks/>
          </p:cNvSpPr>
          <p:nvPr/>
        </p:nvSpPr>
        <p:spPr>
          <a:xfrm>
            <a:off x="292102" y="7754933"/>
            <a:ext cx="952498" cy="361934"/>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2 min</a:t>
            </a:r>
          </a:p>
        </p:txBody>
      </p:sp>
      <p:cxnSp>
        <p:nvCxnSpPr>
          <p:cNvPr id="118" name="Přímá spojnice 117">
            <a:extLst>
              <a:ext uri="{FF2B5EF4-FFF2-40B4-BE49-F238E27FC236}">
                <a16:creationId xmlns:a16="http://schemas.microsoft.com/office/drawing/2014/main" id="{AD84EAE5-FF80-ADE9-8994-5B4D80AAE7CD}"/>
              </a:ext>
            </a:extLst>
          </p:cNvPr>
          <p:cNvCxnSpPr>
            <a:cxnSpLocks/>
          </p:cNvCxnSpPr>
          <p:nvPr/>
        </p:nvCxnSpPr>
        <p:spPr>
          <a:xfrm>
            <a:off x="286543" y="8631936"/>
            <a:ext cx="6284913" cy="0"/>
          </a:xfrm>
          <a:prstGeom prst="line">
            <a:avLst/>
          </a:prstGeom>
          <a:ln w="12700">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119" name="Obdélník 118">
            <a:extLst>
              <a:ext uri="{FF2B5EF4-FFF2-40B4-BE49-F238E27FC236}">
                <a16:creationId xmlns:a16="http://schemas.microsoft.com/office/drawing/2014/main" id="{2B0F7A93-D6A5-DD47-109B-C941C9D96895}"/>
              </a:ext>
            </a:extLst>
          </p:cNvPr>
          <p:cNvSpPr/>
          <p:nvPr/>
        </p:nvSpPr>
        <p:spPr>
          <a:xfrm flipH="1">
            <a:off x="287338" y="7414614"/>
            <a:ext cx="56260" cy="174110"/>
          </a:xfrm>
          <a:prstGeom prst="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0" name="Grafický objekt 119" descr="Hodiny se souvislou výplní">
            <a:extLst>
              <a:ext uri="{FF2B5EF4-FFF2-40B4-BE49-F238E27FC236}">
                <a16:creationId xmlns:a16="http://schemas.microsoft.com/office/drawing/2014/main" id="{32230A21-69CE-C091-68EC-9755CDDFEDF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38430" y="7798831"/>
            <a:ext cx="195118" cy="195118"/>
          </a:xfrm>
          <a:prstGeom prst="rect">
            <a:avLst/>
          </a:prstGeom>
        </p:spPr>
      </p:pic>
      <p:cxnSp>
        <p:nvCxnSpPr>
          <p:cNvPr id="121" name="Přímá spojnice 120">
            <a:extLst>
              <a:ext uri="{FF2B5EF4-FFF2-40B4-BE49-F238E27FC236}">
                <a16:creationId xmlns:a16="http://schemas.microsoft.com/office/drawing/2014/main" id="{1829AEAC-11D9-BDE2-803D-3C0AA6C0AAEF}"/>
              </a:ext>
            </a:extLst>
          </p:cNvPr>
          <p:cNvCxnSpPr>
            <a:cxnSpLocks/>
          </p:cNvCxnSpPr>
          <p:nvPr/>
        </p:nvCxnSpPr>
        <p:spPr>
          <a:xfrm flipV="1">
            <a:off x="282573" y="7759698"/>
            <a:ext cx="0" cy="872238"/>
          </a:xfrm>
          <a:prstGeom prst="line">
            <a:avLst/>
          </a:prstGeom>
          <a:ln w="12700">
            <a:solidFill>
              <a:schemeClr val="accent2">
                <a:lumMod val="75000"/>
              </a:schemeClr>
            </a:solidFill>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8" name="Nadpis 1">
            <a:extLst>
              <a:ext uri="{FF2B5EF4-FFF2-40B4-BE49-F238E27FC236}">
                <a16:creationId xmlns:a16="http://schemas.microsoft.com/office/drawing/2014/main" id="{FD2E5955-05CB-FF26-1E5A-40CF39367AAF}"/>
              </a:ext>
            </a:extLst>
          </p:cNvPr>
          <p:cNvSpPr txBox="1">
            <a:spLocks/>
          </p:cNvSpPr>
          <p:nvPr/>
        </p:nvSpPr>
        <p:spPr>
          <a:xfrm>
            <a:off x="287338" y="9463796"/>
            <a:ext cx="3195637" cy="25195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800" b="0" dirty="0">
                <a:solidFill>
                  <a:schemeClr val="bg1">
                    <a:lumMod val="50000"/>
                  </a:schemeClr>
                </a:solidFill>
              </a:rPr>
              <a:t>internet4kids.mff.cuni.cz</a:t>
            </a:r>
            <a:endParaRPr lang="en-US" sz="800" b="0" dirty="0">
              <a:solidFill>
                <a:schemeClr val="bg1">
                  <a:lumMod val="50000"/>
                </a:schemeClr>
              </a:solidFill>
            </a:endParaRPr>
          </a:p>
        </p:txBody>
      </p:sp>
      <p:sp>
        <p:nvSpPr>
          <p:cNvPr id="9" name="Nadpis 1">
            <a:extLst>
              <a:ext uri="{FF2B5EF4-FFF2-40B4-BE49-F238E27FC236}">
                <a16:creationId xmlns:a16="http://schemas.microsoft.com/office/drawing/2014/main" id="{FC9727DB-4E5D-33D7-ADE2-DDB5F96CDCDF}"/>
              </a:ext>
            </a:extLst>
          </p:cNvPr>
          <p:cNvSpPr txBox="1">
            <a:spLocks/>
          </p:cNvSpPr>
          <p:nvPr/>
        </p:nvSpPr>
        <p:spPr>
          <a:xfrm>
            <a:off x="1354137" y="7753634"/>
            <a:ext cx="1178747" cy="357307"/>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dirty="0"/>
            </a:br>
            <a:r>
              <a:rPr lang="cs-CZ" sz="1000" b="1" dirty="0"/>
              <a:t>snímek 26-27</a:t>
            </a:r>
          </a:p>
          <a:p>
            <a:pPr>
              <a:lnSpc>
                <a:spcPct val="110000"/>
              </a:lnSpc>
              <a:spcAft>
                <a:spcPts val="1300"/>
              </a:spcAft>
            </a:pPr>
            <a:r>
              <a:rPr lang="cs-CZ" sz="1000" dirty="0"/>
              <a:t>PL</a:t>
            </a:r>
            <a:r>
              <a:rPr lang="cs-CZ" sz="1000" b="1" dirty="0"/>
              <a:t> úkol 3</a:t>
            </a:r>
            <a:endParaRPr lang="cs-CZ" sz="1000" dirty="0"/>
          </a:p>
          <a:p>
            <a:pPr>
              <a:lnSpc>
                <a:spcPct val="110000"/>
              </a:lnSpc>
              <a:spcAft>
                <a:spcPts val="1300"/>
              </a:spcAft>
            </a:pPr>
            <a:endParaRPr lang="cs-CZ" sz="1000" b="1" dirty="0"/>
          </a:p>
        </p:txBody>
      </p:sp>
      <p:sp>
        <p:nvSpPr>
          <p:cNvPr id="7" name="Nadpis 1">
            <a:extLst>
              <a:ext uri="{FF2B5EF4-FFF2-40B4-BE49-F238E27FC236}">
                <a16:creationId xmlns:a16="http://schemas.microsoft.com/office/drawing/2014/main" id="{1D0469D5-9E02-4C76-6B5F-93DC58DA4CED}"/>
              </a:ext>
            </a:extLst>
          </p:cNvPr>
          <p:cNvSpPr txBox="1">
            <a:spLocks/>
          </p:cNvSpPr>
          <p:nvPr/>
        </p:nvSpPr>
        <p:spPr>
          <a:xfrm>
            <a:off x="4372898" y="148730"/>
            <a:ext cx="2193002"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pPr algn="r"/>
            <a:r>
              <a:rPr lang="cs-CZ" sz="1000" b="0" dirty="0"/>
              <a:t>8. - 9. ročník ZŠ/ těžší varianta</a:t>
            </a:r>
            <a:endParaRPr lang="en-US" sz="1000" b="0" dirty="0"/>
          </a:p>
        </p:txBody>
      </p:sp>
    </p:spTree>
    <p:extLst>
      <p:ext uri="{BB962C8B-B14F-4D97-AF65-F5344CB8AC3E}">
        <p14:creationId xmlns:p14="http://schemas.microsoft.com/office/powerpoint/2010/main" val="8932346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1A65BD-0E0D-E8EA-0A87-B38C7B152292}"/>
            </a:ext>
          </a:extLst>
        </p:cNvPr>
        <p:cNvGrpSpPr/>
        <p:nvPr/>
      </p:nvGrpSpPr>
      <p:grpSpPr>
        <a:xfrm>
          <a:off x="0" y="0"/>
          <a:ext cx="0" cy="0"/>
          <a:chOff x="0" y="0"/>
          <a:chExt cx="0" cy="0"/>
        </a:xfrm>
      </p:grpSpPr>
      <p:sp>
        <p:nvSpPr>
          <p:cNvPr id="43" name="Zástupný symbol pro číslo snímku 42">
            <a:extLst>
              <a:ext uri="{FF2B5EF4-FFF2-40B4-BE49-F238E27FC236}">
                <a16:creationId xmlns:a16="http://schemas.microsoft.com/office/drawing/2014/main" id="{8C6D425B-69C6-5EAD-1256-D2A3F0839DA4}"/>
              </a:ext>
            </a:extLst>
          </p:cNvPr>
          <p:cNvSpPr>
            <a:spLocks noGrp="1"/>
          </p:cNvSpPr>
          <p:nvPr>
            <p:ph type="sldNum" sz="quarter" idx="12"/>
          </p:nvPr>
        </p:nvSpPr>
        <p:spPr/>
        <p:txBody>
          <a:bodyPr/>
          <a:lstStyle/>
          <a:p>
            <a:fld id="{92AB32FF-A138-4429-B478-DF8FBDAC87D8}" type="slidenum">
              <a:rPr lang="en-US" smtClean="0"/>
              <a:pPr/>
              <a:t>7</a:t>
            </a:fld>
            <a:endParaRPr lang="en-US"/>
          </a:p>
        </p:txBody>
      </p:sp>
      <p:sp>
        <p:nvSpPr>
          <p:cNvPr id="3" name="Nadpis 1">
            <a:extLst>
              <a:ext uri="{FF2B5EF4-FFF2-40B4-BE49-F238E27FC236}">
                <a16:creationId xmlns:a16="http://schemas.microsoft.com/office/drawing/2014/main" id="{D0CEC4D9-3A59-B399-A249-AD089A1ACDFE}"/>
              </a:ext>
            </a:extLst>
          </p:cNvPr>
          <p:cNvSpPr txBox="1">
            <a:spLocks/>
          </p:cNvSpPr>
          <p:nvPr/>
        </p:nvSpPr>
        <p:spPr>
          <a:xfrm>
            <a:off x="287339" y="143969"/>
            <a:ext cx="3675062"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1000" b="0" dirty="0"/>
              <a:t>HODINA 1 – SERVERY, ROUTERY, PAKETY</a:t>
            </a:r>
            <a:endParaRPr lang="en-US" sz="1000" b="0" dirty="0"/>
          </a:p>
        </p:txBody>
      </p:sp>
      <p:sp>
        <p:nvSpPr>
          <p:cNvPr id="7" name="Nadpis 1">
            <a:extLst>
              <a:ext uri="{FF2B5EF4-FFF2-40B4-BE49-F238E27FC236}">
                <a16:creationId xmlns:a16="http://schemas.microsoft.com/office/drawing/2014/main" id="{8C9D4130-EA84-8CAD-8C7F-E7F537176EDD}"/>
              </a:ext>
            </a:extLst>
          </p:cNvPr>
          <p:cNvSpPr txBox="1">
            <a:spLocks/>
          </p:cNvSpPr>
          <p:nvPr/>
        </p:nvSpPr>
        <p:spPr>
          <a:xfrm>
            <a:off x="287337" y="482853"/>
            <a:ext cx="4151313" cy="329693"/>
          </a:xfrm>
          <a:prstGeom prst="rect">
            <a:avLst/>
          </a:prstGeom>
        </p:spPr>
        <p:txBody>
          <a:bodyPr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400" b="1" dirty="0">
                <a:solidFill>
                  <a:srgbClr val="0070C0"/>
                </a:solidFill>
              </a:rPr>
              <a:t>REFLEXE</a:t>
            </a:r>
            <a:endParaRPr lang="en-US" sz="1400" b="1" dirty="0">
              <a:solidFill>
                <a:srgbClr val="0070C0"/>
              </a:solidFill>
            </a:endParaRPr>
          </a:p>
        </p:txBody>
      </p:sp>
      <p:sp>
        <p:nvSpPr>
          <p:cNvPr id="8" name="Nadpis 1">
            <a:extLst>
              <a:ext uri="{FF2B5EF4-FFF2-40B4-BE49-F238E27FC236}">
                <a16:creationId xmlns:a16="http://schemas.microsoft.com/office/drawing/2014/main" id="{7E8F5C36-74C9-B149-1DB8-271B439C48B3}"/>
              </a:ext>
            </a:extLst>
          </p:cNvPr>
          <p:cNvSpPr txBox="1">
            <a:spLocks/>
          </p:cNvSpPr>
          <p:nvPr/>
        </p:nvSpPr>
        <p:spPr>
          <a:xfrm>
            <a:off x="287337" y="822922"/>
            <a:ext cx="6281738" cy="167931"/>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dirty="0"/>
              <a:t>aktivita </a:t>
            </a:r>
            <a:r>
              <a:rPr lang="cs-CZ" sz="1000" b="1" dirty="0"/>
              <a:t>CO JSME SE DNES DOZVĚDĚLI?</a:t>
            </a:r>
            <a:endParaRPr lang="en-US" sz="1000" b="1" dirty="0"/>
          </a:p>
        </p:txBody>
      </p:sp>
      <p:sp>
        <p:nvSpPr>
          <p:cNvPr id="9" name="Nadpis 1">
            <a:extLst>
              <a:ext uri="{FF2B5EF4-FFF2-40B4-BE49-F238E27FC236}">
                <a16:creationId xmlns:a16="http://schemas.microsoft.com/office/drawing/2014/main" id="{50361EBC-60A8-6EFB-6877-70BAF3CBEB31}"/>
              </a:ext>
            </a:extLst>
          </p:cNvPr>
          <p:cNvSpPr txBox="1">
            <a:spLocks/>
          </p:cNvSpPr>
          <p:nvPr/>
        </p:nvSpPr>
        <p:spPr>
          <a:xfrm>
            <a:off x="1360493" y="1151931"/>
            <a:ext cx="1103264" cy="949009"/>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 </a:t>
            </a:r>
            <a:r>
              <a:rPr lang="cs-CZ" sz="1000" b="1" dirty="0"/>
              <a:t>snímek 28-29</a:t>
            </a:r>
            <a:endParaRPr lang="cs-CZ" sz="1000" i="1" dirty="0"/>
          </a:p>
          <a:p>
            <a:pPr>
              <a:lnSpc>
                <a:spcPct val="110000"/>
              </a:lnSpc>
              <a:spcAft>
                <a:spcPts val="1300"/>
              </a:spcAft>
            </a:pPr>
            <a:r>
              <a:rPr lang="cs-CZ" sz="1000" dirty="0"/>
              <a:t>PL </a:t>
            </a:r>
            <a:r>
              <a:rPr lang="cs-CZ" sz="1000" b="1" dirty="0"/>
              <a:t>úkol 4</a:t>
            </a:r>
          </a:p>
        </p:txBody>
      </p:sp>
      <p:sp>
        <p:nvSpPr>
          <p:cNvPr id="13" name="Nadpis 1">
            <a:extLst>
              <a:ext uri="{FF2B5EF4-FFF2-40B4-BE49-F238E27FC236}">
                <a16:creationId xmlns:a16="http://schemas.microsoft.com/office/drawing/2014/main" id="{F5EC1F94-EA49-8186-C87E-D2657B527AE7}"/>
              </a:ext>
            </a:extLst>
          </p:cNvPr>
          <p:cNvSpPr txBox="1">
            <a:spLocks/>
          </p:cNvSpPr>
          <p:nvPr/>
        </p:nvSpPr>
        <p:spPr>
          <a:xfrm>
            <a:off x="2417763" y="1155700"/>
            <a:ext cx="4151312" cy="890814"/>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Zkuste nakreslit kus internetu, zkuste znázornit, jak YouTube server posílá kousky videa, na které se chcete podívat.</a:t>
            </a:r>
          </a:p>
          <a:p>
            <a:pPr>
              <a:lnSpc>
                <a:spcPct val="110000"/>
              </a:lnSpc>
              <a:spcAft>
                <a:spcPts val="1300"/>
              </a:spcAft>
            </a:pPr>
            <a:r>
              <a:rPr lang="cs-CZ" sz="1000"/>
              <a:t>Buď diskutujte, </a:t>
            </a:r>
            <a:r>
              <a:rPr lang="cs-CZ" sz="1000" dirty="0"/>
              <a:t>a nebo jen ukažte řešení (dle času).</a:t>
            </a:r>
          </a:p>
        </p:txBody>
      </p:sp>
      <p:sp>
        <p:nvSpPr>
          <p:cNvPr id="14" name="Nadpis 1">
            <a:extLst>
              <a:ext uri="{FF2B5EF4-FFF2-40B4-BE49-F238E27FC236}">
                <a16:creationId xmlns:a16="http://schemas.microsoft.com/office/drawing/2014/main" id="{8D4778D7-622F-C222-778E-00ECCD91589E}"/>
              </a:ext>
            </a:extLst>
          </p:cNvPr>
          <p:cNvSpPr txBox="1">
            <a:spLocks/>
          </p:cNvSpPr>
          <p:nvPr/>
        </p:nvSpPr>
        <p:spPr>
          <a:xfrm>
            <a:off x="282535" y="1151932"/>
            <a:ext cx="957263" cy="363548"/>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5 min</a:t>
            </a:r>
          </a:p>
          <a:p>
            <a:pPr algn="ctr">
              <a:lnSpc>
                <a:spcPct val="110000"/>
              </a:lnSpc>
              <a:spcAft>
                <a:spcPts val="1300"/>
              </a:spcAft>
            </a:pPr>
            <a:endParaRPr lang="cs-CZ" sz="1000" dirty="0"/>
          </a:p>
          <a:p>
            <a:pPr algn="ctr">
              <a:lnSpc>
                <a:spcPct val="110000"/>
              </a:lnSpc>
              <a:spcAft>
                <a:spcPts val="1300"/>
              </a:spcAft>
            </a:pPr>
            <a:endParaRPr lang="cs-CZ" sz="1000" b="1" dirty="0"/>
          </a:p>
        </p:txBody>
      </p:sp>
      <p:cxnSp>
        <p:nvCxnSpPr>
          <p:cNvPr id="15" name="Přímá spojnice 14">
            <a:extLst>
              <a:ext uri="{FF2B5EF4-FFF2-40B4-BE49-F238E27FC236}">
                <a16:creationId xmlns:a16="http://schemas.microsoft.com/office/drawing/2014/main" id="{555AACEE-53D9-0FA8-F703-4D33A66EACF7}"/>
              </a:ext>
            </a:extLst>
          </p:cNvPr>
          <p:cNvCxnSpPr>
            <a:cxnSpLocks/>
          </p:cNvCxnSpPr>
          <p:nvPr/>
        </p:nvCxnSpPr>
        <p:spPr>
          <a:xfrm>
            <a:off x="277172" y="2046514"/>
            <a:ext cx="6288727" cy="0"/>
          </a:xfrm>
          <a:prstGeom prst="line">
            <a:avLst/>
          </a:prstGeom>
          <a:ln w="12700">
            <a:solidFill>
              <a:srgbClr val="0070C0"/>
            </a:solidFill>
          </a:ln>
        </p:spPr>
        <p:style>
          <a:lnRef idx="2">
            <a:schemeClr val="accent1"/>
          </a:lnRef>
          <a:fillRef idx="0">
            <a:schemeClr val="accent1"/>
          </a:fillRef>
          <a:effectRef idx="1">
            <a:schemeClr val="accent1"/>
          </a:effectRef>
          <a:fontRef idx="minor">
            <a:schemeClr val="tx1"/>
          </a:fontRef>
        </p:style>
      </p:cxnSp>
      <p:sp>
        <p:nvSpPr>
          <p:cNvPr id="16" name="Obdélník 15">
            <a:extLst>
              <a:ext uri="{FF2B5EF4-FFF2-40B4-BE49-F238E27FC236}">
                <a16:creationId xmlns:a16="http://schemas.microsoft.com/office/drawing/2014/main" id="{527FC0DF-D20D-314C-8765-CADD95C5070C}"/>
              </a:ext>
            </a:extLst>
          </p:cNvPr>
          <p:cNvSpPr/>
          <p:nvPr/>
        </p:nvSpPr>
        <p:spPr>
          <a:xfrm flipH="1">
            <a:off x="283526" y="812546"/>
            <a:ext cx="59373" cy="180866"/>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7" name="Skupina 16">
            <a:extLst>
              <a:ext uri="{FF2B5EF4-FFF2-40B4-BE49-F238E27FC236}">
                <a16:creationId xmlns:a16="http://schemas.microsoft.com/office/drawing/2014/main" id="{60EE47EA-F87B-3B0A-6217-25E2B2EE6392}"/>
              </a:ext>
            </a:extLst>
          </p:cNvPr>
          <p:cNvGrpSpPr/>
          <p:nvPr/>
        </p:nvGrpSpPr>
        <p:grpSpPr>
          <a:xfrm>
            <a:off x="336183" y="1199399"/>
            <a:ext cx="857618" cy="378713"/>
            <a:chOff x="336183" y="7608666"/>
            <a:chExt cx="857618" cy="378713"/>
          </a:xfrm>
        </p:grpSpPr>
        <p:sp>
          <p:nvSpPr>
            <p:cNvPr id="20" name="Obdélník: se zakulacenými rohy 19">
              <a:extLst>
                <a:ext uri="{FF2B5EF4-FFF2-40B4-BE49-F238E27FC236}">
                  <a16:creationId xmlns:a16="http://schemas.microsoft.com/office/drawing/2014/main" id="{B0CEE679-8F4A-0894-9799-8E5C0502B41F}"/>
                </a:ext>
              </a:extLst>
            </p:cNvPr>
            <p:cNvSpPr/>
            <p:nvPr/>
          </p:nvSpPr>
          <p:spPr>
            <a:xfrm>
              <a:off x="336183" y="7609935"/>
              <a:ext cx="857618" cy="377444"/>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 name="Grafický objekt 20" descr="Hodiny se souvislou výplní">
              <a:extLst>
                <a:ext uri="{FF2B5EF4-FFF2-40B4-BE49-F238E27FC236}">
                  <a16:creationId xmlns:a16="http://schemas.microsoft.com/office/drawing/2014/main" id="{F095A6AF-6E08-52E7-E1F1-6D5B33944BF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8430" y="7608666"/>
              <a:ext cx="195118" cy="195118"/>
            </a:xfrm>
            <a:prstGeom prst="rect">
              <a:avLst/>
            </a:prstGeom>
          </p:spPr>
        </p:pic>
      </p:grpSp>
      <p:cxnSp>
        <p:nvCxnSpPr>
          <p:cNvPr id="25" name="Přímá spojnice 24">
            <a:extLst>
              <a:ext uri="{FF2B5EF4-FFF2-40B4-BE49-F238E27FC236}">
                <a16:creationId xmlns:a16="http://schemas.microsoft.com/office/drawing/2014/main" id="{EE7E36EF-2711-DC11-DE42-C78EF392C454}"/>
              </a:ext>
            </a:extLst>
          </p:cNvPr>
          <p:cNvCxnSpPr>
            <a:cxnSpLocks/>
          </p:cNvCxnSpPr>
          <p:nvPr/>
        </p:nvCxnSpPr>
        <p:spPr>
          <a:xfrm flipV="1">
            <a:off x="285747" y="1155700"/>
            <a:ext cx="0" cy="890814"/>
          </a:xfrm>
          <a:prstGeom prst="line">
            <a:avLst/>
          </a:prstGeom>
          <a:ln w="12700">
            <a:solidFill>
              <a:srgbClr val="0070C0"/>
            </a:solidFill>
          </a:ln>
        </p:spPr>
        <p:style>
          <a:lnRef idx="2">
            <a:schemeClr val="accent1"/>
          </a:lnRef>
          <a:fillRef idx="0">
            <a:schemeClr val="accent1"/>
          </a:fillRef>
          <a:effectRef idx="1">
            <a:schemeClr val="accent1"/>
          </a:effectRef>
          <a:fontRef idx="minor">
            <a:schemeClr val="tx1"/>
          </a:fontRef>
        </p:style>
      </p:cxnSp>
      <p:sp>
        <p:nvSpPr>
          <p:cNvPr id="4" name="Nadpis 1">
            <a:extLst>
              <a:ext uri="{FF2B5EF4-FFF2-40B4-BE49-F238E27FC236}">
                <a16:creationId xmlns:a16="http://schemas.microsoft.com/office/drawing/2014/main" id="{8CF72F52-E1EF-6D94-089F-F3D1C8D4AB2B}"/>
              </a:ext>
            </a:extLst>
          </p:cNvPr>
          <p:cNvSpPr txBox="1">
            <a:spLocks/>
          </p:cNvSpPr>
          <p:nvPr/>
        </p:nvSpPr>
        <p:spPr>
          <a:xfrm>
            <a:off x="287338" y="9463796"/>
            <a:ext cx="3195637" cy="25195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800" b="0" dirty="0">
                <a:solidFill>
                  <a:schemeClr val="bg1">
                    <a:lumMod val="50000"/>
                  </a:schemeClr>
                </a:solidFill>
              </a:rPr>
              <a:t>internet4kids.mff.cuni.cz</a:t>
            </a:r>
            <a:endParaRPr lang="en-US" sz="800" b="0" dirty="0">
              <a:solidFill>
                <a:schemeClr val="bg1">
                  <a:lumMod val="50000"/>
                </a:schemeClr>
              </a:solidFill>
            </a:endParaRPr>
          </a:p>
        </p:txBody>
      </p:sp>
      <p:sp>
        <p:nvSpPr>
          <p:cNvPr id="2" name="Nadpis 1">
            <a:extLst>
              <a:ext uri="{FF2B5EF4-FFF2-40B4-BE49-F238E27FC236}">
                <a16:creationId xmlns:a16="http://schemas.microsoft.com/office/drawing/2014/main" id="{2D319FFE-37AD-7192-817A-855EA827748C}"/>
              </a:ext>
            </a:extLst>
          </p:cNvPr>
          <p:cNvSpPr txBox="1">
            <a:spLocks/>
          </p:cNvSpPr>
          <p:nvPr/>
        </p:nvSpPr>
        <p:spPr>
          <a:xfrm>
            <a:off x="4372898" y="148730"/>
            <a:ext cx="2193002"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pPr algn="r"/>
            <a:r>
              <a:rPr lang="cs-CZ" sz="1000" b="0" dirty="0"/>
              <a:t>8. - 9. ročník ZŠ/ těžší varianta</a:t>
            </a:r>
            <a:endParaRPr lang="en-US" sz="1000" b="0" dirty="0"/>
          </a:p>
        </p:txBody>
      </p:sp>
    </p:spTree>
    <p:extLst>
      <p:ext uri="{BB962C8B-B14F-4D97-AF65-F5344CB8AC3E}">
        <p14:creationId xmlns:p14="http://schemas.microsoft.com/office/powerpoint/2010/main" val="3855088403"/>
      </p:ext>
    </p:extLst>
  </p:cSld>
  <p:clrMapOvr>
    <a:masterClrMapping/>
  </p:clrMapOvr>
</p:sld>
</file>

<file path=ppt/theme/theme1.xml><?xml version="1.0" encoding="utf-8"?>
<a:theme xmlns:a="http://schemas.openxmlformats.org/drawingml/2006/main" name="Motiv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Vlastní 1">
      <a:majorFont>
        <a:latin typeface="Poppins"/>
        <a:ea typeface=""/>
        <a:cs typeface=""/>
      </a:majorFont>
      <a:minorFont>
        <a:latin typeface="Poppi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Motiv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2239</TotalTime>
  <Words>2869</Words>
  <Application>Microsoft Macintosh PowerPoint</Application>
  <PresentationFormat>A4 Paper (210x297 mm)</PresentationFormat>
  <Paragraphs>234</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Aptos</vt:lpstr>
      <vt:lpstr>Arial</vt:lpstr>
      <vt:lpstr>Avenir</vt:lpstr>
      <vt:lpstr>Motiv Office</vt:lpstr>
      <vt:lpstr>JAK VYPADÁ INTERNET?</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JAK VYPADÁ INTERNET</dc:title>
  <dc:creator>Ondrej Javora</dc:creator>
  <cp:lastModifiedBy>Anna Yaghobová</cp:lastModifiedBy>
  <cp:revision>11</cp:revision>
  <dcterms:created xsi:type="dcterms:W3CDTF">2024-02-25T15:00:55Z</dcterms:created>
  <dcterms:modified xsi:type="dcterms:W3CDTF">2024-08-07T09:56:09Z</dcterms:modified>
</cp:coreProperties>
</file>