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90" r:id="rId5"/>
    <p:sldId id="289" r:id="rId6"/>
    <p:sldId id="260" r:id="rId7"/>
    <p:sldId id="270" r:id="rId8"/>
    <p:sldId id="291" r:id="rId9"/>
    <p:sldId id="269" r:id="rId10"/>
    <p:sldId id="261" r:id="rId11"/>
    <p:sldId id="272" r:id="rId12"/>
    <p:sldId id="292" r:id="rId13"/>
    <p:sldId id="262" r:id="rId14"/>
    <p:sldId id="263" r:id="rId15"/>
    <p:sldId id="273" r:id="rId16"/>
    <p:sldId id="288" r:id="rId17"/>
    <p:sldId id="274" r:id="rId18"/>
    <p:sldId id="266" r:id="rId19"/>
    <p:sldId id="276" r:id="rId20"/>
    <p:sldId id="287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gQFioocTF3CMQJQhPr2pXgDlfoW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FA49B1-3880-9895-B547-45380130BC85}" name="Anna Drobná" initials="AD" userId="S::62201791@cuni.cz::083f3c2f-637b-4f75-8789-3dc13236d25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CC1246-746A-CC8B-270F-010B1682EA49}" v="6" dt="2024-05-09T14:06:10.965"/>
    <p1510:client id="{2E60F3F2-41CA-C164-9F8A-2BA12398E6E5}" v="1" dt="2024-05-09T14:19:04.285"/>
    <p1510:client id="{60CA3FC3-C0EA-2771-1429-FE2DE0C57E9F}" v="5" dt="2024-05-09T14:00:26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846" autoAdjust="0"/>
    <p:restoredTop sz="88910" autoAdjust="0"/>
  </p:normalViewPr>
  <p:slideViewPr>
    <p:cSldViewPr snapToGrid="0">
      <p:cViewPr>
        <p:scale>
          <a:sx n="60" d="100"/>
          <a:sy n="60" d="100"/>
        </p:scale>
        <p:origin x="1216" y="47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25" d="100"/>
          <a:sy n="125" d="100"/>
        </p:scale>
        <p:origin x="492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433503C8-C6DD-7BFB-35FB-D7C828AB21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5B07970-060D-EA88-CCEC-D3629F4BF3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3C962-D640-4613-B96D-7F1025BAABA1}" type="datetimeFigureOut">
              <a:rPr lang="cs-CZ" smtClean="0"/>
              <a:t>06.08.2024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D058602-AC01-74FA-712B-7F341D39D4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0A84F8A-BB00-8783-02D8-3158B71FD1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02AE2-A6C5-478F-8DDF-38CFA3863E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394038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5572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73398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1591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859099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1421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361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303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56850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35" name="Google Shape;13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4849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908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3132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454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userDrawn="1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datum 9">
            <a:extLst>
              <a:ext uri="{FF2B5EF4-FFF2-40B4-BE49-F238E27FC236}">
                <a16:creationId xmlns:a16="http://schemas.microsoft.com/office/drawing/2014/main" id="{8129E7C1-1012-0DD9-516A-E9AD2771FA3D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457200" y="6172200"/>
            <a:ext cx="2681288" cy="685800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11" name="Zástupný symbol pro zápatí 10">
            <a:extLst>
              <a:ext uri="{FF2B5EF4-FFF2-40B4-BE49-F238E27FC236}">
                <a16:creationId xmlns:a16="http://schemas.microsoft.com/office/drawing/2014/main" id="{1074D132-FB6F-09F7-44A3-85EB21C7E8A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3321050" y="6172200"/>
            <a:ext cx="4592638" cy="6858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12" name="Zástupný symbol pro číslo snímku 11">
            <a:extLst>
              <a:ext uri="{FF2B5EF4-FFF2-40B4-BE49-F238E27FC236}">
                <a16:creationId xmlns:a16="http://schemas.microsoft.com/office/drawing/2014/main" id="{A7486B1E-7B26-A3FA-5A4D-511E180512C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BF341865-5258-31B3-5FDA-0C027C07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1"/>
            <a:ext cx="11277600" cy="5943599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 dirty="0"/>
              <a:t>Kliknutím lze upravit styl.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DEFAULT0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457200" y="228601"/>
            <a:ext cx="112776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venir"/>
              <a:buNone/>
              <a:defRPr sz="60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457200" y="1249363"/>
            <a:ext cx="4591050" cy="3900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2" name="Google Shape;18;p14">
            <a:extLst>
              <a:ext uri="{FF2B5EF4-FFF2-40B4-BE49-F238E27FC236}">
                <a16:creationId xmlns:a16="http://schemas.microsoft.com/office/drawing/2014/main" id="{245FEF92-0097-E9BF-07D7-913C74CD4809}"/>
              </a:ext>
            </a:extLst>
          </p:cNvPr>
          <p:cNvSpPr txBox="1">
            <a:spLocks noGrp="1"/>
          </p:cNvSpPr>
          <p:nvPr>
            <p:ph type="dt" idx="2"/>
          </p:nvPr>
        </p:nvSpPr>
        <p:spPr>
          <a:xfrm>
            <a:off x="457200" y="6172200"/>
            <a:ext cx="268128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" name="Google Shape;19;p14">
            <a:extLst>
              <a:ext uri="{FF2B5EF4-FFF2-40B4-BE49-F238E27FC236}">
                <a16:creationId xmlns:a16="http://schemas.microsoft.com/office/drawing/2014/main" id="{27F83EA2-649F-333F-88D2-4C1C1EAF2340}"/>
              </a:ext>
            </a:extLst>
          </p:cNvPr>
          <p:cNvSpPr txBox="1">
            <a:spLocks noGrp="1"/>
          </p:cNvSpPr>
          <p:nvPr>
            <p:ph type="ftr" idx="3"/>
          </p:nvPr>
        </p:nvSpPr>
        <p:spPr>
          <a:xfrm>
            <a:off x="3321050" y="6172200"/>
            <a:ext cx="459263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" name="Google Shape;20;p14">
            <a:extLst>
              <a:ext uri="{FF2B5EF4-FFF2-40B4-BE49-F238E27FC236}">
                <a16:creationId xmlns:a16="http://schemas.microsoft.com/office/drawing/2014/main" id="{4E072EE1-31A6-7041-907E-F61D3CB8D075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8096250" y="6172200"/>
            <a:ext cx="363855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userDrawn="1">
  <p:cSld name="DEFAULT02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;p14">
            <a:extLst>
              <a:ext uri="{FF2B5EF4-FFF2-40B4-BE49-F238E27FC236}">
                <a16:creationId xmlns:a16="http://schemas.microsoft.com/office/drawing/2014/main" id="{F61B4CD4-7FEC-BA4D-2D61-E60F552A42D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57200" y="228601"/>
            <a:ext cx="112776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venir"/>
              <a:buNone/>
              <a:defRPr sz="60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" name="Google Shape;17;p14">
            <a:extLst>
              <a:ext uri="{FF2B5EF4-FFF2-40B4-BE49-F238E27FC236}">
                <a16:creationId xmlns:a16="http://schemas.microsoft.com/office/drawing/2014/main" id="{CF9BB8E9-EEF7-00F6-2725-8B46AB25771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57200" y="1249363"/>
            <a:ext cx="4591050" cy="3900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4" name="Google Shape;18;p14">
            <a:extLst>
              <a:ext uri="{FF2B5EF4-FFF2-40B4-BE49-F238E27FC236}">
                <a16:creationId xmlns:a16="http://schemas.microsoft.com/office/drawing/2014/main" id="{D9C6BCEB-3014-FC15-2767-74CEE1111325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57200" y="6172200"/>
            <a:ext cx="268128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" name="Google Shape;19;p14">
            <a:extLst>
              <a:ext uri="{FF2B5EF4-FFF2-40B4-BE49-F238E27FC236}">
                <a16:creationId xmlns:a16="http://schemas.microsoft.com/office/drawing/2014/main" id="{20CADCA1-B344-CE78-598E-8C3C5FDC10B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321050" y="6172200"/>
            <a:ext cx="459263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" name="Google Shape;20;p14">
            <a:extLst>
              <a:ext uri="{FF2B5EF4-FFF2-40B4-BE49-F238E27FC236}">
                <a16:creationId xmlns:a16="http://schemas.microsoft.com/office/drawing/2014/main" id="{34A82A62-5F7F-3BB0-2485-E56D8435182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nadpis 5">
            <a:extLst>
              <a:ext uri="{FF2B5EF4-FFF2-40B4-BE49-F238E27FC236}">
                <a16:creationId xmlns:a16="http://schemas.microsoft.com/office/drawing/2014/main" id="{7049A341-CD1A-6667-F126-812BB778B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1"/>
            <a:ext cx="11277600" cy="838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BCE6237C-C10C-B5A6-DED3-0D05AEFC2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9" y="1249363"/>
            <a:ext cx="5546726" cy="3900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5" name="Obrázek 4" descr="Obsah obrázku řada/pruh, snímek obrazovky, Písmo, Grafika&#10;&#10;Popis byl vytvořen automaticky">
            <a:extLst>
              <a:ext uri="{FF2B5EF4-FFF2-40B4-BE49-F238E27FC236}">
                <a16:creationId xmlns:a16="http://schemas.microsoft.com/office/drawing/2014/main" id="{52EF990B-CB29-E245-8EDD-1E1CC0DED61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alphaModFix amt="70000"/>
          </a:blip>
          <a:stretch>
            <a:fillRect/>
          </a:stretch>
        </p:blipFill>
        <p:spPr>
          <a:xfrm>
            <a:off x="398815" y="6302186"/>
            <a:ext cx="973162" cy="425828"/>
          </a:xfrm>
          <a:prstGeom prst="rect">
            <a:avLst/>
          </a:prstGeom>
        </p:spPr>
      </p:pic>
      <p:sp>
        <p:nvSpPr>
          <p:cNvPr id="10" name="Zástupný symbol pro číslo snímku 5">
            <a:extLst>
              <a:ext uri="{FF2B5EF4-FFF2-40B4-BE49-F238E27FC236}">
                <a16:creationId xmlns:a16="http://schemas.microsoft.com/office/drawing/2014/main" id="{63E84D52-2262-2217-B867-D50FACB79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96250" y="6172200"/>
            <a:ext cx="363855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>
              <a:defRPr lang="en-US" b="1" smtClean="0">
                <a:solidFill>
                  <a:schemeClr val="tx2"/>
                </a:solidFill>
                <a:latin typeface="+mj-lt"/>
              </a:defRPr>
            </a:lvl1pPr>
          </a:lstStyle>
          <a:p>
            <a:pPr algn="r"/>
            <a:fld id="{FA927CDB-1E13-41AC-AF2F-6973B8EA9E23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4" name="Obrázek 3" descr="Obsah obrázku text, Písmo, Grafika, logo">
            <a:extLst>
              <a:ext uri="{FF2B5EF4-FFF2-40B4-BE49-F238E27FC236}">
                <a16:creationId xmlns:a16="http://schemas.microsoft.com/office/drawing/2014/main" id="{C95509A4-4D27-4BDD-BAC8-5CC56EA36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5884" t="12008" r="4899" b="11573"/>
          <a:stretch/>
        </p:blipFill>
        <p:spPr>
          <a:xfrm>
            <a:off x="2184400" y="6255043"/>
            <a:ext cx="1357236" cy="49630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60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pos="774" userDrawn="1">
          <p15:clr>
            <a:srgbClr val="F26B43"/>
          </p15:clr>
        </p15:guide>
        <p15:guide id="5" pos="889" userDrawn="1">
          <p15:clr>
            <a:srgbClr val="F26B43"/>
          </p15:clr>
        </p15:guide>
        <p15:guide id="6" pos="1376" userDrawn="1">
          <p15:clr>
            <a:srgbClr val="F26B43"/>
          </p15:clr>
        </p15:guide>
        <p15:guide id="7" pos="1491" userDrawn="1">
          <p15:clr>
            <a:srgbClr val="F26B43"/>
          </p15:clr>
        </p15:guide>
        <p15:guide id="8" pos="1977" userDrawn="1">
          <p15:clr>
            <a:srgbClr val="F26B43"/>
          </p15:clr>
        </p15:guide>
        <p15:guide id="9" pos="2092" userDrawn="1">
          <p15:clr>
            <a:srgbClr val="F26B43"/>
          </p15:clr>
        </p15:guide>
        <p15:guide id="10" pos="2579" userDrawn="1">
          <p15:clr>
            <a:srgbClr val="F26B43"/>
          </p15:clr>
        </p15:guide>
        <p15:guide id="11" pos="2694" userDrawn="1">
          <p15:clr>
            <a:srgbClr val="F26B43"/>
          </p15:clr>
        </p15:guide>
        <p15:guide id="12" pos="3180" userDrawn="1">
          <p15:clr>
            <a:srgbClr val="F26B43"/>
          </p15:clr>
        </p15:guide>
        <p15:guide id="13" pos="3296" userDrawn="1">
          <p15:clr>
            <a:srgbClr val="F26B43"/>
          </p15:clr>
        </p15:guide>
        <p15:guide id="14" pos="3782" userDrawn="1">
          <p15:clr>
            <a:srgbClr val="F26B43"/>
          </p15:clr>
        </p15:guide>
        <p15:guide id="15" pos="3897" userDrawn="1">
          <p15:clr>
            <a:srgbClr val="F26B43"/>
          </p15:clr>
        </p15:guide>
        <p15:guide id="16" pos="4384" userDrawn="1">
          <p15:clr>
            <a:srgbClr val="F26B43"/>
          </p15:clr>
        </p15:guide>
        <p15:guide id="17" pos="4499" userDrawn="1">
          <p15:clr>
            <a:srgbClr val="F26B43"/>
          </p15:clr>
        </p15:guide>
        <p15:guide id="18" pos="4985" userDrawn="1">
          <p15:clr>
            <a:srgbClr val="F26B43"/>
          </p15:clr>
        </p15:guide>
        <p15:guide id="19" pos="5100" userDrawn="1">
          <p15:clr>
            <a:srgbClr val="F26B43"/>
          </p15:clr>
        </p15:guide>
        <p15:guide id="20" pos="5587" userDrawn="1">
          <p15:clr>
            <a:srgbClr val="F26B43"/>
          </p15:clr>
        </p15:guide>
        <p15:guide id="21" pos="5702" userDrawn="1">
          <p15:clr>
            <a:srgbClr val="F26B43"/>
          </p15:clr>
        </p15:guide>
        <p15:guide id="22" pos="6188" userDrawn="1">
          <p15:clr>
            <a:srgbClr val="F26B43"/>
          </p15:clr>
        </p15:guide>
        <p15:guide id="23" pos="6304" userDrawn="1">
          <p15:clr>
            <a:srgbClr val="F26B43"/>
          </p15:clr>
        </p15:guide>
        <p15:guide id="24" pos="6790" userDrawn="1">
          <p15:clr>
            <a:srgbClr val="F26B43"/>
          </p15:clr>
        </p15:guide>
        <p15:guide id="25" pos="6905" userDrawn="1">
          <p15:clr>
            <a:srgbClr val="F26B43"/>
          </p15:clr>
        </p15:guide>
        <p15:guide id="26" pos="7392" userDrawn="1">
          <p15:clr>
            <a:srgbClr val="F26B43"/>
          </p15:clr>
        </p15:guide>
        <p15:guide id="27" orient="horz" userDrawn="1">
          <p15:clr>
            <a:srgbClr val="F26B43"/>
          </p15:clr>
        </p15:guide>
        <p15:guide id="28" orient="horz" pos="4320" userDrawn="1">
          <p15:clr>
            <a:srgbClr val="F26B43"/>
          </p15:clr>
        </p15:guide>
        <p15:guide id="29" orient="horz" pos="144" userDrawn="1">
          <p15:clr>
            <a:srgbClr val="F26B43"/>
          </p15:clr>
        </p15:guide>
        <p15:guide id="30" orient="horz" pos="672" userDrawn="1">
          <p15:clr>
            <a:srgbClr val="F26B43"/>
          </p15:clr>
        </p15:guide>
        <p15:guide id="31" orient="horz" pos="787" userDrawn="1">
          <p15:clr>
            <a:srgbClr val="F26B43"/>
          </p15:clr>
        </p15:guide>
        <p15:guide id="32" orient="horz" pos="1315" userDrawn="1">
          <p15:clr>
            <a:srgbClr val="F26B43"/>
          </p15:clr>
        </p15:guide>
        <p15:guide id="33" orient="horz" pos="1430" userDrawn="1">
          <p15:clr>
            <a:srgbClr val="F26B43"/>
          </p15:clr>
        </p15:guide>
        <p15:guide id="34" orient="horz" pos="1958" userDrawn="1">
          <p15:clr>
            <a:srgbClr val="F26B43"/>
          </p15:clr>
        </p15:guide>
        <p15:guide id="35" orient="horz" pos="2073" userDrawn="1">
          <p15:clr>
            <a:srgbClr val="F26B43"/>
          </p15:clr>
        </p15:guide>
        <p15:guide id="36" orient="horz" pos="2601" userDrawn="1">
          <p15:clr>
            <a:srgbClr val="F26B43"/>
          </p15:clr>
        </p15:guide>
        <p15:guide id="37" orient="horz" pos="2716" userDrawn="1">
          <p15:clr>
            <a:srgbClr val="F26B43"/>
          </p15:clr>
        </p15:guide>
        <p15:guide id="38" orient="horz" pos="3244" userDrawn="1">
          <p15:clr>
            <a:srgbClr val="F26B43"/>
          </p15:clr>
        </p15:guide>
        <p15:guide id="39" orient="horz" pos="3360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2.0/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hyperlink" Target="https://creativecommons.org/licenses/by-sa/2.0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2.0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space-mondial-atlas.sciencespo.fr/en/topic-contrasts-and-inequalities/map-1C20-EN-location-of-data-centers-january-2018andnbsp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mapa, Svět&#10;&#10;Popis byl vytvořen automaticky">
            <a:extLst>
              <a:ext uri="{FF2B5EF4-FFF2-40B4-BE49-F238E27FC236}">
                <a16:creationId xmlns:a16="http://schemas.microsoft.com/office/drawing/2014/main" id="{BA5F34E3-9F08-E921-4F32-997A7D412B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1523999" y="228601"/>
            <a:ext cx="9144000" cy="5943600"/>
          </a:xfrm>
          <a:prstGeom prst="rect">
            <a:avLst/>
          </a:prstGeom>
          <a:noFill/>
          <a:ln>
            <a:noFill/>
          </a:ln>
          <a:effectLst>
            <a:outerShdw dist="508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</a:pPr>
            <a:r>
              <a:rPr lang="cs-CZ" sz="7200" b="1" kern="1200" dirty="0">
                <a:solidFill>
                  <a:schemeClr val="bg1"/>
                </a:solidFill>
                <a:latin typeface="Avenir Next LT Pro" panose="020B0504020202020204" pitchFamily="34" charset="0"/>
                <a:ea typeface="+mj-ea"/>
                <a:cs typeface="+mj-cs"/>
                <a:sym typeface="Avenir"/>
              </a:rPr>
              <a:t>JAK VYPADÁ INTERNET?</a:t>
            </a:r>
          </a:p>
        </p:txBody>
      </p:sp>
      <p:sp>
        <p:nvSpPr>
          <p:cNvPr id="2" name="Google Shape;101;p1">
            <a:extLst>
              <a:ext uri="{FF2B5EF4-FFF2-40B4-BE49-F238E27FC236}">
                <a16:creationId xmlns:a16="http://schemas.microsoft.com/office/drawing/2014/main" id="{7003B9B8-891E-F299-5CDF-7FFF8E1C9FDE}"/>
              </a:ext>
            </a:extLst>
          </p:cNvPr>
          <p:cNvSpPr txBox="1">
            <a:spLocks/>
          </p:cNvSpPr>
          <p:nvPr/>
        </p:nvSpPr>
        <p:spPr>
          <a:xfrm>
            <a:off x="1228724" y="4129087"/>
            <a:ext cx="9732963" cy="1204913"/>
          </a:xfrm>
          <a:prstGeom prst="rect">
            <a:avLst/>
          </a:prstGeom>
          <a:noFill/>
          <a:ln>
            <a:noFill/>
          </a:ln>
          <a:effectLst>
            <a:outerShdw dist="508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venir"/>
              <a:buNone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  <a:buNone/>
            </a:pPr>
            <a:r>
              <a:rPr lang="cs-CZ" sz="2000" b="1" kern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  <a:sym typeface="Avenir"/>
              </a:rPr>
              <a:t>internet4kids.mff.cuni.cz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 txBox="1">
            <a:spLocks noGrp="1"/>
          </p:cNvSpPr>
          <p:nvPr>
            <p:ph type="title"/>
          </p:nvPr>
        </p:nvSpPr>
        <p:spPr>
          <a:xfrm>
            <a:off x="2932114" y="228600"/>
            <a:ext cx="6326186" cy="5943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Jak se k nám posílaná </a:t>
            </a: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data</a:t>
            </a:r>
            <a:r>
              <a:rPr lang="cs-CZ" sz="36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 dostanou?</a:t>
            </a:r>
            <a:endParaRPr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FD7B41D-3A0B-6FC8-A7C9-FF843DE7A3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10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umění, vzor, design&#10;&#10;Popis byl vytvořen automaticky">
            <a:extLst>
              <a:ext uri="{FF2B5EF4-FFF2-40B4-BE49-F238E27FC236}">
                <a16:creationId xmlns:a16="http://schemas.microsoft.com/office/drawing/2014/main" id="{E0B3C29F-2C6F-863E-732B-0A52A6C615D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62" name="Google Shape;162;p6"/>
          <p:cNvSpPr txBox="1">
            <a:spLocks noGrp="1"/>
          </p:cNvSpPr>
          <p:nvPr>
            <p:ph type="title"/>
          </p:nvPr>
        </p:nvSpPr>
        <p:spPr>
          <a:xfrm>
            <a:off x="3321050" y="2270125"/>
            <a:ext cx="5548313" cy="1020763"/>
          </a:xfrm>
          <a:prstGeom prst="rect">
            <a:avLst/>
          </a:prstGeom>
          <a:effectLst>
            <a:outerShdw dist="50800" dir="2700000" algn="tl" rotWithShape="0">
              <a:schemeClr val="accent4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</a:pPr>
            <a:r>
              <a:rPr lang="cs-CZ" b="1" kern="1200" dirty="0">
                <a:solidFill>
                  <a:schemeClr val="accent6"/>
                </a:solidFill>
                <a:latin typeface="+mj-lt"/>
                <a:ea typeface="+mj-ea"/>
                <a:cs typeface="+mj-cs"/>
                <a:sym typeface="Avenir"/>
              </a:rPr>
              <a:t>KABELY</a:t>
            </a:r>
            <a:endParaRPr b="1" kern="1200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047AFE8-F14A-DCCB-F01C-405ECD32C9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383524" y="1241913"/>
            <a:ext cx="2519784" cy="253465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DA7EF626-62B6-54E3-2583-2F92EB4ED89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272213" y="3551743"/>
            <a:ext cx="2519784" cy="253465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FA5E68FC-7461-EFBE-773A-94EB6A9E086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288969" y="1222838"/>
            <a:ext cx="2523550" cy="2534699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17585868-312D-CCD5-3D88-6BD4F8AD25C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400005" y="3553609"/>
            <a:ext cx="2519784" cy="2530917"/>
          </a:xfrm>
          <a:prstGeom prst="rect">
            <a:avLst/>
          </a:prstGeom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6D84728-D1B9-BAE9-C9C6-1D3F2074DD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11</a:t>
            </a:fld>
            <a:endParaRPr lang="cs-CZ"/>
          </a:p>
        </p:txBody>
      </p:sp>
      <p:sp>
        <p:nvSpPr>
          <p:cNvPr id="5" name="Google Shape;101;p1">
            <a:extLst>
              <a:ext uri="{FF2B5EF4-FFF2-40B4-BE49-F238E27FC236}">
                <a16:creationId xmlns:a16="http://schemas.microsoft.com/office/drawing/2014/main" id="{4DA58CC0-917A-10E5-7CB5-73B96588A98C}"/>
              </a:ext>
            </a:extLst>
          </p:cNvPr>
          <p:cNvSpPr txBox="1">
            <a:spLocks/>
          </p:cNvSpPr>
          <p:nvPr/>
        </p:nvSpPr>
        <p:spPr>
          <a:xfrm>
            <a:off x="4276725" y="6172200"/>
            <a:ext cx="650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0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1] cable data by Greg </a:t>
            </a:r>
            <a:r>
              <a:rPr lang="en-US" sz="105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Mahlknecht</a:t>
            </a:r>
            <a:r>
              <a:rPr lang="en-US" sz="10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, map by </a:t>
            </a:r>
            <a:r>
              <a:rPr lang="en-US" sz="105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Openstreetmap</a:t>
            </a:r>
            <a:r>
              <a:rPr lang="en-US" sz="10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contributors; </a:t>
            </a:r>
            <a:r>
              <a:rPr lang="en-US" sz="10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8"/>
              </a:rPr>
              <a:t>CC BY-SA 2.0</a:t>
            </a:r>
            <a:endParaRPr lang="en-US" sz="1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27676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umění, vzor, design&#10;&#10;Popis byl vytvořen automaticky">
            <a:extLst>
              <a:ext uri="{FF2B5EF4-FFF2-40B4-BE49-F238E27FC236}">
                <a16:creationId xmlns:a16="http://schemas.microsoft.com/office/drawing/2014/main" id="{E0B3C29F-2C6F-863E-732B-0A52A6C615D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62" name="Google Shape;162;p6"/>
          <p:cNvSpPr txBox="1">
            <a:spLocks noGrp="1"/>
          </p:cNvSpPr>
          <p:nvPr>
            <p:ph type="title"/>
          </p:nvPr>
        </p:nvSpPr>
        <p:spPr>
          <a:xfrm>
            <a:off x="3321842" y="304720"/>
            <a:ext cx="5548313" cy="1020763"/>
          </a:xfrm>
          <a:prstGeom prst="rect">
            <a:avLst/>
          </a:prstGeom>
          <a:effectLst>
            <a:outerShdw dist="50800" dir="2700000" algn="tl" rotWithShape="0">
              <a:schemeClr val="accent4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</a:pPr>
            <a:r>
              <a:rPr lang="cs-CZ" b="1" kern="1200" dirty="0">
                <a:solidFill>
                  <a:schemeClr val="accent6"/>
                </a:solidFill>
                <a:latin typeface="+mj-lt"/>
                <a:ea typeface="+mj-ea"/>
                <a:cs typeface="+mj-cs"/>
                <a:sym typeface="Avenir"/>
              </a:rPr>
              <a:t>KABELY</a:t>
            </a:r>
            <a:endParaRPr b="1" kern="1200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6D84728-D1B9-BAE9-C9C6-1D3F2074DD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12</a:t>
            </a:fld>
            <a:endParaRPr lang="cs-CZ"/>
          </a:p>
        </p:txBody>
      </p:sp>
      <p:sp>
        <p:nvSpPr>
          <p:cNvPr id="5" name="Google Shape;101;p1">
            <a:extLst>
              <a:ext uri="{FF2B5EF4-FFF2-40B4-BE49-F238E27FC236}">
                <a16:creationId xmlns:a16="http://schemas.microsoft.com/office/drawing/2014/main" id="{4DA58CC0-917A-10E5-7CB5-73B96588A98C}"/>
              </a:ext>
            </a:extLst>
          </p:cNvPr>
          <p:cNvSpPr txBox="1">
            <a:spLocks/>
          </p:cNvSpPr>
          <p:nvPr/>
        </p:nvSpPr>
        <p:spPr>
          <a:xfrm>
            <a:off x="4276725" y="6172200"/>
            <a:ext cx="650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0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1] cable data by Greg </a:t>
            </a:r>
            <a:r>
              <a:rPr lang="en-US" sz="105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Mahlknecht</a:t>
            </a:r>
            <a:r>
              <a:rPr lang="en-US" sz="10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, map by </a:t>
            </a:r>
            <a:r>
              <a:rPr lang="en-US" sz="105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Openstreetmap</a:t>
            </a:r>
            <a:r>
              <a:rPr lang="en-US" sz="10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contributors; </a:t>
            </a:r>
            <a:r>
              <a:rPr lang="en-US" sz="10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/>
              </a:rPr>
              <a:t>CC BY-SA 2.0</a:t>
            </a:r>
            <a:endParaRPr lang="en-US" sz="1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8FE3648-05B0-99A7-D91A-F338EE055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554" y="1325483"/>
            <a:ext cx="7428888" cy="475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6873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45371CBF-20DA-098C-0829-3C87D7E9C6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56898" y="-28752"/>
            <a:ext cx="12286546" cy="6915505"/>
          </a:xfrm>
          <a:prstGeom prst="rect">
            <a:avLst/>
          </a:prstGeom>
        </p:spPr>
      </p:pic>
      <p:sp>
        <p:nvSpPr>
          <p:cNvPr id="170" name="Google Shape;170;p7"/>
          <p:cNvSpPr txBox="1">
            <a:spLocks noGrp="1"/>
          </p:cNvSpPr>
          <p:nvPr>
            <p:ph type="title"/>
          </p:nvPr>
        </p:nvSpPr>
        <p:spPr>
          <a:xfrm>
            <a:off x="457200" y="228601"/>
            <a:ext cx="11277599" cy="838200"/>
          </a:xfrm>
          <a:prstGeom prst="rect">
            <a:avLst/>
          </a:prstGeom>
          <a:noFill/>
          <a:ln>
            <a:noFill/>
          </a:ln>
          <a:effectLst>
            <a:outerShdw dist="508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SzPts val="6000"/>
            </a:pPr>
            <a:r>
              <a:rPr lang="en-US" b="1" kern="1200" dirty="0">
                <a:solidFill>
                  <a:schemeClr val="bg2"/>
                </a:solidFill>
                <a:latin typeface="+mj-lt"/>
                <a:ea typeface="+mj-ea"/>
                <a:cs typeface="+mj-cs"/>
                <a:sym typeface="Avenir"/>
              </a:rPr>
              <a:t>CHYT</a:t>
            </a:r>
            <a:r>
              <a:rPr lang="cs-CZ" b="1" kern="1200" dirty="0">
                <a:solidFill>
                  <a:schemeClr val="bg2"/>
                </a:solidFill>
                <a:latin typeface="+mj-lt"/>
                <a:ea typeface="+mj-ea"/>
                <a:cs typeface="+mj-cs"/>
                <a:sym typeface="Avenir"/>
              </a:rPr>
              <a:t>RÉ KŘIŽOVATKY</a:t>
            </a:r>
            <a:endParaRPr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Google Shape;173;p7">
            <a:extLst>
              <a:ext uri="{FF2B5EF4-FFF2-40B4-BE49-F238E27FC236}">
                <a16:creationId xmlns:a16="http://schemas.microsoft.com/office/drawing/2014/main" id="{7C5594FD-F8FD-683F-49DA-7192C6EDDB8E}"/>
              </a:ext>
            </a:extLst>
          </p:cNvPr>
          <p:cNvSpPr txBox="1"/>
          <p:nvPr/>
        </p:nvSpPr>
        <p:spPr>
          <a:xfrm>
            <a:off x="4667250" y="3227620"/>
            <a:ext cx="1670716" cy="30956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algn="tl" rotWithShape="0">
              <a:schemeClr val="bg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venir"/>
              <a:buNone/>
            </a:pPr>
            <a:r>
              <a:rPr lang="cs-CZ" sz="2000" b="1" dirty="0">
                <a:solidFill>
                  <a:schemeClr val="bg2"/>
                </a:solidFill>
                <a:latin typeface="+mj-lt"/>
                <a:ea typeface="Avenir"/>
                <a:cs typeface="Avenir"/>
                <a:sym typeface="Avenir"/>
              </a:rPr>
              <a:t>router</a:t>
            </a:r>
            <a:endParaRPr sz="2000" b="1" dirty="0">
              <a:solidFill>
                <a:schemeClr val="bg2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6" name="Google Shape;173;p7">
            <a:extLst>
              <a:ext uri="{FF2B5EF4-FFF2-40B4-BE49-F238E27FC236}">
                <a16:creationId xmlns:a16="http://schemas.microsoft.com/office/drawing/2014/main" id="{B2F185D5-4419-2944-F68B-625FB8E5CA11}"/>
              </a:ext>
            </a:extLst>
          </p:cNvPr>
          <p:cNvSpPr txBox="1"/>
          <p:nvPr/>
        </p:nvSpPr>
        <p:spPr>
          <a:xfrm>
            <a:off x="2105190" y="1292501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venir"/>
              <a:buNone/>
            </a:pPr>
            <a:r>
              <a:rPr lang="cs-CZ" sz="20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klient</a:t>
            </a:r>
            <a:endParaRPr sz="2000" b="1" dirty="0">
              <a:solidFill>
                <a:schemeClr val="accent1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7" name="Google Shape;173;p7">
            <a:extLst>
              <a:ext uri="{FF2B5EF4-FFF2-40B4-BE49-F238E27FC236}">
                <a16:creationId xmlns:a16="http://schemas.microsoft.com/office/drawing/2014/main" id="{DA56FC3D-E4A1-065C-7D81-445105A61195}"/>
              </a:ext>
            </a:extLst>
          </p:cNvPr>
          <p:cNvSpPr txBox="1"/>
          <p:nvPr/>
        </p:nvSpPr>
        <p:spPr>
          <a:xfrm>
            <a:off x="8780174" y="5698001"/>
            <a:ext cx="201436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venir"/>
              <a:buNone/>
            </a:pPr>
            <a:r>
              <a:rPr lang="cs-CZ" sz="2000" b="1" dirty="0">
                <a:solidFill>
                  <a:schemeClr val="accent4"/>
                </a:solidFill>
                <a:latin typeface="+mj-lt"/>
                <a:sym typeface="Avenir"/>
              </a:rPr>
              <a:t>server</a:t>
            </a:r>
            <a:endParaRPr sz="2000" b="1" dirty="0">
              <a:solidFill>
                <a:schemeClr val="accent4"/>
              </a:solidFill>
              <a:latin typeface="+mj-lt"/>
              <a:sym typeface="Avenir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F514602-69D9-B4BD-5972-6CE66957005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13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170FF331-3864-66A9-639D-119C9B5EE0DE}"/>
              </a:ext>
            </a:extLst>
          </p:cNvPr>
          <p:cNvSpPr/>
          <p:nvPr/>
        </p:nvSpPr>
        <p:spPr>
          <a:xfrm>
            <a:off x="2366964" y="2270125"/>
            <a:ext cx="7456486" cy="838199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179" name="Google Shape;179;p8"/>
          <p:cNvSpPr txBox="1">
            <a:spLocks noGrp="1"/>
          </p:cNvSpPr>
          <p:nvPr>
            <p:ph type="title"/>
          </p:nvPr>
        </p:nvSpPr>
        <p:spPr>
          <a:xfrm>
            <a:off x="1411288" y="228601"/>
            <a:ext cx="9367837" cy="1858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bg1"/>
                </a:solidFill>
              </a:rPr>
              <a:t>Diskutujte ve skupině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182" name="Google Shape;182;p8"/>
          <p:cNvSpPr txBox="1"/>
          <p:nvPr/>
        </p:nvSpPr>
        <p:spPr>
          <a:xfrm>
            <a:off x="2366964" y="2270125"/>
            <a:ext cx="7456486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2000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Má internet nějaké </a:t>
            </a:r>
            <a:r>
              <a:rPr lang="cs-CZ" sz="2000" b="1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řídící centrum nebo ředitele</a:t>
            </a:r>
            <a:r>
              <a:rPr lang="cs-CZ" sz="2000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?</a:t>
            </a:r>
            <a:endParaRPr sz="2000" dirty="0">
              <a:solidFill>
                <a:schemeClr val="accent4"/>
              </a:solidFill>
              <a:latin typeface="+mn-lt"/>
              <a:ea typeface="Avenir"/>
              <a:cs typeface="Avenir"/>
              <a:sym typeface="Avenir"/>
            </a:endParaRPr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8EA1C8DC-3917-DF45-86C8-77877485DDB9}"/>
              </a:ext>
            </a:extLst>
          </p:cNvPr>
          <p:cNvSpPr/>
          <p:nvPr/>
        </p:nvSpPr>
        <p:spPr>
          <a:xfrm>
            <a:off x="2366963" y="3290888"/>
            <a:ext cx="7456487" cy="1858962"/>
          </a:xfrm>
          <a:prstGeom prst="roundRect">
            <a:avLst>
              <a:gd name="adj" fmla="val 8981"/>
            </a:avLst>
          </a:prstGeom>
          <a:solidFill>
            <a:schemeClr val="bg2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184" name="Google Shape;184;p8"/>
          <p:cNvSpPr txBox="1"/>
          <p:nvPr/>
        </p:nvSpPr>
        <p:spPr>
          <a:xfrm>
            <a:off x="2366963" y="3290888"/>
            <a:ext cx="7456487" cy="185896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Co by se stalo, kdyby někdo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překopl internetový kabel</a:t>
            </a: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 vedoucí mezi Prahou a Brnem? Budeme moci z Brna napsat zprávu přes Instagram kamarádce,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která je v Praze? </a:t>
            </a:r>
            <a:endParaRPr sz="2000" dirty="0">
              <a:solidFill>
                <a:schemeClr val="accent4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14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2;p8">
            <a:extLst>
              <a:ext uri="{FF2B5EF4-FFF2-40B4-BE49-F238E27FC236}">
                <a16:creationId xmlns:a16="http://schemas.microsoft.com/office/drawing/2014/main" id="{635D86A6-9495-27A5-D104-6FCF5C6E199B}"/>
              </a:ext>
            </a:extLst>
          </p:cNvPr>
          <p:cNvSpPr txBox="1"/>
          <p:nvPr/>
        </p:nvSpPr>
        <p:spPr>
          <a:xfrm>
            <a:off x="9051925" y="228600"/>
            <a:ext cx="1727199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6000" b="1" dirty="0">
                <a:solidFill>
                  <a:schemeClr val="bg1"/>
                </a:solidFill>
                <a:latin typeface="+mn-lt"/>
                <a:ea typeface="Avenir"/>
                <a:cs typeface="Avenir"/>
                <a:sym typeface="Avenir"/>
              </a:rPr>
              <a:t>NE</a:t>
            </a:r>
          </a:p>
        </p:txBody>
      </p:sp>
      <p:sp>
        <p:nvSpPr>
          <p:cNvPr id="8" name="Google Shape;182;p8">
            <a:extLst>
              <a:ext uri="{FF2B5EF4-FFF2-40B4-BE49-F238E27FC236}">
                <a16:creationId xmlns:a16="http://schemas.microsoft.com/office/drawing/2014/main" id="{008D197F-216C-47EA-E961-1D66DED1F02B}"/>
              </a:ext>
            </a:extLst>
          </p:cNvPr>
          <p:cNvSpPr txBox="1"/>
          <p:nvPr/>
        </p:nvSpPr>
        <p:spPr>
          <a:xfrm>
            <a:off x="1411288" y="1277342"/>
            <a:ext cx="9367836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bg1"/>
                </a:solidFill>
                <a:latin typeface="+mj-lt"/>
                <a:ea typeface="Avenir"/>
                <a:cs typeface="Avenir"/>
                <a:sym typeface="Avenir"/>
              </a:rPr>
              <a:t>Internet je </a:t>
            </a:r>
            <a:r>
              <a:rPr lang="cs-CZ" sz="2000" b="1" dirty="0">
                <a:solidFill>
                  <a:schemeClr val="bg1"/>
                </a:solidFill>
                <a:latin typeface="+mj-lt"/>
                <a:ea typeface="Avenir"/>
                <a:cs typeface="Avenir"/>
                <a:sym typeface="Avenir"/>
              </a:rPr>
              <a:t>decentralizovaná</a:t>
            </a:r>
            <a:r>
              <a:rPr lang="cs-CZ" sz="2000" dirty="0">
                <a:solidFill>
                  <a:schemeClr val="bg1"/>
                </a:solidFill>
                <a:latin typeface="+mj-lt"/>
                <a:ea typeface="Avenir"/>
                <a:cs typeface="Avenir"/>
                <a:sym typeface="Avenir"/>
              </a:rPr>
              <a:t> síť</a:t>
            </a:r>
            <a:r>
              <a:rPr lang="en-US" sz="2000" dirty="0">
                <a:solidFill>
                  <a:schemeClr val="bg1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r>
              <a:rPr lang="cs-CZ" sz="2000" dirty="0">
                <a:solidFill>
                  <a:schemeClr val="bg1"/>
                </a:solidFill>
                <a:latin typeface="+mj-lt"/>
                <a:ea typeface="Avenir"/>
                <a:cs typeface="Avenir"/>
                <a:sym typeface="Avenir"/>
              </a:rPr>
              <a:t>(nemá centrum)</a:t>
            </a:r>
          </a:p>
        </p:txBody>
      </p:sp>
      <p:pic>
        <p:nvPicPr>
          <p:cNvPr id="11" name="Google Shape;193;p9">
            <a:extLst>
              <a:ext uri="{FF2B5EF4-FFF2-40B4-BE49-F238E27FC236}">
                <a16:creationId xmlns:a16="http://schemas.microsoft.com/office/drawing/2014/main" id="{EBF991F2-E216-AFCD-841E-EA1887F762AC}"/>
              </a:ext>
            </a:extLst>
          </p:cNvPr>
          <p:cNvPicPr preferRelativeResize="0"/>
          <p:nvPr/>
        </p:nvPicPr>
        <p:blipFill rotWithShape="1">
          <a:blip r:embed="rId3"/>
          <a:srcRect t="8740" b="3065"/>
          <a:stretch/>
        </p:blipFill>
        <p:spPr>
          <a:xfrm>
            <a:off x="1411288" y="2279055"/>
            <a:ext cx="9367836" cy="3874095"/>
          </a:xfrm>
          <a:prstGeom prst="roundRect">
            <a:avLst>
              <a:gd name="adj" fmla="val 2139"/>
            </a:avLst>
          </a:prstGeom>
          <a:noFill/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1"/>
            </a:outerShdw>
          </a:effectLst>
        </p:spPr>
      </p:pic>
      <p:sp>
        <p:nvSpPr>
          <p:cNvPr id="2" name="Obdélník: se zakulacenými rohy 1">
            <a:extLst>
              <a:ext uri="{FF2B5EF4-FFF2-40B4-BE49-F238E27FC236}">
                <a16:creationId xmlns:a16="http://schemas.microsoft.com/office/drawing/2014/main" id="{0C6D8F46-8FF9-1D5A-CB9D-4DB9CC3FE4F3}"/>
              </a:ext>
            </a:extLst>
          </p:cNvPr>
          <p:cNvSpPr/>
          <p:nvPr/>
        </p:nvSpPr>
        <p:spPr>
          <a:xfrm>
            <a:off x="1411288" y="228600"/>
            <a:ext cx="7456486" cy="838199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ln w="28575"/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3" name="Google Shape;182;p8">
            <a:extLst>
              <a:ext uri="{FF2B5EF4-FFF2-40B4-BE49-F238E27FC236}">
                <a16:creationId xmlns:a16="http://schemas.microsoft.com/office/drawing/2014/main" id="{16B0B64C-5282-8449-1A3D-9BABF713CE15}"/>
              </a:ext>
            </a:extLst>
          </p:cNvPr>
          <p:cNvSpPr txBox="1"/>
          <p:nvPr/>
        </p:nvSpPr>
        <p:spPr>
          <a:xfrm>
            <a:off x="1911349" y="228600"/>
            <a:ext cx="6456364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2000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Má internet nějaké </a:t>
            </a:r>
            <a:r>
              <a:rPr lang="cs-CZ" sz="2000" b="1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řídící centrum nebo ředitele</a:t>
            </a:r>
            <a:r>
              <a:rPr lang="cs-CZ" sz="2000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?</a:t>
            </a:r>
            <a:endParaRPr sz="2000" dirty="0">
              <a:solidFill>
                <a:schemeClr val="accent4"/>
              </a:solidFill>
              <a:latin typeface="+mn-lt"/>
              <a:ea typeface="Avenir"/>
              <a:cs typeface="Avenir"/>
              <a:sym typeface="Avenir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1015290-EEA7-115D-BAD7-C890C4F53A6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15</a:t>
            </a:fld>
            <a:endParaRPr lang="cs-CZ"/>
          </a:p>
        </p:txBody>
      </p:sp>
      <p:sp>
        <p:nvSpPr>
          <p:cNvPr id="5" name="Google Shape;101;p1">
            <a:extLst>
              <a:ext uri="{FF2B5EF4-FFF2-40B4-BE49-F238E27FC236}">
                <a16:creationId xmlns:a16="http://schemas.microsoft.com/office/drawing/2014/main" id="{87E54837-D9A7-68C4-F580-EA7795C706DE}"/>
              </a:ext>
            </a:extLst>
          </p:cNvPr>
          <p:cNvSpPr txBox="1">
            <a:spLocks/>
          </p:cNvSpPr>
          <p:nvPr/>
        </p:nvSpPr>
        <p:spPr>
          <a:xfrm>
            <a:off x="4276725" y="6172200"/>
            <a:ext cx="650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1] cable data by Greg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Mahlknecht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, map by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Openstreetmap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contributors; 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2.0</a:t>
            </a:r>
            <a:endParaRPr lang="en-US" sz="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0614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170FF331-3864-66A9-639D-119C9B5EE0DE}"/>
              </a:ext>
            </a:extLst>
          </p:cNvPr>
          <p:cNvSpPr/>
          <p:nvPr/>
        </p:nvSpPr>
        <p:spPr>
          <a:xfrm>
            <a:off x="2366964" y="2270125"/>
            <a:ext cx="7456486" cy="838199"/>
          </a:xfrm>
          <a:prstGeom prst="roundRect">
            <a:avLst>
              <a:gd name="adj" fmla="val 18663"/>
            </a:avLst>
          </a:prstGeom>
          <a:solidFill>
            <a:schemeClr val="tx1">
              <a:lumMod val="50000"/>
              <a:lumOff val="50000"/>
            </a:schemeClr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179" name="Google Shape;179;p8"/>
          <p:cNvSpPr txBox="1">
            <a:spLocks noGrp="1"/>
          </p:cNvSpPr>
          <p:nvPr>
            <p:ph type="title"/>
          </p:nvPr>
        </p:nvSpPr>
        <p:spPr>
          <a:xfrm>
            <a:off x="1411288" y="228601"/>
            <a:ext cx="9367837" cy="1858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bg1"/>
                </a:solidFill>
              </a:rPr>
              <a:t>Diskutujte ve skupině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182" name="Google Shape;182;p8"/>
          <p:cNvSpPr txBox="1"/>
          <p:nvPr/>
        </p:nvSpPr>
        <p:spPr>
          <a:xfrm>
            <a:off x="2627314" y="2270125"/>
            <a:ext cx="6935786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2000" dirty="0">
                <a:solidFill>
                  <a:schemeClr val="bg1">
                    <a:lumMod val="65000"/>
                  </a:schemeClr>
                </a:solidFill>
                <a:latin typeface="+mn-lt"/>
                <a:ea typeface="Avenir"/>
                <a:cs typeface="Avenir"/>
                <a:sym typeface="Avenir"/>
              </a:rPr>
              <a:t>Má internet nějaké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+mn-lt"/>
                <a:ea typeface="Avenir"/>
                <a:cs typeface="Avenir"/>
                <a:sym typeface="Avenir"/>
              </a:rPr>
              <a:t>řídící centrum nebo ředitele</a:t>
            </a:r>
            <a:r>
              <a:rPr lang="cs-CZ" sz="2000" dirty="0">
                <a:solidFill>
                  <a:schemeClr val="bg1">
                    <a:lumMod val="65000"/>
                  </a:schemeClr>
                </a:solidFill>
                <a:latin typeface="+mn-lt"/>
                <a:ea typeface="Avenir"/>
                <a:cs typeface="Avenir"/>
                <a:sym typeface="Avenir"/>
              </a:rPr>
              <a:t>?</a:t>
            </a:r>
            <a:endParaRPr sz="2000" dirty="0">
              <a:solidFill>
                <a:schemeClr val="bg1">
                  <a:lumMod val="65000"/>
                </a:schemeClr>
              </a:solidFill>
              <a:latin typeface="+mn-lt"/>
              <a:ea typeface="Avenir"/>
              <a:cs typeface="Avenir"/>
              <a:sym typeface="Avenir"/>
            </a:endParaRPr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8EA1C8DC-3917-DF45-86C8-77877485DDB9}"/>
              </a:ext>
            </a:extLst>
          </p:cNvPr>
          <p:cNvSpPr/>
          <p:nvPr/>
        </p:nvSpPr>
        <p:spPr>
          <a:xfrm>
            <a:off x="2366963" y="3290888"/>
            <a:ext cx="7456487" cy="1858962"/>
          </a:xfrm>
          <a:prstGeom prst="roundRect">
            <a:avLst>
              <a:gd name="adj" fmla="val 8981"/>
            </a:avLst>
          </a:prstGeom>
          <a:solidFill>
            <a:schemeClr val="bg2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184" name="Google Shape;184;p8"/>
          <p:cNvSpPr txBox="1"/>
          <p:nvPr/>
        </p:nvSpPr>
        <p:spPr>
          <a:xfrm>
            <a:off x="2366963" y="3290888"/>
            <a:ext cx="7456487" cy="185896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Co by se stalo, kdyby někdo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překopl internetový kabel</a:t>
            </a: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 vedoucí mezi Prahou a Brnem? Budeme moci z Brna napsat zprávu přes Instagram kamarádce,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která je v Praze? </a:t>
            </a:r>
            <a:endParaRPr sz="2000" dirty="0">
              <a:solidFill>
                <a:schemeClr val="accent4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16</a:t>
            </a:fld>
            <a:endParaRPr lang="cs-CZ"/>
          </a:p>
        </p:txBody>
      </p:sp>
      <p:sp>
        <p:nvSpPr>
          <p:cNvPr id="5" name="Google Shape;182;p8">
            <a:extLst>
              <a:ext uri="{FF2B5EF4-FFF2-40B4-BE49-F238E27FC236}">
                <a16:creationId xmlns:a16="http://schemas.microsoft.com/office/drawing/2014/main" id="{67008B5A-E605-EE0A-8856-177BAF95FF49}"/>
              </a:ext>
            </a:extLst>
          </p:cNvPr>
          <p:cNvSpPr txBox="1"/>
          <p:nvPr/>
        </p:nvSpPr>
        <p:spPr>
          <a:xfrm>
            <a:off x="5231606" y="2268539"/>
            <a:ext cx="1727199" cy="839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6000" b="1" dirty="0">
                <a:solidFill>
                  <a:schemeClr val="bg1"/>
                </a:solidFill>
                <a:latin typeface="+mn-lt"/>
                <a:ea typeface="Avenir"/>
                <a:cs typeface="Avenir"/>
                <a:sym typeface="Avenir"/>
              </a:rPr>
              <a:t>NE</a:t>
            </a:r>
          </a:p>
        </p:txBody>
      </p:sp>
    </p:spTree>
    <p:extLst>
      <p:ext uri="{BB962C8B-B14F-4D97-AF65-F5344CB8AC3E}">
        <p14:creationId xmlns:p14="http://schemas.microsoft.com/office/powerpoint/2010/main" val="3958681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2;p8">
            <a:extLst>
              <a:ext uri="{FF2B5EF4-FFF2-40B4-BE49-F238E27FC236}">
                <a16:creationId xmlns:a16="http://schemas.microsoft.com/office/drawing/2014/main" id="{635D86A6-9495-27A5-D104-6FCF5C6E199B}"/>
              </a:ext>
            </a:extLst>
          </p:cNvPr>
          <p:cNvSpPr txBox="1"/>
          <p:nvPr/>
        </p:nvSpPr>
        <p:spPr>
          <a:xfrm>
            <a:off x="8859839" y="228600"/>
            <a:ext cx="2101849" cy="1858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en-US" sz="6000" b="1" dirty="0">
                <a:solidFill>
                  <a:schemeClr val="bg1"/>
                </a:solidFill>
                <a:latin typeface="+mn-lt"/>
                <a:ea typeface="Avenir"/>
                <a:cs typeface="Avenir"/>
                <a:sym typeface="Avenir"/>
              </a:rPr>
              <a:t>ANO</a:t>
            </a:r>
            <a:endParaRPr lang="cs-CZ" sz="6000" b="1" dirty="0">
              <a:solidFill>
                <a:schemeClr val="bg1"/>
              </a:solidFill>
              <a:latin typeface="+mn-lt"/>
              <a:ea typeface="Avenir"/>
              <a:cs typeface="Avenir"/>
              <a:sym typeface="Avenir"/>
            </a:endParaRPr>
          </a:p>
        </p:txBody>
      </p:sp>
      <p:sp>
        <p:nvSpPr>
          <p:cNvPr id="8" name="Google Shape;182;p8">
            <a:extLst>
              <a:ext uri="{FF2B5EF4-FFF2-40B4-BE49-F238E27FC236}">
                <a16:creationId xmlns:a16="http://schemas.microsoft.com/office/drawing/2014/main" id="{008D197F-216C-47EA-E961-1D66DED1F02B}"/>
              </a:ext>
            </a:extLst>
          </p:cNvPr>
          <p:cNvSpPr txBox="1"/>
          <p:nvPr/>
        </p:nvSpPr>
        <p:spPr>
          <a:xfrm>
            <a:off x="1411288" y="2270126"/>
            <a:ext cx="9367837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bg1"/>
                </a:solidFill>
                <a:latin typeface="+mn-lt"/>
                <a:ea typeface="Avenir"/>
                <a:cs typeface="Avenir"/>
                <a:sym typeface="Avenir"/>
              </a:rPr>
              <a:t>Posílaná data k nám mohou dojít různými cestami.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18ACE14-4538-9748-BD9B-65299C795C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59" t="30657" r="3987" b="19876"/>
          <a:stretch/>
        </p:blipFill>
        <p:spPr>
          <a:xfrm>
            <a:off x="1403351" y="3290887"/>
            <a:ext cx="9375774" cy="2881313"/>
          </a:xfrm>
          <a:prstGeom prst="roundRect">
            <a:avLst>
              <a:gd name="adj" fmla="val 2139"/>
            </a:avLst>
          </a:prstGeom>
          <a:solidFill>
            <a:schemeClr val="accent4"/>
          </a:solidFill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1"/>
            </a:outerShdw>
          </a:effectLst>
        </p:spPr>
      </p:pic>
      <p:sp>
        <p:nvSpPr>
          <p:cNvPr id="7" name="Google Shape;182;p8">
            <a:extLst>
              <a:ext uri="{FF2B5EF4-FFF2-40B4-BE49-F238E27FC236}">
                <a16:creationId xmlns:a16="http://schemas.microsoft.com/office/drawing/2014/main" id="{1272659E-2551-844C-E19B-3EBA8442F649}"/>
              </a:ext>
            </a:extLst>
          </p:cNvPr>
          <p:cNvSpPr txBox="1"/>
          <p:nvPr/>
        </p:nvSpPr>
        <p:spPr>
          <a:xfrm>
            <a:off x="2477595" y="3429000"/>
            <a:ext cx="1903410" cy="590254"/>
          </a:xfrm>
          <a:prstGeom prst="rect">
            <a:avLst/>
          </a:prstGeom>
          <a:noFill/>
          <a:ln>
            <a:noFill/>
          </a:ln>
          <a:effectLst>
            <a:outerShdw dist="76200" dir="2700000" algn="tl" rotWithShape="0">
              <a:schemeClr val="accent4"/>
            </a:outerShdw>
          </a:effectLst>
        </p:spPr>
        <p:txBody>
          <a:bodyPr spcFirstLastPara="1" wrap="square" lIns="118100" tIns="118100" rIns="118100" bIns="11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3600" b="1" dirty="0">
                <a:solidFill>
                  <a:schemeClr val="accent5"/>
                </a:solidFill>
                <a:latin typeface="+mn-lt"/>
                <a:ea typeface="Avenir"/>
                <a:cs typeface="Avenir"/>
                <a:sym typeface="Avenir"/>
              </a:rPr>
              <a:t>Praha</a:t>
            </a:r>
          </a:p>
        </p:txBody>
      </p:sp>
      <p:sp>
        <p:nvSpPr>
          <p:cNvPr id="11" name="Google Shape;182;p8">
            <a:extLst>
              <a:ext uri="{FF2B5EF4-FFF2-40B4-BE49-F238E27FC236}">
                <a16:creationId xmlns:a16="http://schemas.microsoft.com/office/drawing/2014/main" id="{416FEDFF-1F42-39C5-A14B-814EFEDBF308}"/>
              </a:ext>
            </a:extLst>
          </p:cNvPr>
          <p:cNvSpPr txBox="1"/>
          <p:nvPr/>
        </p:nvSpPr>
        <p:spPr>
          <a:xfrm>
            <a:off x="7739431" y="5353050"/>
            <a:ext cx="1903410" cy="590254"/>
          </a:xfrm>
          <a:prstGeom prst="rect">
            <a:avLst/>
          </a:prstGeom>
          <a:noFill/>
          <a:ln>
            <a:noFill/>
          </a:ln>
          <a:effectLst>
            <a:outerShdw dist="76200" dir="2700000" algn="tl" rotWithShape="0">
              <a:schemeClr val="accent4"/>
            </a:outerShdw>
          </a:effectLst>
        </p:spPr>
        <p:txBody>
          <a:bodyPr spcFirstLastPara="1" wrap="square" lIns="118100" tIns="118100" rIns="118100" bIns="1181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ctr">
              <a:buClr>
                <a:schemeClr val="lt1"/>
              </a:buClr>
              <a:buSzPts val="3100"/>
              <a:buFont typeface="Avenir"/>
              <a:buNone/>
              <a:defRPr sz="3600" b="1">
                <a:solidFill>
                  <a:schemeClr val="accent5"/>
                </a:solidFill>
                <a:latin typeface="+mn-lt"/>
                <a:ea typeface="Avenir"/>
                <a:cs typeface="Avenir"/>
              </a:defRPr>
            </a:lvl1pPr>
          </a:lstStyle>
          <a:p>
            <a:r>
              <a:rPr lang="cs-CZ" dirty="0">
                <a:sym typeface="Avenir"/>
              </a:rPr>
              <a:t>Brno</a:t>
            </a:r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FB6EF396-82FB-AA0E-3120-E89D9F011415}"/>
              </a:ext>
            </a:extLst>
          </p:cNvPr>
          <p:cNvSpPr/>
          <p:nvPr/>
        </p:nvSpPr>
        <p:spPr>
          <a:xfrm>
            <a:off x="1403351" y="219078"/>
            <a:ext cx="7456487" cy="1858962"/>
          </a:xfrm>
          <a:prstGeom prst="roundRect">
            <a:avLst>
              <a:gd name="adj" fmla="val 8981"/>
            </a:avLst>
          </a:prstGeom>
          <a:solidFill>
            <a:schemeClr val="bg2"/>
          </a:solidFill>
          <a:ln w="28575"/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9" name="Google Shape;184;p8">
            <a:extLst>
              <a:ext uri="{FF2B5EF4-FFF2-40B4-BE49-F238E27FC236}">
                <a16:creationId xmlns:a16="http://schemas.microsoft.com/office/drawing/2014/main" id="{B65ED3EC-28B2-5037-C078-32D9D5D5B058}"/>
              </a:ext>
            </a:extLst>
          </p:cNvPr>
          <p:cNvSpPr txBox="1"/>
          <p:nvPr/>
        </p:nvSpPr>
        <p:spPr>
          <a:xfrm>
            <a:off x="1509714" y="219078"/>
            <a:ext cx="7243762" cy="185896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Co by se stalo, kdyby někdo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překopl internetový kabel</a:t>
            </a: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 vedoucí mezi Prahou a Brnem? Budeme moci z Brna napsat zprávu přes Instagram kamarádce,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která je v Praze? </a:t>
            </a:r>
            <a:endParaRPr sz="2000" dirty="0">
              <a:solidFill>
                <a:schemeClr val="accent4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10" name="Zástupný symbol pro číslo snímku 9">
            <a:extLst>
              <a:ext uri="{FF2B5EF4-FFF2-40B4-BE49-F238E27FC236}">
                <a16:creationId xmlns:a16="http://schemas.microsoft.com/office/drawing/2014/main" id="{06E56D3A-BE4B-556E-7BDA-4157A97644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5109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1"/>
          <p:cNvSpPr txBox="1">
            <a:spLocks noGrp="1"/>
          </p:cNvSpPr>
          <p:nvPr>
            <p:ph type="title"/>
          </p:nvPr>
        </p:nvSpPr>
        <p:spPr>
          <a:xfrm>
            <a:off x="457200" y="228601"/>
            <a:ext cx="11277599" cy="838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cs-CZ" sz="2400" b="1" dirty="0">
                <a:solidFill>
                  <a:schemeClr val="accent4"/>
                </a:solidFill>
                <a:sym typeface="Avenir"/>
              </a:rPr>
              <a:t>Zapište k novým pojmům číslo </a:t>
            </a:r>
            <a:r>
              <a:rPr lang="cs-CZ" sz="2400" b="1" dirty="0">
                <a:solidFill>
                  <a:schemeClr val="accent1"/>
                </a:solidFill>
                <a:sym typeface="Avenir"/>
              </a:rPr>
              <a:t>správného vysvětlení</a:t>
            </a:r>
            <a:endParaRPr sz="2400" b="1" dirty="0">
              <a:solidFill>
                <a:schemeClr val="accent1"/>
              </a:solidFill>
            </a:endParaRP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97AAC864-66E5-C417-0B63-CA3612C2AE23}"/>
              </a:ext>
            </a:extLst>
          </p:cNvPr>
          <p:cNvSpPr/>
          <p:nvPr/>
        </p:nvSpPr>
        <p:spPr>
          <a:xfrm>
            <a:off x="457197" y="1249364"/>
            <a:ext cx="1727203" cy="838199"/>
          </a:xfrm>
          <a:prstGeom prst="roundRect">
            <a:avLst>
              <a:gd name="adj" fmla="val 18663"/>
            </a:avLst>
          </a:prstGeom>
          <a:solidFill>
            <a:schemeClr val="bg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BC2B26B5-3018-BB5B-FF5C-AED7FF7E40DF}"/>
              </a:ext>
            </a:extLst>
          </p:cNvPr>
          <p:cNvSpPr txBox="1"/>
          <p:nvPr/>
        </p:nvSpPr>
        <p:spPr>
          <a:xfrm>
            <a:off x="581793" y="1249363"/>
            <a:ext cx="1478014" cy="8382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cs-CZ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server</a:t>
            </a:r>
            <a:endParaRPr lang="en-US" sz="2400" b="1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1" name="Skupina 20">
            <a:extLst>
              <a:ext uri="{FF2B5EF4-FFF2-40B4-BE49-F238E27FC236}">
                <a16:creationId xmlns:a16="http://schemas.microsoft.com/office/drawing/2014/main" id="{AAFD015A-A0D1-E8BF-2A34-348F44E638F0}"/>
              </a:ext>
            </a:extLst>
          </p:cNvPr>
          <p:cNvGrpSpPr>
            <a:grpSpLocks/>
          </p:cNvGrpSpPr>
          <p:nvPr/>
        </p:nvGrpSpPr>
        <p:grpSpPr>
          <a:xfrm>
            <a:off x="457197" y="2291664"/>
            <a:ext cx="1727203" cy="838199"/>
            <a:chOff x="457197" y="2291664"/>
            <a:chExt cx="1727203" cy="838199"/>
          </a:xfrm>
          <a:solidFill>
            <a:schemeClr val="bg1"/>
          </a:solidFill>
        </p:grpSpPr>
        <p:sp>
          <p:nvSpPr>
            <p:cNvPr id="13" name="Obdélník: se zakulacenými rohy 12">
              <a:extLst>
                <a:ext uri="{FF2B5EF4-FFF2-40B4-BE49-F238E27FC236}">
                  <a16:creationId xmlns:a16="http://schemas.microsoft.com/office/drawing/2014/main" id="{11AB6AF1-2749-EBC3-88AD-3046E90C9893}"/>
                </a:ext>
              </a:extLst>
            </p:cNvPr>
            <p:cNvSpPr>
              <a:spLocks/>
            </p:cNvSpPr>
            <p:nvPr/>
          </p:nvSpPr>
          <p:spPr>
            <a:xfrm>
              <a:off x="457197" y="2291664"/>
              <a:ext cx="1727203" cy="838199"/>
            </a:xfrm>
            <a:prstGeom prst="roundRect">
              <a:avLst>
                <a:gd name="adj" fmla="val 18663"/>
              </a:avLst>
            </a:prstGeom>
            <a:grpFill/>
            <a:effectLst>
              <a:outerShdw dist="38100" dir="2700000" algn="l" rotWithShape="0">
                <a:schemeClr val="accent4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44000" rtlCol="0" anchor="ctr"/>
            <a:lstStyle/>
            <a:p>
              <a:pPr algn="ctr"/>
              <a:endParaRPr lang="en-US"/>
            </a:p>
          </p:txBody>
        </p:sp>
        <p:sp>
          <p:nvSpPr>
            <p:cNvPr id="3" name="TextovéPole 2">
              <a:extLst>
                <a:ext uri="{FF2B5EF4-FFF2-40B4-BE49-F238E27FC236}">
                  <a16:creationId xmlns:a16="http://schemas.microsoft.com/office/drawing/2014/main" id="{4EE099FC-2B15-93B1-04E9-717CFC21D883}"/>
                </a:ext>
              </a:extLst>
            </p:cNvPr>
            <p:cNvSpPr txBox="1">
              <a:spLocks/>
            </p:cNvSpPr>
            <p:nvPr/>
          </p:nvSpPr>
          <p:spPr>
            <a:xfrm>
              <a:off x="457200" y="2367816"/>
              <a:ext cx="1727200" cy="63205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cs-CZ" sz="2400" b="1" dirty="0">
                  <a:solidFill>
                    <a:schemeClr val="accent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datové</a:t>
              </a:r>
            </a:p>
            <a:p>
              <a:pPr algn="ctr"/>
              <a:r>
                <a:rPr lang="cs-CZ" sz="2400" b="1" dirty="0">
                  <a:solidFill>
                    <a:schemeClr val="accent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centrum</a:t>
              </a:r>
              <a:endParaRPr lang="en-US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5711BDAF-B7D2-C03D-DE27-1FC4AF4571B1}"/>
              </a:ext>
            </a:extLst>
          </p:cNvPr>
          <p:cNvGrpSpPr/>
          <p:nvPr/>
        </p:nvGrpSpPr>
        <p:grpSpPr>
          <a:xfrm>
            <a:off x="457197" y="3291594"/>
            <a:ext cx="1727203" cy="838199"/>
            <a:chOff x="457197" y="3291594"/>
            <a:chExt cx="1727203" cy="838199"/>
          </a:xfrm>
          <a:solidFill>
            <a:schemeClr val="bg1"/>
          </a:solidFill>
        </p:grpSpPr>
        <p:sp>
          <p:nvSpPr>
            <p:cNvPr id="14" name="Obdélník: se zakulacenými rohy 13">
              <a:extLst>
                <a:ext uri="{FF2B5EF4-FFF2-40B4-BE49-F238E27FC236}">
                  <a16:creationId xmlns:a16="http://schemas.microsoft.com/office/drawing/2014/main" id="{AD49CA6C-842B-3C92-C98C-2BB8A14B0AA6}"/>
                </a:ext>
              </a:extLst>
            </p:cNvPr>
            <p:cNvSpPr/>
            <p:nvPr/>
          </p:nvSpPr>
          <p:spPr>
            <a:xfrm>
              <a:off x="457197" y="3291594"/>
              <a:ext cx="1727203" cy="838199"/>
            </a:xfrm>
            <a:prstGeom prst="roundRect">
              <a:avLst>
                <a:gd name="adj" fmla="val 18663"/>
              </a:avLst>
            </a:prstGeom>
            <a:grpFill/>
            <a:effectLst>
              <a:outerShdw dist="38100" dir="2700000" algn="l" rotWithShape="0">
                <a:schemeClr val="accent4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44000" rtlCol="0" anchor="ctr"/>
            <a:lstStyle/>
            <a:p>
              <a:pPr algn="ctr"/>
              <a:endParaRPr lang="en-US"/>
            </a:p>
          </p:txBody>
        </p:sp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DF4171F6-4B3F-4CB4-C24C-CAEB4E19B3F0}"/>
                </a:ext>
              </a:extLst>
            </p:cNvPr>
            <p:cNvSpPr txBox="1"/>
            <p:nvPr/>
          </p:nvSpPr>
          <p:spPr>
            <a:xfrm>
              <a:off x="581793" y="3301657"/>
              <a:ext cx="1478014" cy="827432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cs-CZ" sz="2400" b="1" dirty="0">
                  <a:solidFill>
                    <a:schemeClr val="accent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Wi-Fi</a:t>
              </a:r>
            </a:p>
            <a:p>
              <a:pPr algn="ctr"/>
              <a:r>
                <a:rPr lang="cs-CZ" sz="2400" b="1" dirty="0">
                  <a:solidFill>
                    <a:schemeClr val="accent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router</a:t>
              </a:r>
              <a:endParaRPr lang="en-US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9934F59F-F221-E7C6-74A3-A440AB28129D}"/>
              </a:ext>
            </a:extLst>
          </p:cNvPr>
          <p:cNvSpPr/>
          <p:nvPr/>
        </p:nvSpPr>
        <p:spPr>
          <a:xfrm>
            <a:off x="457197" y="4333190"/>
            <a:ext cx="1727203" cy="838199"/>
          </a:xfrm>
          <a:prstGeom prst="roundRect">
            <a:avLst>
              <a:gd name="adj" fmla="val 18663"/>
            </a:avLst>
          </a:prstGeom>
          <a:solidFill>
            <a:schemeClr val="bg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AE33938-4D01-1C93-653E-73249AFD7985}"/>
              </a:ext>
            </a:extLst>
          </p:cNvPr>
          <p:cNvSpPr txBox="1"/>
          <p:nvPr/>
        </p:nvSpPr>
        <p:spPr>
          <a:xfrm>
            <a:off x="581789" y="4333190"/>
            <a:ext cx="1478018" cy="82743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cs-CZ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síťový</a:t>
            </a:r>
          </a:p>
          <a:p>
            <a:pPr algn="ctr"/>
            <a:r>
              <a:rPr lang="cs-CZ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router</a:t>
            </a:r>
            <a:endParaRPr lang="en-US" sz="2400" b="1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1C47F9E-3208-34D5-FB19-49D8C44E7307}"/>
              </a:ext>
            </a:extLst>
          </p:cNvPr>
          <p:cNvSpPr txBox="1"/>
          <p:nvPr/>
        </p:nvSpPr>
        <p:spPr>
          <a:xfrm>
            <a:off x="3321051" y="3290886"/>
            <a:ext cx="8413750" cy="83820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 internetové síti směruje data až k cíli </a:t>
            </a:r>
            <a:b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(např. k serveru webové stránky).</a:t>
            </a:r>
            <a:endParaRPr lang="en-US" sz="2000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DD2AD69-C365-D5C2-897F-0507CDE0C397}"/>
              </a:ext>
            </a:extLst>
          </p:cNvPr>
          <p:cNvSpPr txBox="1"/>
          <p:nvPr/>
        </p:nvSpPr>
        <p:spPr>
          <a:xfrm>
            <a:off x="3321049" y="4311651"/>
            <a:ext cx="8413747" cy="8381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Zařízení, které nám umožňuje se připojit přes Wi-Fi.</a:t>
            </a:r>
            <a:endParaRPr lang="en-US" sz="2000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0829C3C-8C85-DDCE-39A8-B64A31EA6E35}"/>
              </a:ext>
            </a:extLst>
          </p:cNvPr>
          <p:cNvSpPr txBox="1"/>
          <p:nvPr/>
        </p:nvSpPr>
        <p:spPr>
          <a:xfrm>
            <a:off x="3321050" y="2270125"/>
            <a:ext cx="8413748" cy="83819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Počítač, kde je uloženo velké množství dat (například webové stránky, videa či naše zprávy), a který poskytuje nějaké služby.</a:t>
            </a:r>
            <a:endParaRPr lang="en-US" sz="2000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F72D97B6-5915-3F0B-D7DA-239DBBCC0087}"/>
              </a:ext>
            </a:extLst>
          </p:cNvPr>
          <p:cNvSpPr txBox="1"/>
          <p:nvPr/>
        </p:nvSpPr>
        <p:spPr>
          <a:xfrm>
            <a:off x="3321050" y="1249363"/>
            <a:ext cx="8413750" cy="8382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Prostor, kde se nachází velké množství serverů.</a:t>
            </a:r>
            <a:endParaRPr lang="en-US" sz="2000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Google Shape;156;p5">
            <a:extLst>
              <a:ext uri="{FF2B5EF4-FFF2-40B4-BE49-F238E27FC236}">
                <a16:creationId xmlns:a16="http://schemas.microsoft.com/office/drawing/2014/main" id="{3707F380-00A1-F2E6-8892-55D5F2758216}"/>
              </a:ext>
            </a:extLst>
          </p:cNvPr>
          <p:cNvSpPr txBox="1"/>
          <p:nvPr/>
        </p:nvSpPr>
        <p:spPr>
          <a:xfrm>
            <a:off x="2366962" y="1249362"/>
            <a:ext cx="954087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1.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Google Shape;156;p5">
            <a:extLst>
              <a:ext uri="{FF2B5EF4-FFF2-40B4-BE49-F238E27FC236}">
                <a16:creationId xmlns:a16="http://schemas.microsoft.com/office/drawing/2014/main" id="{C9E021B9-3010-D1B8-E65A-EDF9F069B962}"/>
              </a:ext>
            </a:extLst>
          </p:cNvPr>
          <p:cNvSpPr txBox="1"/>
          <p:nvPr/>
        </p:nvSpPr>
        <p:spPr>
          <a:xfrm>
            <a:off x="2366962" y="2270125"/>
            <a:ext cx="954087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2.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Google Shape;156;p5">
            <a:extLst>
              <a:ext uri="{FF2B5EF4-FFF2-40B4-BE49-F238E27FC236}">
                <a16:creationId xmlns:a16="http://schemas.microsoft.com/office/drawing/2014/main" id="{24CB5E4B-97FD-2F8E-BD91-0F9440A92B64}"/>
              </a:ext>
            </a:extLst>
          </p:cNvPr>
          <p:cNvSpPr txBox="1"/>
          <p:nvPr/>
        </p:nvSpPr>
        <p:spPr>
          <a:xfrm>
            <a:off x="2366962" y="3290885"/>
            <a:ext cx="954087" cy="838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3.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oogle Shape;156;p5">
            <a:extLst>
              <a:ext uri="{FF2B5EF4-FFF2-40B4-BE49-F238E27FC236}">
                <a16:creationId xmlns:a16="http://schemas.microsoft.com/office/drawing/2014/main" id="{C5B24083-2DF9-877B-5CA0-C6E65133E90B}"/>
              </a:ext>
            </a:extLst>
          </p:cNvPr>
          <p:cNvSpPr txBox="1"/>
          <p:nvPr/>
        </p:nvSpPr>
        <p:spPr>
          <a:xfrm>
            <a:off x="2366962" y="4311643"/>
            <a:ext cx="954087" cy="838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4.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Zástupný symbol pro číslo snímku 9">
            <a:extLst>
              <a:ext uri="{FF2B5EF4-FFF2-40B4-BE49-F238E27FC236}">
                <a16:creationId xmlns:a16="http://schemas.microsoft.com/office/drawing/2014/main" id="{F5074CCB-7F38-9311-FBD0-F2E854298F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18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97AAC864-66E5-C417-0B63-CA3612C2AE23}"/>
              </a:ext>
            </a:extLst>
          </p:cNvPr>
          <p:cNvSpPr/>
          <p:nvPr/>
        </p:nvSpPr>
        <p:spPr>
          <a:xfrm>
            <a:off x="457197" y="1249364"/>
            <a:ext cx="1727203" cy="838199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BC2B26B5-3018-BB5B-FF5C-AED7FF7E40DF}"/>
              </a:ext>
            </a:extLst>
          </p:cNvPr>
          <p:cNvSpPr txBox="1"/>
          <p:nvPr/>
        </p:nvSpPr>
        <p:spPr>
          <a:xfrm>
            <a:off x="581793" y="1249363"/>
            <a:ext cx="1478014" cy="8382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cs-CZ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server</a:t>
            </a:r>
            <a:endParaRPr lang="en-US" sz="2400" b="1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1" name="Skupina 20">
            <a:extLst>
              <a:ext uri="{FF2B5EF4-FFF2-40B4-BE49-F238E27FC236}">
                <a16:creationId xmlns:a16="http://schemas.microsoft.com/office/drawing/2014/main" id="{AAFD015A-A0D1-E8BF-2A34-348F44E638F0}"/>
              </a:ext>
            </a:extLst>
          </p:cNvPr>
          <p:cNvGrpSpPr/>
          <p:nvPr/>
        </p:nvGrpSpPr>
        <p:grpSpPr>
          <a:xfrm>
            <a:off x="457197" y="2291664"/>
            <a:ext cx="1727203" cy="838199"/>
            <a:chOff x="457197" y="2291664"/>
            <a:chExt cx="1727203" cy="838199"/>
          </a:xfrm>
        </p:grpSpPr>
        <p:sp>
          <p:nvSpPr>
            <p:cNvPr id="13" name="Obdélník: se zakulacenými rohy 12">
              <a:extLst>
                <a:ext uri="{FF2B5EF4-FFF2-40B4-BE49-F238E27FC236}">
                  <a16:creationId xmlns:a16="http://schemas.microsoft.com/office/drawing/2014/main" id="{11AB6AF1-2749-EBC3-88AD-3046E90C9893}"/>
                </a:ext>
              </a:extLst>
            </p:cNvPr>
            <p:cNvSpPr/>
            <p:nvPr/>
          </p:nvSpPr>
          <p:spPr>
            <a:xfrm>
              <a:off x="457197" y="2291664"/>
              <a:ext cx="1727203" cy="838199"/>
            </a:xfrm>
            <a:prstGeom prst="roundRect">
              <a:avLst>
                <a:gd name="adj" fmla="val 18663"/>
              </a:avLst>
            </a:prstGeom>
            <a:solidFill>
              <a:schemeClr val="accent6"/>
            </a:solidFill>
            <a:effectLst>
              <a:outerShdw dist="38100" dir="2700000" algn="l" rotWithShape="0">
                <a:schemeClr val="accent4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44000" rtlCol="0" anchor="ctr"/>
            <a:lstStyle/>
            <a:p>
              <a:pPr algn="ctr"/>
              <a:endParaRPr lang="en-US"/>
            </a:p>
          </p:txBody>
        </p:sp>
        <p:sp>
          <p:nvSpPr>
            <p:cNvPr id="3" name="TextovéPole 2">
              <a:extLst>
                <a:ext uri="{FF2B5EF4-FFF2-40B4-BE49-F238E27FC236}">
                  <a16:creationId xmlns:a16="http://schemas.microsoft.com/office/drawing/2014/main" id="{4EE099FC-2B15-93B1-04E9-717CFC21D883}"/>
                </a:ext>
              </a:extLst>
            </p:cNvPr>
            <p:cNvSpPr txBox="1"/>
            <p:nvPr/>
          </p:nvSpPr>
          <p:spPr>
            <a:xfrm>
              <a:off x="457202" y="2367816"/>
              <a:ext cx="1727196" cy="63205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cs-CZ" sz="2400" b="1" dirty="0">
                  <a:solidFill>
                    <a:schemeClr val="accent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datové</a:t>
              </a:r>
            </a:p>
            <a:p>
              <a:pPr algn="ctr"/>
              <a:r>
                <a:rPr lang="cs-CZ" sz="2400" b="1" dirty="0">
                  <a:solidFill>
                    <a:schemeClr val="accent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centrum</a:t>
              </a:r>
              <a:endParaRPr lang="en-US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5711BDAF-B7D2-C03D-DE27-1FC4AF4571B1}"/>
              </a:ext>
            </a:extLst>
          </p:cNvPr>
          <p:cNvGrpSpPr/>
          <p:nvPr/>
        </p:nvGrpSpPr>
        <p:grpSpPr>
          <a:xfrm>
            <a:off x="457197" y="3291594"/>
            <a:ext cx="1727203" cy="838199"/>
            <a:chOff x="457197" y="3291594"/>
            <a:chExt cx="1727203" cy="838199"/>
          </a:xfrm>
        </p:grpSpPr>
        <p:sp>
          <p:nvSpPr>
            <p:cNvPr id="14" name="Obdélník: se zakulacenými rohy 13">
              <a:extLst>
                <a:ext uri="{FF2B5EF4-FFF2-40B4-BE49-F238E27FC236}">
                  <a16:creationId xmlns:a16="http://schemas.microsoft.com/office/drawing/2014/main" id="{AD49CA6C-842B-3C92-C98C-2BB8A14B0AA6}"/>
                </a:ext>
              </a:extLst>
            </p:cNvPr>
            <p:cNvSpPr/>
            <p:nvPr/>
          </p:nvSpPr>
          <p:spPr>
            <a:xfrm>
              <a:off x="457197" y="3291594"/>
              <a:ext cx="1727203" cy="838199"/>
            </a:xfrm>
            <a:prstGeom prst="roundRect">
              <a:avLst>
                <a:gd name="adj" fmla="val 18663"/>
              </a:avLst>
            </a:prstGeom>
            <a:solidFill>
              <a:schemeClr val="accent6"/>
            </a:solidFill>
            <a:effectLst>
              <a:outerShdw dist="38100" dir="2700000" algn="l" rotWithShape="0">
                <a:schemeClr val="accent4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44000" rtlCol="0" anchor="ctr"/>
            <a:lstStyle/>
            <a:p>
              <a:pPr algn="ctr"/>
              <a:endParaRPr lang="en-US"/>
            </a:p>
          </p:txBody>
        </p:sp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DF4171F6-4B3F-4CB4-C24C-CAEB4E19B3F0}"/>
                </a:ext>
              </a:extLst>
            </p:cNvPr>
            <p:cNvSpPr txBox="1"/>
            <p:nvPr/>
          </p:nvSpPr>
          <p:spPr>
            <a:xfrm>
              <a:off x="581793" y="3301657"/>
              <a:ext cx="1478014" cy="827432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cs-CZ" sz="2400" b="1" dirty="0">
                  <a:solidFill>
                    <a:schemeClr val="accent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Wi-Fi</a:t>
              </a:r>
            </a:p>
            <a:p>
              <a:pPr algn="ctr"/>
              <a:r>
                <a:rPr lang="cs-CZ" sz="2400" b="1" dirty="0">
                  <a:solidFill>
                    <a:schemeClr val="accent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router</a:t>
              </a:r>
              <a:endParaRPr lang="en-US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9934F59F-F221-E7C6-74A3-A440AB28129D}"/>
              </a:ext>
            </a:extLst>
          </p:cNvPr>
          <p:cNvSpPr/>
          <p:nvPr/>
        </p:nvSpPr>
        <p:spPr>
          <a:xfrm>
            <a:off x="457197" y="4333190"/>
            <a:ext cx="1727203" cy="838199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AE33938-4D01-1C93-653E-73249AFD7985}"/>
              </a:ext>
            </a:extLst>
          </p:cNvPr>
          <p:cNvSpPr txBox="1"/>
          <p:nvPr/>
        </p:nvSpPr>
        <p:spPr>
          <a:xfrm>
            <a:off x="581789" y="4333190"/>
            <a:ext cx="1478018" cy="82743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cs-CZ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síťový</a:t>
            </a:r>
          </a:p>
          <a:p>
            <a:pPr algn="ctr"/>
            <a:r>
              <a:rPr lang="cs-CZ" sz="2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router</a:t>
            </a:r>
            <a:endParaRPr lang="en-US" sz="2400" b="1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1C47F9E-3208-34D5-FB19-49D8C44E7307}"/>
              </a:ext>
            </a:extLst>
          </p:cNvPr>
          <p:cNvSpPr txBox="1"/>
          <p:nvPr/>
        </p:nvSpPr>
        <p:spPr>
          <a:xfrm>
            <a:off x="3321051" y="2262856"/>
            <a:ext cx="8413750" cy="83820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Prostor, kde se nachází velké množství serverů.</a:t>
            </a:r>
            <a:endParaRPr lang="en-US" sz="2000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DD2AD69-C365-D5C2-897F-0507CDE0C397}"/>
              </a:ext>
            </a:extLst>
          </p:cNvPr>
          <p:cNvSpPr txBox="1"/>
          <p:nvPr/>
        </p:nvSpPr>
        <p:spPr>
          <a:xfrm>
            <a:off x="3321049" y="1246410"/>
            <a:ext cx="8413747" cy="8381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Počítač, kde je uloženo velké množství dat (například webové stránky, videa či naše zprávy), a který poskytuje nějaké služby.</a:t>
            </a:r>
            <a:endParaRPr lang="en-US" sz="2000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0829C3C-8C85-DDCE-39A8-B64A31EA6E35}"/>
              </a:ext>
            </a:extLst>
          </p:cNvPr>
          <p:cNvSpPr txBox="1"/>
          <p:nvPr/>
        </p:nvSpPr>
        <p:spPr>
          <a:xfrm>
            <a:off x="3321050" y="4309601"/>
            <a:ext cx="8413748" cy="83819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 internetové síti směruje data až k cíli </a:t>
            </a:r>
            <a:b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(např. k serveru webové stránky).</a:t>
            </a:r>
            <a:endParaRPr lang="en-US" sz="2000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F72D97B6-5915-3F0B-D7DA-239DBBCC0087}"/>
              </a:ext>
            </a:extLst>
          </p:cNvPr>
          <p:cNvSpPr txBox="1"/>
          <p:nvPr/>
        </p:nvSpPr>
        <p:spPr>
          <a:xfrm>
            <a:off x="3321046" y="3290889"/>
            <a:ext cx="8413750" cy="8382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cs-CZ" sz="2000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Zařízení, které nám umožňuje se připojit přes Wi-Fi.</a:t>
            </a:r>
            <a:endParaRPr lang="en-US" sz="2000" dirty="0">
              <a:solidFill>
                <a:schemeClr val="accent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Google Shape;156;p5">
            <a:extLst>
              <a:ext uri="{FF2B5EF4-FFF2-40B4-BE49-F238E27FC236}">
                <a16:creationId xmlns:a16="http://schemas.microsoft.com/office/drawing/2014/main" id="{3707F380-00A1-F2E6-8892-55D5F2758216}"/>
              </a:ext>
            </a:extLst>
          </p:cNvPr>
          <p:cNvSpPr txBox="1"/>
          <p:nvPr/>
        </p:nvSpPr>
        <p:spPr>
          <a:xfrm>
            <a:off x="2366962" y="3297330"/>
            <a:ext cx="954087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4.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Google Shape;156;p5">
            <a:extLst>
              <a:ext uri="{FF2B5EF4-FFF2-40B4-BE49-F238E27FC236}">
                <a16:creationId xmlns:a16="http://schemas.microsoft.com/office/drawing/2014/main" id="{C9E021B9-3010-D1B8-E65A-EDF9F069B962}"/>
              </a:ext>
            </a:extLst>
          </p:cNvPr>
          <p:cNvSpPr txBox="1"/>
          <p:nvPr/>
        </p:nvSpPr>
        <p:spPr>
          <a:xfrm>
            <a:off x="2366962" y="4309601"/>
            <a:ext cx="954087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3.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Google Shape;156;p5">
            <a:extLst>
              <a:ext uri="{FF2B5EF4-FFF2-40B4-BE49-F238E27FC236}">
                <a16:creationId xmlns:a16="http://schemas.microsoft.com/office/drawing/2014/main" id="{24CB5E4B-97FD-2F8E-BD91-0F9440A92B64}"/>
              </a:ext>
            </a:extLst>
          </p:cNvPr>
          <p:cNvSpPr txBox="1"/>
          <p:nvPr/>
        </p:nvSpPr>
        <p:spPr>
          <a:xfrm>
            <a:off x="2366962" y="2262855"/>
            <a:ext cx="954087" cy="838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1.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oogle Shape;156;p5">
            <a:extLst>
              <a:ext uri="{FF2B5EF4-FFF2-40B4-BE49-F238E27FC236}">
                <a16:creationId xmlns:a16="http://schemas.microsoft.com/office/drawing/2014/main" id="{C5B24083-2DF9-877B-5CA0-C6E65133E90B}"/>
              </a:ext>
            </a:extLst>
          </p:cNvPr>
          <p:cNvSpPr txBox="1"/>
          <p:nvPr/>
        </p:nvSpPr>
        <p:spPr>
          <a:xfrm>
            <a:off x="2366962" y="1246402"/>
            <a:ext cx="954087" cy="838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2.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Google Shape;213;p11">
            <a:extLst>
              <a:ext uri="{FF2B5EF4-FFF2-40B4-BE49-F238E27FC236}">
                <a16:creationId xmlns:a16="http://schemas.microsoft.com/office/drawing/2014/main" id="{E3725F79-D3B3-4C74-04F7-B3364C8FB705}"/>
              </a:ext>
            </a:extLst>
          </p:cNvPr>
          <p:cNvSpPr txBox="1">
            <a:spLocks/>
          </p:cNvSpPr>
          <p:nvPr/>
        </p:nvSpPr>
        <p:spPr>
          <a:xfrm>
            <a:off x="457197" y="228601"/>
            <a:ext cx="11277603" cy="838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cs-CZ" sz="2400" b="1" dirty="0">
                <a:solidFill>
                  <a:schemeClr val="accent1"/>
                </a:solidFill>
                <a:sym typeface="Avenir"/>
              </a:rPr>
              <a:t>Správné odpovědi</a:t>
            </a:r>
            <a:endParaRPr lang="cs-CZ" sz="2400" b="1" dirty="0">
              <a:solidFill>
                <a:schemeClr val="accent1"/>
              </a:solidFill>
            </a:endParaRPr>
          </a:p>
        </p:txBody>
      </p:sp>
      <p:sp>
        <p:nvSpPr>
          <p:cNvPr id="25" name="Zástupný symbol pro číslo snímku 24">
            <a:extLst>
              <a:ext uri="{FF2B5EF4-FFF2-40B4-BE49-F238E27FC236}">
                <a16:creationId xmlns:a16="http://schemas.microsoft.com/office/drawing/2014/main" id="{2B91FB48-D078-38E6-1ACE-223D6B2229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82023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/>
          <p:nvPr/>
        </p:nvSpPr>
        <p:spPr>
          <a:xfrm>
            <a:off x="3138489" y="1249261"/>
            <a:ext cx="5913436" cy="185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0" i="0" u="none" strike="noStrike" cap="none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Co můžeme dělat na mobilu, počítači nebo tabletu, když </a:t>
            </a:r>
            <a:r>
              <a:rPr lang="cs-CZ" sz="2000" b="1" i="0" u="none" strike="noStrike" cap="none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jsme připojeni </a:t>
            </a:r>
            <a:r>
              <a:rPr lang="cs-CZ" sz="2000" b="0" i="0" u="none" strike="noStrike" cap="none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k</a:t>
            </a:r>
            <a:r>
              <a:rPr lang="en-US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 </a:t>
            </a:r>
            <a:r>
              <a:rPr lang="cs-CZ" sz="2000" b="0" i="0" u="none" strike="noStrike" cap="none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internetu a co můžeme dělat, když</a:t>
            </a: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r>
              <a:rPr lang="cs-CZ" sz="2000" b="1" i="0" u="none" strike="noStrike" cap="none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připojeni nejsme</a:t>
            </a:r>
            <a:r>
              <a:rPr lang="cs-CZ" sz="2000" b="0" i="0" u="none" strike="noStrike" cap="none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?</a:t>
            </a:r>
            <a:endParaRPr sz="2000" dirty="0">
              <a:solidFill>
                <a:schemeClr val="accent4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pic>
        <p:nvPicPr>
          <p:cNvPr id="3" name="Obrázek 2" descr="Obsah obrázku computer, Výstupní zařízení, počítač, Netbook&#10;&#10;Popis byl vytvořen automaticky">
            <a:extLst>
              <a:ext uri="{FF2B5EF4-FFF2-40B4-BE49-F238E27FC236}">
                <a16:creationId xmlns:a16="http://schemas.microsoft.com/office/drawing/2014/main" id="{54107C99-6ED9-1CBE-80F3-F011A9DC7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809" y="3290888"/>
            <a:ext cx="2365576" cy="1859064"/>
          </a:xfrm>
          <a:prstGeom prst="rect">
            <a:avLst/>
          </a:prstGeom>
        </p:spPr>
      </p:pic>
      <p:pic>
        <p:nvPicPr>
          <p:cNvPr id="5" name="Obrázek 4" descr="Obsah obrázku Mobilní telefon, snímek obrazovky, přístroj, Mobilní zařízení&#10;&#10;Popis byl vytvořen automaticky">
            <a:extLst>
              <a:ext uri="{FF2B5EF4-FFF2-40B4-BE49-F238E27FC236}">
                <a16:creationId xmlns:a16="http://schemas.microsoft.com/office/drawing/2014/main" id="{C7295278-DBC2-961D-98AE-CA6C6F91A5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6963" y="3290888"/>
            <a:ext cx="996324" cy="1836799"/>
          </a:xfrm>
          <a:prstGeom prst="rect">
            <a:avLst/>
          </a:prstGeom>
        </p:spPr>
      </p:pic>
      <p:pic>
        <p:nvPicPr>
          <p:cNvPr id="7" name="Obrázek 6" descr="Obsah obrázku snímek obrazovky, design&#10;&#10;Popis byl vytvořen automaticky">
            <a:extLst>
              <a:ext uri="{FF2B5EF4-FFF2-40B4-BE49-F238E27FC236}">
                <a16:creationId xmlns:a16="http://schemas.microsoft.com/office/drawing/2014/main" id="{2C3BFCDF-3146-9957-47F9-54968B32F4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6250" y="3293156"/>
            <a:ext cx="1731044" cy="2315480"/>
          </a:xfrm>
          <a:prstGeom prst="rect">
            <a:avLst/>
          </a:prstGeom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81F2797-1D88-BAA9-1558-537F1EE8DB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2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mapa, Svět&#10;&#10;Popis byl vytvořen automaticky">
            <a:extLst>
              <a:ext uri="{FF2B5EF4-FFF2-40B4-BE49-F238E27FC236}">
                <a16:creationId xmlns:a16="http://schemas.microsoft.com/office/drawing/2014/main" id="{BA5F34E3-9F08-E921-4F32-997A7D412B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1228724" y="2270125"/>
            <a:ext cx="9732963" cy="1858962"/>
          </a:xfrm>
          <a:prstGeom prst="rect">
            <a:avLst/>
          </a:prstGeom>
          <a:effectLst>
            <a:outerShdw dist="50800" dir="2700000" algn="tl" rotWithShape="0">
              <a:schemeClr val="accent4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</a:pPr>
            <a:r>
              <a:rPr lang="cs-CZ" sz="2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Avenir"/>
              </a:rPr>
              <a:t>internet4kids</a:t>
            </a:r>
            <a:r>
              <a:rPr lang="cs-CZ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Avenir"/>
              </a:rPr>
              <a:t>.mff.cuni.cz</a:t>
            </a:r>
          </a:p>
        </p:txBody>
      </p:sp>
      <p:sp>
        <p:nvSpPr>
          <p:cNvPr id="2" name="Google Shape;101;p1">
            <a:extLst>
              <a:ext uri="{FF2B5EF4-FFF2-40B4-BE49-F238E27FC236}">
                <a16:creationId xmlns:a16="http://schemas.microsoft.com/office/drawing/2014/main" id="{6811F909-86C3-A40E-4991-FBB7D945C1E0}"/>
              </a:ext>
            </a:extLst>
          </p:cNvPr>
          <p:cNvSpPr txBox="1">
            <a:spLocks/>
          </p:cNvSpPr>
          <p:nvPr/>
        </p:nvSpPr>
        <p:spPr>
          <a:xfrm>
            <a:off x="457200" y="5149849"/>
            <a:ext cx="10504487" cy="1025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50000"/>
              </a:lnSpc>
            </a:pPr>
            <a:r>
              <a:rPr lang="cs-CZ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Výukové m</a:t>
            </a:r>
            <a:r>
              <a:rPr lang="en-US" sz="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ateriály</a:t>
            </a:r>
            <a:r>
              <a:rPr lang="en-US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vznikly</a:t>
            </a:r>
            <a:r>
              <a:rPr lang="en-US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díky</a:t>
            </a:r>
            <a:r>
              <a:rPr lang="en-US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grantům</a:t>
            </a:r>
            <a:r>
              <a:rPr lang="en-US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endParaRPr lang="cs-CZ" sz="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GA UK 360322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Multimediální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materiály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pro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výuku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informatiky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na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2.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stupni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ZŠ  </a:t>
            </a:r>
            <a:endParaRPr lang="cs-CZ" sz="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GA ČR 22-20771S Internet4Kids –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Budování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znalostí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internetu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perspektiva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teorií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konceptuální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změny</a:t>
            </a:r>
            <a:endParaRPr lang="cs-CZ" sz="800" dirty="0">
              <a:solidFill>
                <a:schemeClr val="accent1">
                  <a:lumMod val="60000"/>
                  <a:lumOff val="40000"/>
                </a:schemeClr>
              </a:solidFill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202992824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"/>
          <p:cNvSpPr txBox="1">
            <a:spLocks noGrp="1"/>
          </p:cNvSpPr>
          <p:nvPr>
            <p:ph type="title"/>
          </p:nvPr>
        </p:nvSpPr>
        <p:spPr>
          <a:xfrm>
            <a:off x="1411288" y="228601"/>
            <a:ext cx="9367837" cy="5943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lt1"/>
                </a:solidFill>
              </a:rPr>
              <a:t>Kde je všechno </a:t>
            </a:r>
            <a:r>
              <a:rPr lang="cs-CZ" sz="3600" b="1" dirty="0">
                <a:solidFill>
                  <a:schemeClr val="accent5"/>
                </a:solidFill>
              </a:rPr>
              <a:t>uloženo</a:t>
            </a:r>
            <a:r>
              <a:rPr lang="cs-CZ" sz="3600" b="1" dirty="0">
                <a:solidFill>
                  <a:schemeClr val="lt1"/>
                </a:solidFill>
              </a:rPr>
              <a:t>?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84816C-C591-CA1B-3EF7-8908E2034F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3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"/>
          <p:cNvSpPr txBox="1">
            <a:spLocks noGrp="1"/>
          </p:cNvSpPr>
          <p:nvPr>
            <p:ph type="title"/>
          </p:nvPr>
        </p:nvSpPr>
        <p:spPr>
          <a:xfrm>
            <a:off x="1411288" y="228601"/>
            <a:ext cx="9367837" cy="5943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lt1"/>
                </a:solidFill>
              </a:rPr>
              <a:t>Kolik videí je na </a:t>
            </a:r>
            <a:r>
              <a:rPr lang="cs-CZ" sz="3600" b="1" dirty="0">
                <a:solidFill>
                  <a:schemeClr val="accent5"/>
                </a:solidFill>
              </a:rPr>
              <a:t>YouTube</a:t>
            </a:r>
            <a:r>
              <a:rPr lang="cs-CZ" sz="3600" b="1" dirty="0">
                <a:solidFill>
                  <a:schemeClr val="lt1"/>
                </a:solidFill>
              </a:rPr>
              <a:t>?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84816C-C591-CA1B-3EF7-8908E2034F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4</a:t>
            </a:fld>
            <a:endParaRPr lang="cs-CZ"/>
          </a:p>
        </p:txBody>
      </p:sp>
      <p:pic>
        <p:nvPicPr>
          <p:cNvPr id="3" name="Obrázek 2" descr="Obsah obrázku snímek obrazovky, design&#10;&#10;Popis byl vytvořen automaticky">
            <a:extLst>
              <a:ext uri="{FF2B5EF4-FFF2-40B4-BE49-F238E27FC236}">
                <a16:creationId xmlns:a16="http://schemas.microsoft.com/office/drawing/2014/main" id="{FC2A600B-F99D-41B9-CA04-994DD8F41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925" y="3530134"/>
            <a:ext cx="1204562" cy="88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3569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Šipka: dolů 5">
            <a:extLst>
              <a:ext uri="{FF2B5EF4-FFF2-40B4-BE49-F238E27FC236}">
                <a16:creationId xmlns:a16="http://schemas.microsoft.com/office/drawing/2014/main" id="{87CDEC12-5711-1B81-8965-38A8FEBDA3ED}"/>
              </a:ext>
            </a:extLst>
          </p:cNvPr>
          <p:cNvSpPr/>
          <p:nvPr/>
        </p:nvSpPr>
        <p:spPr>
          <a:xfrm>
            <a:off x="2675693" y="1914525"/>
            <a:ext cx="1138237" cy="3235325"/>
          </a:xfrm>
          <a:prstGeom prst="downArrow">
            <a:avLst>
              <a:gd name="adj1" fmla="val 68682"/>
              <a:gd name="adj2" fmla="val 50000"/>
            </a:avLst>
          </a:prstGeom>
          <a:gradFill flip="none" rotWithShape="1">
            <a:gsLst>
              <a:gs pos="0">
                <a:schemeClr val="accent6">
                  <a:tint val="66000"/>
                  <a:satMod val="160000"/>
                  <a:alpha val="47000"/>
                </a:schemeClr>
              </a:gs>
              <a:gs pos="100000">
                <a:schemeClr val="accent1">
                  <a:alpha val="5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457200" y="228599"/>
            <a:ext cx="11277600" cy="838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bg1"/>
                </a:solidFill>
              </a:rPr>
              <a:t>Pojďme si to spočítat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139" name="Google Shape;139;p4"/>
          <p:cNvSpPr txBox="1"/>
          <p:nvPr/>
        </p:nvSpPr>
        <p:spPr>
          <a:xfrm>
            <a:off x="2366963" y="1249364"/>
            <a:ext cx="3332409" cy="1858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sz="2000" dirty="0">
                <a:solidFill>
                  <a:schemeClr val="bg1"/>
                </a:solidFill>
                <a:ea typeface="Avenir"/>
                <a:cs typeface="Avenir"/>
                <a:sym typeface="Avenir"/>
              </a:rPr>
              <a:t>N</a:t>
            </a:r>
            <a:r>
              <a:rPr lang="cs-CZ" sz="2000" dirty="0">
                <a:solidFill>
                  <a:schemeClr val="bg1"/>
                </a:solidFill>
                <a:ea typeface="Avenir"/>
                <a:cs typeface="Avenir"/>
                <a:sym typeface="Avenir"/>
              </a:rPr>
              <a:t>a </a:t>
            </a:r>
            <a:r>
              <a:rPr lang="cs-CZ" sz="2000" dirty="0" err="1">
                <a:solidFill>
                  <a:schemeClr val="bg1"/>
                </a:solidFill>
                <a:ea typeface="Avenir"/>
                <a:cs typeface="Avenir"/>
                <a:sym typeface="Avenir"/>
              </a:rPr>
              <a:t>YouTubu</a:t>
            </a:r>
            <a:r>
              <a:rPr lang="en-US" sz="2000" dirty="0">
                <a:solidFill>
                  <a:schemeClr val="bg1"/>
                </a:solidFill>
                <a:ea typeface="Avenir"/>
                <a:cs typeface="Avenir"/>
                <a:sym typeface="Avenir"/>
              </a:rPr>
              <a:t> je</a:t>
            </a:r>
            <a:endParaRPr lang="en-US" sz="2000" b="1" dirty="0">
              <a:solidFill>
                <a:schemeClr val="bg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solidFill>
                  <a:schemeClr val="accent5"/>
                </a:solidFill>
                <a:latin typeface="+mj-lt"/>
                <a:ea typeface="Avenir"/>
                <a:cs typeface="Avenir"/>
                <a:sym typeface="Avenir"/>
              </a:rPr>
              <a:t>800 milionů</a:t>
            </a:r>
            <a:r>
              <a:rPr lang="en-US" sz="2000" b="1" dirty="0">
                <a:solidFill>
                  <a:schemeClr val="accent5"/>
                </a:solidFill>
                <a:latin typeface="+mj-lt"/>
                <a:ea typeface="Avenir"/>
                <a:cs typeface="Avenir"/>
                <a:sym typeface="Avenir"/>
              </a:rPr>
              <a:t> vide</a:t>
            </a:r>
            <a:r>
              <a:rPr lang="cs-CZ" sz="2000" b="1" dirty="0">
                <a:solidFill>
                  <a:schemeClr val="accent5"/>
                </a:solidFill>
                <a:latin typeface="+mj-lt"/>
                <a:ea typeface="Avenir"/>
                <a:cs typeface="Avenir"/>
                <a:sym typeface="Avenir"/>
              </a:rPr>
              <a:t>í</a:t>
            </a:r>
            <a:endParaRPr sz="2000" dirty="0">
              <a:solidFill>
                <a:schemeClr val="bg1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141" name="Google Shape;141;p4"/>
          <p:cNvSpPr txBox="1"/>
          <p:nvPr/>
        </p:nvSpPr>
        <p:spPr>
          <a:xfrm>
            <a:off x="2366962" y="3290888"/>
            <a:ext cx="3636963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None/>
              <a:defRPr sz="2800" b="1">
                <a:solidFill>
                  <a:schemeClr val="accent4"/>
                </a:solidFill>
                <a:latin typeface="+mj-lt"/>
                <a:ea typeface="Avenir"/>
                <a:cs typeface="Avenir"/>
              </a:defRPr>
            </a:lvl1pPr>
          </a:lstStyle>
          <a:p>
            <a:r>
              <a:rPr lang="cs-CZ" sz="2000" b="0" dirty="0">
                <a:solidFill>
                  <a:schemeClr val="bg1"/>
                </a:solidFill>
                <a:sym typeface="Avenir"/>
              </a:rPr>
              <a:t>Jedno video zabere v</a:t>
            </a:r>
            <a:r>
              <a:rPr lang="en-US" sz="2000" b="0" dirty="0">
                <a:solidFill>
                  <a:schemeClr val="bg1"/>
                </a:solidFill>
                <a:sym typeface="Avenir"/>
              </a:rPr>
              <a:t> </a:t>
            </a:r>
            <a:r>
              <a:rPr lang="cs-CZ" sz="2000" b="0" dirty="0">
                <a:solidFill>
                  <a:schemeClr val="bg1"/>
                </a:solidFill>
                <a:sym typeface="Avenir"/>
              </a:rPr>
              <a:t>paměti</a:t>
            </a:r>
            <a:r>
              <a:rPr lang="en-US" sz="2000" b="0" dirty="0">
                <a:solidFill>
                  <a:schemeClr val="bg1"/>
                </a:solidFill>
                <a:sym typeface="Avenir"/>
              </a:rPr>
              <a:t> </a:t>
            </a:r>
            <a:r>
              <a:rPr lang="cs-CZ" sz="2000" dirty="0">
                <a:solidFill>
                  <a:schemeClr val="accent5"/>
                </a:solidFill>
                <a:sym typeface="Avenir"/>
              </a:rPr>
              <a:t>průměrně 1 GB</a:t>
            </a:r>
            <a:endParaRPr sz="2000" dirty="0">
              <a:solidFill>
                <a:schemeClr val="accent5"/>
              </a:solidFill>
            </a:endParaRPr>
          </a:p>
        </p:txBody>
      </p:sp>
      <p:sp>
        <p:nvSpPr>
          <p:cNvPr id="143" name="Google Shape;143;p4"/>
          <p:cNvSpPr txBox="1"/>
          <p:nvPr/>
        </p:nvSpPr>
        <p:spPr>
          <a:xfrm>
            <a:off x="9043361" y="1799430"/>
            <a:ext cx="2819185" cy="2010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400">
                <a:solidFill>
                  <a:schemeClr val="accent4"/>
                </a:solidFill>
                <a:latin typeface="+mj-lt"/>
                <a:ea typeface="Avenir"/>
                <a:cs typeface="Avenir"/>
              </a:defRPr>
            </a:lvl1pPr>
          </a:lstStyle>
          <a:p>
            <a:r>
              <a:rPr lang="cs-CZ" sz="2000" dirty="0">
                <a:solidFill>
                  <a:schemeClr val="bg1"/>
                </a:solidFill>
                <a:sym typeface="Avenir"/>
              </a:rPr>
              <a:t>Mobil má typicky vnitřní paměť </a:t>
            </a:r>
            <a:br>
              <a:rPr lang="cs-CZ" sz="2000" dirty="0">
                <a:solidFill>
                  <a:schemeClr val="bg1"/>
                </a:solidFill>
                <a:sym typeface="Avenir"/>
              </a:rPr>
            </a:br>
            <a:r>
              <a:rPr lang="cs-CZ" sz="2000" b="1" dirty="0">
                <a:solidFill>
                  <a:schemeClr val="accent5"/>
                </a:solidFill>
                <a:sym typeface="Avenir"/>
              </a:rPr>
              <a:t>32 GB</a:t>
            </a:r>
            <a:r>
              <a:rPr lang="cs-CZ" sz="2000" b="1" dirty="0">
                <a:solidFill>
                  <a:schemeClr val="bg1"/>
                </a:solidFill>
                <a:sym typeface="Avenir"/>
              </a:rPr>
              <a:t> </a:t>
            </a:r>
            <a:r>
              <a:rPr lang="cs-CZ" sz="2000" dirty="0">
                <a:solidFill>
                  <a:schemeClr val="bg1"/>
                </a:solidFill>
                <a:sym typeface="Avenir"/>
              </a:rPr>
              <a:t>až </a:t>
            </a:r>
            <a:r>
              <a:rPr lang="cs-CZ" sz="2000" b="1" dirty="0">
                <a:solidFill>
                  <a:schemeClr val="accent5"/>
                </a:solidFill>
                <a:sym typeface="Avenir"/>
              </a:rPr>
              <a:t>128 GB</a:t>
            </a:r>
            <a:endParaRPr sz="2000" b="1" dirty="0">
              <a:solidFill>
                <a:schemeClr val="accent5"/>
              </a:solidFill>
            </a:endParaRPr>
          </a:p>
        </p:txBody>
      </p:sp>
      <p:sp>
        <p:nvSpPr>
          <p:cNvPr id="144" name="Google Shape;144;p4"/>
          <p:cNvSpPr txBox="1"/>
          <p:nvPr/>
        </p:nvSpPr>
        <p:spPr>
          <a:xfrm>
            <a:off x="2366963" y="5149850"/>
            <a:ext cx="5546726" cy="1206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bg1"/>
                </a:solidFill>
                <a:latin typeface="+mj-lt"/>
                <a:ea typeface="Avenir"/>
                <a:cs typeface="Avenir"/>
                <a:sym typeface="Avenir"/>
              </a:rPr>
              <a:t>To se rovná</a:t>
            </a:r>
            <a:b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3600" b="1" dirty="0">
                <a:solidFill>
                  <a:schemeClr val="accent5"/>
                </a:solidFill>
                <a:latin typeface="+mj-lt"/>
                <a:ea typeface="Avenir"/>
                <a:cs typeface="Avenir"/>
                <a:sym typeface="Avenir"/>
              </a:rPr>
              <a:t>800 000 000 GB</a:t>
            </a:r>
            <a:r>
              <a:rPr lang="cs-CZ" sz="3600" b="1" dirty="0">
                <a:solidFill>
                  <a:schemeClr val="accent6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r>
              <a:rPr lang="cs-CZ" sz="1200" dirty="0">
                <a:solidFill>
                  <a:schemeClr val="bg1"/>
                </a:solidFill>
                <a:latin typeface="+mj-lt"/>
                <a:ea typeface="Avenir"/>
                <a:cs typeface="Avenir"/>
                <a:sym typeface="Avenir"/>
              </a:rPr>
              <a:t>(800 000 TB)</a:t>
            </a:r>
            <a:endParaRPr sz="1200" dirty="0">
              <a:solidFill>
                <a:schemeClr val="bg1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pic>
        <p:nvPicPr>
          <p:cNvPr id="2" name="Obrázek 1" descr="Obsah obrázku Mobilní telefon, snímek obrazovky, přístroj, Mobilní zařízení&#10;&#10;Popis byl vytvořen automaticky">
            <a:extLst>
              <a:ext uri="{FF2B5EF4-FFF2-40B4-BE49-F238E27FC236}">
                <a16:creationId xmlns:a16="http://schemas.microsoft.com/office/drawing/2014/main" id="{D2C02678-55A7-B69C-E680-51C1E572E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6379" y="1794862"/>
            <a:ext cx="1542984" cy="2844607"/>
          </a:xfrm>
          <a:prstGeom prst="rect">
            <a:avLst/>
          </a:prstGeom>
        </p:spPr>
      </p:pic>
      <p:pic>
        <p:nvPicPr>
          <p:cNvPr id="10" name="Obrázek 9" descr="Obsah obrázku snímek obrazovky, design&#10;&#10;Popis byl vytvořen automaticky">
            <a:extLst>
              <a:ext uri="{FF2B5EF4-FFF2-40B4-BE49-F238E27FC236}">
                <a16:creationId xmlns:a16="http://schemas.microsoft.com/office/drawing/2014/main" id="{3DE1545E-1067-8BCE-7FB2-90F7F7535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374" y="2113601"/>
            <a:ext cx="1204562" cy="887571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1FDF0E0D-B510-7EFE-E372-86ADA89E71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12444" b="-12444"/>
          <a:stretch/>
        </p:blipFill>
        <p:spPr>
          <a:xfrm>
            <a:off x="1008487" y="3295651"/>
            <a:ext cx="1204110" cy="887571"/>
          </a:xfrm>
          <a:prstGeom prst="rect">
            <a:avLst/>
          </a:prstGeom>
        </p:spPr>
      </p:pic>
      <p:pic>
        <p:nvPicPr>
          <p:cNvPr id="9" name="Obrázek 8" descr="Obsah obrázku snímek obrazovky, design&#10;&#10;Popis byl vytvořen automaticky">
            <a:extLst>
              <a:ext uri="{FF2B5EF4-FFF2-40B4-BE49-F238E27FC236}">
                <a16:creationId xmlns:a16="http://schemas.microsoft.com/office/drawing/2014/main" id="{59EE3EBC-E67F-7105-A410-EC9329CC5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374" y="1815729"/>
            <a:ext cx="1204562" cy="887571"/>
          </a:xfrm>
          <a:prstGeom prst="rect">
            <a:avLst/>
          </a:prstGeom>
        </p:spPr>
      </p:pic>
      <p:pic>
        <p:nvPicPr>
          <p:cNvPr id="3" name="Obrázek 2" descr="Obsah obrázku snímek obrazovky, design&#10;&#10;Popis byl vytvořen automaticky">
            <a:extLst>
              <a:ext uri="{FF2B5EF4-FFF2-40B4-BE49-F238E27FC236}">
                <a16:creationId xmlns:a16="http://schemas.microsoft.com/office/drawing/2014/main" id="{791A731B-2750-335D-FFBC-04830DFA0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374" y="1523205"/>
            <a:ext cx="1204562" cy="887571"/>
          </a:xfrm>
          <a:prstGeom prst="rect">
            <a:avLst/>
          </a:prstGeo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B37A960-43C3-7927-7CD7-68DAE777F1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638864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"/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2" name="Google Shape;152;p5"/>
          <p:cNvSpPr txBox="1"/>
          <p:nvPr/>
        </p:nvSpPr>
        <p:spPr>
          <a:xfrm>
            <a:off x="2366963" y="228600"/>
            <a:ext cx="7456487" cy="867746"/>
          </a:xfrm>
          <a:prstGeom prst="rect">
            <a:avLst/>
          </a:prstGeom>
          <a:effectLst>
            <a:outerShdw dist="50800" dir="2700000" algn="tl" rotWithShape="0">
              <a:schemeClr val="accent5"/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 defTabSz="91440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accent5"/>
                </a:solidFill>
                <a:latin typeface="Avenir Next LT Pro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accent4"/>
                </a:solidFill>
                <a:latin typeface="+mj-lt"/>
                <a:sym typeface="Avenir"/>
              </a:rPr>
              <a:t>SERVERY</a:t>
            </a:r>
            <a:endParaRPr dirty="0">
              <a:solidFill>
                <a:schemeClr val="accent4"/>
              </a:solidFill>
              <a:latin typeface="+mj-lt"/>
              <a:sym typeface="Avenir"/>
            </a:endParaRPr>
          </a:p>
        </p:txBody>
      </p:sp>
      <p:sp>
        <p:nvSpPr>
          <p:cNvPr id="155" name="Google Shape;155;p5"/>
          <p:cNvSpPr txBox="1"/>
          <p:nvPr/>
        </p:nvSpPr>
        <p:spPr>
          <a:xfrm>
            <a:off x="3138486" y="1249363"/>
            <a:ext cx="591344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jsou</a:t>
            </a:r>
            <a:r>
              <a:rPr lang="cs-CZ" sz="2000" b="0" i="0" u="none" strike="noStrike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 </a:t>
            </a:r>
            <a:r>
              <a:rPr lang="cs-CZ" sz="2000" b="1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p</a:t>
            </a:r>
            <a:r>
              <a:rPr lang="cs-CZ" sz="2000" b="1" i="0" u="none" strike="noStrike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očítače</a:t>
            </a:r>
            <a:r>
              <a:rPr lang="cs-CZ" sz="2000" b="0" i="0" u="none" strike="noStrike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, kde je </a:t>
            </a:r>
            <a:r>
              <a:rPr lang="cs-CZ" sz="2000" b="1" i="0" u="none" strike="noStrike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uloženo</a:t>
            </a:r>
            <a:r>
              <a:rPr lang="cs-CZ" sz="2000" b="0" i="0" u="none" strike="noStrike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 velké množství dat, a které poskytují nějaké </a:t>
            </a:r>
            <a:r>
              <a:rPr lang="cs-CZ" sz="2000" b="1" i="0" u="none" strike="noStrike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služby</a:t>
            </a:r>
            <a:r>
              <a:rPr lang="en-US" sz="2000" i="0" u="none" strike="noStrike" dirty="0">
                <a:solidFill>
                  <a:schemeClr val="accent4"/>
                </a:solidFill>
                <a:latin typeface="+mn-lt"/>
                <a:ea typeface="Avenir"/>
                <a:cs typeface="Avenir"/>
                <a:sym typeface="Avenir"/>
              </a:rPr>
              <a:t>.</a:t>
            </a:r>
            <a:endParaRPr sz="2000" dirty="0">
              <a:solidFill>
                <a:schemeClr val="accent4"/>
              </a:solidFill>
              <a:latin typeface="+mn-lt"/>
              <a:ea typeface="Avenir"/>
              <a:cs typeface="Avenir"/>
              <a:sym typeface="Avenir"/>
            </a:endParaRPr>
          </a:p>
        </p:txBody>
      </p:sp>
      <p:sp>
        <p:nvSpPr>
          <p:cNvPr id="2" name="Google Shape;155;p5">
            <a:extLst>
              <a:ext uri="{FF2B5EF4-FFF2-40B4-BE49-F238E27FC236}">
                <a16:creationId xmlns:a16="http://schemas.microsoft.com/office/drawing/2014/main" id="{0DAE0660-3262-3B7D-615D-C05B3E24447C}"/>
              </a:ext>
            </a:extLst>
          </p:cNvPr>
          <p:cNvSpPr txBox="1"/>
          <p:nvPr/>
        </p:nvSpPr>
        <p:spPr>
          <a:xfrm>
            <a:off x="3321049" y="2270125"/>
            <a:ext cx="5548314" cy="838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Nacházejí se uvnitř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datových center</a:t>
            </a:r>
            <a:r>
              <a:rPr lang="en-US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  <a:endParaRPr sz="2000" dirty="0">
              <a:solidFill>
                <a:schemeClr val="accent4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CAB980E-FFD0-F842-E816-D3413258D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438" y="3055997"/>
            <a:ext cx="3051683" cy="3065555"/>
          </a:xfrm>
          <a:prstGeom prst="rect">
            <a:avLst/>
          </a:prstGeom>
        </p:spPr>
      </p:pic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CB321C72-D0C2-4D85-ECCE-002D155D290F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5478449" y="4588775"/>
            <a:ext cx="9509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Obrázek 3" descr="Obsah obrázku snímek obrazovky, text&#10;&#10;Popis byl vytvořen automaticky">
            <a:extLst>
              <a:ext uri="{FF2B5EF4-FFF2-40B4-BE49-F238E27FC236}">
                <a16:creationId xmlns:a16="http://schemas.microsoft.com/office/drawing/2014/main" id="{77B8ED7B-55EF-5AA1-9976-0DBCB72F8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050" y="3507745"/>
            <a:ext cx="2481053" cy="2162060"/>
          </a:xfrm>
          <a:prstGeom prst="rect">
            <a:avLst/>
          </a:prstGeom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C4168E1-AD3D-EA9C-FD05-957F93A3FF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6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 txBox="1"/>
          <p:nvPr/>
        </p:nvSpPr>
        <p:spPr>
          <a:xfrm>
            <a:off x="1411288" y="1249364"/>
            <a:ext cx="9367837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Kolik je na světě serverů?</a:t>
            </a:r>
            <a:endParaRPr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" name="Google Shape;156;p5">
            <a:extLst>
              <a:ext uri="{FF2B5EF4-FFF2-40B4-BE49-F238E27FC236}">
                <a16:creationId xmlns:a16="http://schemas.microsoft.com/office/drawing/2014/main" id="{8EE06C96-C828-7CC6-4B30-380134E254EF}"/>
              </a:ext>
            </a:extLst>
          </p:cNvPr>
          <p:cNvSpPr txBox="1"/>
          <p:nvPr/>
        </p:nvSpPr>
        <p:spPr>
          <a:xfrm>
            <a:off x="457200" y="3290888"/>
            <a:ext cx="2681288" cy="24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méně než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</a:t>
            </a:r>
            <a:endParaRPr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" name="Google Shape;156;p5">
            <a:extLst>
              <a:ext uri="{FF2B5EF4-FFF2-40B4-BE49-F238E27FC236}">
                <a16:creationId xmlns:a16="http://schemas.microsoft.com/office/drawing/2014/main" id="{D64A210C-4665-E5F9-A25D-E3743379C5D6}"/>
              </a:ext>
            </a:extLst>
          </p:cNvPr>
          <p:cNvSpPr txBox="1"/>
          <p:nvPr/>
        </p:nvSpPr>
        <p:spPr>
          <a:xfrm>
            <a:off x="3321049" y="3290888"/>
            <a:ext cx="2681288" cy="24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více něž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a méně než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100</a:t>
            </a:r>
            <a:endParaRPr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4" name="Google Shape;156;p5">
            <a:extLst>
              <a:ext uri="{FF2B5EF4-FFF2-40B4-BE49-F238E27FC236}">
                <a16:creationId xmlns:a16="http://schemas.microsoft.com/office/drawing/2014/main" id="{27F4A095-EFA3-5954-9573-B3458DA988A4}"/>
              </a:ext>
            </a:extLst>
          </p:cNvPr>
          <p:cNvSpPr txBox="1"/>
          <p:nvPr/>
        </p:nvSpPr>
        <p:spPr>
          <a:xfrm>
            <a:off x="6188075" y="3290888"/>
            <a:ext cx="2681288" cy="24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více něž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100</a:t>
            </a: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a méně než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10 000</a:t>
            </a:r>
            <a:endParaRPr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" name="Google Shape;156;p5">
            <a:extLst>
              <a:ext uri="{FF2B5EF4-FFF2-40B4-BE49-F238E27FC236}">
                <a16:creationId xmlns:a16="http://schemas.microsoft.com/office/drawing/2014/main" id="{EA7D9389-5CF9-679C-EC2B-8B31783DFFF7}"/>
              </a:ext>
            </a:extLst>
          </p:cNvPr>
          <p:cNvSpPr txBox="1"/>
          <p:nvPr/>
        </p:nvSpPr>
        <p:spPr>
          <a:xfrm>
            <a:off x="9051925" y="3290888"/>
            <a:ext cx="2681288" cy="24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více než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1 000 000</a:t>
            </a:r>
            <a:endParaRPr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6" name="Google Shape;156;p5">
            <a:extLst>
              <a:ext uri="{FF2B5EF4-FFF2-40B4-BE49-F238E27FC236}">
                <a16:creationId xmlns:a16="http://schemas.microsoft.com/office/drawing/2014/main" id="{192417E5-26FE-B24D-B5E0-0446EDD584F3}"/>
              </a:ext>
            </a:extLst>
          </p:cNvPr>
          <p:cNvSpPr txBox="1"/>
          <p:nvPr/>
        </p:nvSpPr>
        <p:spPr>
          <a:xfrm>
            <a:off x="1228725" y="2270126"/>
            <a:ext cx="1138238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A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Google Shape;156;p5">
            <a:extLst>
              <a:ext uri="{FF2B5EF4-FFF2-40B4-BE49-F238E27FC236}">
                <a16:creationId xmlns:a16="http://schemas.microsoft.com/office/drawing/2014/main" id="{2CE4C4CF-E8E4-4C16-CA89-6A37B3756AAA}"/>
              </a:ext>
            </a:extLst>
          </p:cNvPr>
          <p:cNvSpPr txBox="1"/>
          <p:nvPr/>
        </p:nvSpPr>
        <p:spPr>
          <a:xfrm>
            <a:off x="4094163" y="2270126"/>
            <a:ext cx="1138238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B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Google Shape;156;p5">
            <a:extLst>
              <a:ext uri="{FF2B5EF4-FFF2-40B4-BE49-F238E27FC236}">
                <a16:creationId xmlns:a16="http://schemas.microsoft.com/office/drawing/2014/main" id="{0A032E38-4B7B-C9FD-6BA4-07E2AE952BE3}"/>
              </a:ext>
            </a:extLst>
          </p:cNvPr>
          <p:cNvSpPr txBox="1"/>
          <p:nvPr/>
        </p:nvSpPr>
        <p:spPr>
          <a:xfrm>
            <a:off x="6958012" y="2270126"/>
            <a:ext cx="1138238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C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Google Shape;156;p5">
            <a:extLst>
              <a:ext uri="{FF2B5EF4-FFF2-40B4-BE49-F238E27FC236}">
                <a16:creationId xmlns:a16="http://schemas.microsoft.com/office/drawing/2014/main" id="{F5485D12-8114-315A-5E0B-560181070035}"/>
              </a:ext>
            </a:extLst>
          </p:cNvPr>
          <p:cNvSpPr txBox="1"/>
          <p:nvPr/>
        </p:nvSpPr>
        <p:spPr>
          <a:xfrm>
            <a:off x="9825037" y="2270126"/>
            <a:ext cx="1138238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D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Zástupný symbol pro číslo snímku 9">
            <a:extLst>
              <a:ext uri="{FF2B5EF4-FFF2-40B4-BE49-F238E27FC236}">
                <a16:creationId xmlns:a16="http://schemas.microsoft.com/office/drawing/2014/main" id="{7EA1DF0F-3A99-8508-49F4-D5C5304699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747758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 txBox="1"/>
          <p:nvPr/>
        </p:nvSpPr>
        <p:spPr>
          <a:xfrm>
            <a:off x="1411288" y="1249364"/>
            <a:ext cx="9367837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Kolik je na světě serverů?</a:t>
            </a:r>
            <a:endParaRPr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" name="Google Shape;156;p5">
            <a:extLst>
              <a:ext uri="{FF2B5EF4-FFF2-40B4-BE49-F238E27FC236}">
                <a16:creationId xmlns:a16="http://schemas.microsoft.com/office/drawing/2014/main" id="{8EE06C96-C828-7CC6-4B30-380134E254EF}"/>
              </a:ext>
            </a:extLst>
          </p:cNvPr>
          <p:cNvSpPr txBox="1"/>
          <p:nvPr/>
        </p:nvSpPr>
        <p:spPr>
          <a:xfrm>
            <a:off x="457200" y="3290888"/>
            <a:ext cx="2681288" cy="24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méně než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</a:t>
            </a:r>
            <a:endParaRPr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" name="Google Shape;156;p5">
            <a:extLst>
              <a:ext uri="{FF2B5EF4-FFF2-40B4-BE49-F238E27FC236}">
                <a16:creationId xmlns:a16="http://schemas.microsoft.com/office/drawing/2014/main" id="{D64A210C-4665-E5F9-A25D-E3743379C5D6}"/>
              </a:ext>
            </a:extLst>
          </p:cNvPr>
          <p:cNvSpPr txBox="1"/>
          <p:nvPr/>
        </p:nvSpPr>
        <p:spPr>
          <a:xfrm>
            <a:off x="3321049" y="3290888"/>
            <a:ext cx="2681288" cy="24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více něž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a méně než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100</a:t>
            </a:r>
            <a:endParaRPr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4" name="Google Shape;156;p5">
            <a:extLst>
              <a:ext uri="{FF2B5EF4-FFF2-40B4-BE49-F238E27FC236}">
                <a16:creationId xmlns:a16="http://schemas.microsoft.com/office/drawing/2014/main" id="{27F4A095-EFA3-5954-9573-B3458DA988A4}"/>
              </a:ext>
            </a:extLst>
          </p:cNvPr>
          <p:cNvSpPr txBox="1"/>
          <p:nvPr/>
        </p:nvSpPr>
        <p:spPr>
          <a:xfrm>
            <a:off x="6188075" y="3290888"/>
            <a:ext cx="2681288" cy="24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více něž </a:t>
            </a: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100</a:t>
            </a: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a méně než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10 000</a:t>
            </a:r>
            <a:endParaRPr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" name="Google Shape;156;p5">
            <a:extLst>
              <a:ext uri="{FF2B5EF4-FFF2-40B4-BE49-F238E27FC236}">
                <a16:creationId xmlns:a16="http://schemas.microsoft.com/office/drawing/2014/main" id="{EA7D9389-5CF9-679C-EC2B-8B31783DFFF7}"/>
              </a:ext>
            </a:extLst>
          </p:cNvPr>
          <p:cNvSpPr txBox="1"/>
          <p:nvPr/>
        </p:nvSpPr>
        <p:spPr>
          <a:xfrm>
            <a:off x="9051925" y="3290888"/>
            <a:ext cx="2681288" cy="24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více než </a:t>
            </a:r>
            <a:br>
              <a:rPr lang="cs-CZ" sz="2000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</a:br>
            <a:r>
              <a:rPr lang="cs-CZ" sz="2000" b="1" dirty="0">
                <a:solidFill>
                  <a:schemeClr val="accent4"/>
                </a:solidFill>
                <a:latin typeface="+mj-lt"/>
                <a:ea typeface="Avenir"/>
                <a:cs typeface="Avenir"/>
                <a:sym typeface="Avenir"/>
              </a:rPr>
              <a:t>1 000 000</a:t>
            </a:r>
            <a:endParaRPr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6" name="Google Shape;156;p5">
            <a:extLst>
              <a:ext uri="{FF2B5EF4-FFF2-40B4-BE49-F238E27FC236}">
                <a16:creationId xmlns:a16="http://schemas.microsoft.com/office/drawing/2014/main" id="{192417E5-26FE-B24D-B5E0-0446EDD584F3}"/>
              </a:ext>
            </a:extLst>
          </p:cNvPr>
          <p:cNvSpPr txBox="1"/>
          <p:nvPr/>
        </p:nvSpPr>
        <p:spPr>
          <a:xfrm>
            <a:off x="1228725" y="2270126"/>
            <a:ext cx="1138238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A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Google Shape;156;p5">
            <a:extLst>
              <a:ext uri="{FF2B5EF4-FFF2-40B4-BE49-F238E27FC236}">
                <a16:creationId xmlns:a16="http://schemas.microsoft.com/office/drawing/2014/main" id="{2CE4C4CF-E8E4-4C16-CA89-6A37B3756AAA}"/>
              </a:ext>
            </a:extLst>
          </p:cNvPr>
          <p:cNvSpPr txBox="1"/>
          <p:nvPr/>
        </p:nvSpPr>
        <p:spPr>
          <a:xfrm>
            <a:off x="4094163" y="2270126"/>
            <a:ext cx="1138238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B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Google Shape;156;p5">
            <a:extLst>
              <a:ext uri="{FF2B5EF4-FFF2-40B4-BE49-F238E27FC236}">
                <a16:creationId xmlns:a16="http://schemas.microsoft.com/office/drawing/2014/main" id="{0A032E38-4B7B-C9FD-6BA4-07E2AE952BE3}"/>
              </a:ext>
            </a:extLst>
          </p:cNvPr>
          <p:cNvSpPr txBox="1"/>
          <p:nvPr/>
        </p:nvSpPr>
        <p:spPr>
          <a:xfrm>
            <a:off x="6958012" y="2270126"/>
            <a:ext cx="1138238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latin typeface="+mj-lt"/>
                <a:ea typeface="Avenir"/>
                <a:cs typeface="Avenir"/>
                <a:sym typeface="Avenir"/>
              </a:rPr>
              <a:t>C</a:t>
            </a:r>
            <a:endParaRPr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Google Shape;156;p5">
            <a:extLst>
              <a:ext uri="{FF2B5EF4-FFF2-40B4-BE49-F238E27FC236}">
                <a16:creationId xmlns:a16="http://schemas.microsoft.com/office/drawing/2014/main" id="{F5485D12-8114-315A-5E0B-560181070035}"/>
              </a:ext>
            </a:extLst>
          </p:cNvPr>
          <p:cNvSpPr txBox="1"/>
          <p:nvPr/>
        </p:nvSpPr>
        <p:spPr>
          <a:xfrm>
            <a:off x="9825037" y="2270126"/>
            <a:ext cx="1138238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5"/>
                </a:solidFill>
                <a:latin typeface="+mj-lt"/>
                <a:ea typeface="Avenir"/>
                <a:cs typeface="Avenir"/>
                <a:sym typeface="Avenir"/>
              </a:rPr>
              <a:t>D</a:t>
            </a:r>
            <a:endParaRPr sz="36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0" name="Zástupný symbol pro číslo snímku 9">
            <a:extLst>
              <a:ext uri="{FF2B5EF4-FFF2-40B4-BE49-F238E27FC236}">
                <a16:creationId xmlns:a16="http://schemas.microsoft.com/office/drawing/2014/main" id="{7EA1DF0F-3A99-8508-49F4-D5C5304699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01051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"/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57" name="Google Shape;157;p5"/>
          <p:cNvPicPr preferRelativeResize="0"/>
          <p:nvPr/>
        </p:nvPicPr>
        <p:blipFill>
          <a:blip r:embed="rId3"/>
          <a:srcRect l="3685" r="3685"/>
          <a:stretch/>
        </p:blipFill>
        <p:spPr>
          <a:xfrm>
            <a:off x="457201" y="228601"/>
            <a:ext cx="11277600" cy="5943600"/>
          </a:xfrm>
          <a:prstGeom prst="roundRect">
            <a:avLst>
              <a:gd name="adj" fmla="val 2139"/>
            </a:avLst>
          </a:prstGeom>
          <a:noFill/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1"/>
            </a:outerShdw>
          </a:effec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535F13D-0698-7E11-FB1E-3F9A55F7041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9</a:t>
            </a:fld>
            <a:endParaRPr lang="cs-CZ" dirty="0"/>
          </a:p>
        </p:txBody>
      </p:sp>
      <p:sp>
        <p:nvSpPr>
          <p:cNvPr id="2" name="Google Shape;101;p1">
            <a:extLst>
              <a:ext uri="{FF2B5EF4-FFF2-40B4-BE49-F238E27FC236}">
                <a16:creationId xmlns:a16="http://schemas.microsoft.com/office/drawing/2014/main" id="{B94AD5E0-BD3A-8013-1D7A-EE02D097002F}"/>
              </a:ext>
            </a:extLst>
          </p:cNvPr>
          <p:cNvSpPr txBox="1">
            <a:spLocks/>
          </p:cNvSpPr>
          <p:nvPr/>
        </p:nvSpPr>
        <p:spPr>
          <a:xfrm>
            <a:off x="4276725" y="6172200"/>
            <a:ext cx="650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" dirty="0">
                <a:solidFill>
                  <a:schemeClr val="accent6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1] www.datacentermap.com</a:t>
            </a:r>
            <a:r>
              <a:rPr lang="en-US" sz="800" dirty="0">
                <a:solidFill>
                  <a:schemeClr val="accent6">
                    <a:lumMod val="75000"/>
                  </a:schemeClr>
                </a:solidFill>
              </a:rPr>
              <a:t>; International Telecommunications Union (ITU), www.itu.int</a:t>
            </a:r>
          </a:p>
        </p:txBody>
      </p:sp>
      <p:sp>
        <p:nvSpPr>
          <p:cNvPr id="4" name="Google Shape;101;p1">
            <a:extLst>
              <a:ext uri="{FF2B5EF4-FFF2-40B4-BE49-F238E27FC236}">
                <a16:creationId xmlns:a16="http://schemas.microsoft.com/office/drawing/2014/main" id="{18823BCB-E1A5-BD1D-E3E4-BD86E9900D5B}"/>
              </a:ext>
            </a:extLst>
          </p:cNvPr>
          <p:cNvSpPr txBox="1">
            <a:spLocks/>
          </p:cNvSpPr>
          <p:nvPr/>
        </p:nvSpPr>
        <p:spPr>
          <a:xfrm>
            <a:off x="11734801" y="2971800"/>
            <a:ext cx="457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" dirty="0">
                <a:solidFill>
                  <a:schemeClr val="accent6">
                    <a:lumMod val="75000"/>
                  </a:schemeClr>
                </a:solidFill>
              </a:rPr>
              <a:t>1]</a:t>
            </a:r>
          </a:p>
        </p:txBody>
      </p:sp>
    </p:spTree>
    <p:extLst>
      <p:ext uri="{BB962C8B-B14F-4D97-AF65-F5344CB8AC3E}">
        <p14:creationId xmlns:p14="http://schemas.microsoft.com/office/powerpoint/2010/main" val="286401917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Internet4Kids">
  <a:themeElements>
    <a:clrScheme name="Office">
      <a:dk1>
        <a:srgbClr val="000000"/>
      </a:dk1>
      <a:lt1>
        <a:srgbClr val="FFFFFF"/>
      </a:lt1>
      <a:dk2>
        <a:srgbClr val="F66766"/>
      </a:dk2>
      <a:lt2>
        <a:srgbClr val="808080"/>
      </a:lt2>
      <a:accent1>
        <a:srgbClr val="6F3AFF"/>
      </a:accent1>
      <a:accent2>
        <a:srgbClr val="0FFAFF"/>
      </a:accent2>
      <a:accent3>
        <a:srgbClr val="D64DF6"/>
      </a:accent3>
      <a:accent4>
        <a:srgbClr val="20085E"/>
      </a:accent4>
      <a:accent5>
        <a:srgbClr val="FFFF33"/>
      </a:accent5>
      <a:accent6>
        <a:srgbClr val="FFB200"/>
      </a:accent6>
      <a:hlink>
        <a:srgbClr val="0563C1"/>
      </a:hlink>
      <a:folHlink>
        <a:srgbClr val="954F72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7469</TotalTime>
  <Words>646</Words>
  <Application>Microsoft Macintosh PowerPoint</Application>
  <PresentationFormat>Widescreen</PresentationFormat>
  <Paragraphs>121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Avenir</vt:lpstr>
      <vt:lpstr>Avenir Next LT Pro</vt:lpstr>
      <vt:lpstr>Calibri</vt:lpstr>
      <vt:lpstr>Poppins</vt:lpstr>
      <vt:lpstr>Internet4Kids</vt:lpstr>
      <vt:lpstr>JAK VYPADÁ INTERNET?</vt:lpstr>
      <vt:lpstr>PowerPoint Presentation</vt:lpstr>
      <vt:lpstr>Kde je všechno uloženo?</vt:lpstr>
      <vt:lpstr>Kolik videí je na YouTube?</vt:lpstr>
      <vt:lpstr>Pojďme si to spočítat</vt:lpstr>
      <vt:lpstr>PowerPoint Presentation</vt:lpstr>
      <vt:lpstr>PowerPoint Presentation</vt:lpstr>
      <vt:lpstr>PowerPoint Presentation</vt:lpstr>
      <vt:lpstr>PowerPoint Presentation</vt:lpstr>
      <vt:lpstr>Jak se k nám posílaná data dostanou?</vt:lpstr>
      <vt:lpstr>KABELY</vt:lpstr>
      <vt:lpstr>KABELY</vt:lpstr>
      <vt:lpstr>CHYTRÉ KŘIŽOVATKY</vt:lpstr>
      <vt:lpstr>Diskutujte ve skupině</vt:lpstr>
      <vt:lpstr>PowerPoint Presentation</vt:lpstr>
      <vt:lpstr>Diskutujte ve skupině</vt:lpstr>
      <vt:lpstr>PowerPoint Presentation</vt:lpstr>
      <vt:lpstr>Zapište k novým pojmům číslo správného vysvětlení</vt:lpstr>
      <vt:lpstr>PowerPoint Presentation</vt:lpstr>
      <vt:lpstr>internet4kids.mff.cuni.cz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internet?</dc:title>
  <dc:creator>Mazná Michaela</dc:creator>
  <cp:lastModifiedBy>Anna Yaghobová</cp:lastModifiedBy>
  <cp:revision>22</cp:revision>
  <dcterms:created xsi:type="dcterms:W3CDTF">2022-11-28T07:37:06Z</dcterms:created>
  <dcterms:modified xsi:type="dcterms:W3CDTF">2024-08-06T15:23:29Z</dcterms:modified>
</cp:coreProperties>
</file>