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5" r:id="rId2"/>
    <p:sldId id="267" r:id="rId3"/>
    <p:sldId id="268" r:id="rId4"/>
    <p:sldId id="270" r:id="rId5"/>
    <p:sldId id="271" r:id="rId6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2.hodina - priprava lehka" id="{B885B6F1-FF72-4B8B-815A-26C426B7EB60}">
          <p14:sldIdLst>
            <p14:sldId id="265"/>
            <p14:sldId id="267"/>
            <p14:sldId id="268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FFA49B1-3880-9895-B547-45380130BC85}" name="Anna Drobná" initials="AD" userId="S::62201791@cuni.cz::083f3c2f-637b-4f75-8789-3dc13236d25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30417A-DC69-4B2D-8A33-25790B3143C5}" v="7" dt="2024-05-09T14:56:16.6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90" autoAdjust="0"/>
    <p:restoredTop sz="94660"/>
  </p:normalViewPr>
  <p:slideViewPr>
    <p:cSldViewPr snapToGrid="0" showGuides="1">
      <p:cViewPr>
        <p:scale>
          <a:sx n="110" d="100"/>
          <a:sy n="110" d="100"/>
        </p:scale>
        <p:origin x="3224" y="-1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A77F1-E731-4A0D-AD40-2192F8E16725}" type="datetimeFigureOut">
              <a:rPr lang="en-US" smtClean="0"/>
              <a:t>8/6/24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77D49-7409-4C8C-97C4-6BB7504B5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7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77D49-7409-4C8C-97C4-6BB7504B57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90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77D49-7409-4C8C-97C4-6BB7504B57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336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2">
            <a:extLst>
              <a:ext uri="{FF2B5EF4-FFF2-40B4-BE49-F238E27FC236}">
                <a16:creationId xmlns:a16="http://schemas.microsoft.com/office/drawing/2014/main" id="{E64C0EAA-77B8-F2D6-219E-B49BA923C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0089B75E-95EF-0699-7D27-06652A6262E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DC537B07-33DC-978F-799D-ACB56403B68B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Zástupný text 16">
            <a:extLst>
              <a:ext uri="{FF2B5EF4-FFF2-40B4-BE49-F238E27FC236}">
                <a16:creationId xmlns:a16="http://schemas.microsoft.com/office/drawing/2014/main" id="{6667F572-74EE-BA50-C96C-A02C641451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AFCF74F8-0C62-C672-3F37-C35B80679B0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11" name="Zástupný text 16">
            <a:extLst>
              <a:ext uri="{FF2B5EF4-FFF2-40B4-BE49-F238E27FC236}">
                <a16:creationId xmlns:a16="http://schemas.microsoft.com/office/drawing/2014/main" id="{189577FB-E2A7-920A-E13B-5D07811B9C7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8" name="Zástupný symbol pro zápatí 4">
            <a:extLst>
              <a:ext uri="{FF2B5EF4-FFF2-40B4-BE49-F238E27FC236}">
                <a16:creationId xmlns:a16="http://schemas.microsoft.com/office/drawing/2014/main" id="{3406FCA9-94CB-F1EA-7306-A997DC4E6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Zástupný symbol pro číslo snímku 5">
            <a:extLst>
              <a:ext uri="{FF2B5EF4-FFF2-40B4-BE49-F238E27FC236}">
                <a16:creationId xmlns:a16="http://schemas.microsoft.com/office/drawing/2014/main" id="{3BEC8CDE-2280-2DBC-1613-59A43492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id="{9812D484-EE01-3331-8089-3E93AAA3B3B2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014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79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4320" userDrawn="1">
          <p15:clr>
            <a:srgbClr val="F26B43"/>
          </p15:clr>
        </p15:guide>
        <p15:guide id="3" pos="181" userDrawn="1">
          <p15:clr>
            <a:srgbClr val="F26B43"/>
          </p15:clr>
        </p15:guide>
        <p15:guide id="4" pos="448" userDrawn="1">
          <p15:clr>
            <a:srgbClr val="F26B43"/>
          </p15:clr>
        </p15:guide>
        <p15:guide id="5" pos="516" userDrawn="1">
          <p15:clr>
            <a:srgbClr val="F26B43"/>
          </p15:clr>
        </p15:guide>
        <p15:guide id="6" pos="784" userDrawn="1">
          <p15:clr>
            <a:srgbClr val="F26B43"/>
          </p15:clr>
        </p15:guide>
        <p15:guide id="7" pos="852" userDrawn="1">
          <p15:clr>
            <a:srgbClr val="F26B43"/>
          </p15:clr>
        </p15:guide>
        <p15:guide id="8" pos="1119" userDrawn="1">
          <p15:clr>
            <a:srgbClr val="F26B43"/>
          </p15:clr>
        </p15:guide>
        <p15:guide id="9" pos="1187" userDrawn="1">
          <p15:clr>
            <a:srgbClr val="F26B43"/>
          </p15:clr>
        </p15:guide>
        <p15:guide id="10" pos="1455" userDrawn="1">
          <p15:clr>
            <a:srgbClr val="F26B43"/>
          </p15:clr>
        </p15:guide>
        <p15:guide id="11" pos="1523" userDrawn="1">
          <p15:clr>
            <a:srgbClr val="F26B43"/>
          </p15:clr>
        </p15:guide>
        <p15:guide id="12" pos="1790" userDrawn="1">
          <p15:clr>
            <a:srgbClr val="F26B43"/>
          </p15:clr>
        </p15:guide>
        <p15:guide id="13" pos="1858" userDrawn="1">
          <p15:clr>
            <a:srgbClr val="F26B43"/>
          </p15:clr>
        </p15:guide>
        <p15:guide id="14" pos="2125" userDrawn="1">
          <p15:clr>
            <a:srgbClr val="F26B43"/>
          </p15:clr>
        </p15:guide>
        <p15:guide id="15" pos="2194" userDrawn="1">
          <p15:clr>
            <a:srgbClr val="F26B43"/>
          </p15:clr>
        </p15:guide>
        <p15:guide id="16" pos="2461" userDrawn="1">
          <p15:clr>
            <a:srgbClr val="F26B43"/>
          </p15:clr>
        </p15:guide>
        <p15:guide id="17" pos="2529" userDrawn="1">
          <p15:clr>
            <a:srgbClr val="F26B43"/>
          </p15:clr>
        </p15:guide>
        <p15:guide id="18" pos="2796" userDrawn="1">
          <p15:clr>
            <a:srgbClr val="F26B43"/>
          </p15:clr>
        </p15:guide>
        <p15:guide id="19" pos="2864" userDrawn="1">
          <p15:clr>
            <a:srgbClr val="F26B43"/>
          </p15:clr>
        </p15:guide>
        <p15:guide id="20" pos="3132" userDrawn="1">
          <p15:clr>
            <a:srgbClr val="F26B43"/>
          </p15:clr>
        </p15:guide>
        <p15:guide id="21" pos="3200" userDrawn="1">
          <p15:clr>
            <a:srgbClr val="F26B43"/>
          </p15:clr>
        </p15:guide>
        <p15:guide id="22" pos="3467" userDrawn="1">
          <p15:clr>
            <a:srgbClr val="F26B43"/>
          </p15:clr>
        </p15:guide>
        <p15:guide id="23" pos="3535" userDrawn="1">
          <p15:clr>
            <a:srgbClr val="F26B43"/>
          </p15:clr>
        </p15:guide>
        <p15:guide id="24" pos="3803" userDrawn="1">
          <p15:clr>
            <a:srgbClr val="F26B43"/>
          </p15:clr>
        </p15:guide>
        <p15:guide id="25" pos="3871" userDrawn="1">
          <p15:clr>
            <a:srgbClr val="F26B43"/>
          </p15:clr>
        </p15:guide>
        <p15:guide id="26" pos="4138" userDrawn="1">
          <p15:clr>
            <a:srgbClr val="F26B43"/>
          </p15:clr>
        </p15:guide>
        <p15:guide id="27" orient="horz" userDrawn="1">
          <p15:clr>
            <a:srgbClr val="F26B43"/>
          </p15:clr>
        </p15:guide>
        <p15:guide id="28" orient="horz" pos="6240" userDrawn="1">
          <p15:clr>
            <a:srgbClr val="F26B43"/>
          </p15:clr>
        </p15:guide>
        <p15:guide id="29" orient="horz" pos="90" userDrawn="1">
          <p15:clr>
            <a:srgbClr val="F26B43"/>
          </p15:clr>
        </p15:guide>
        <p15:guide id="30" orient="horz" pos="197" userDrawn="1">
          <p15:clr>
            <a:srgbClr val="F26B43"/>
          </p15:clr>
        </p15:guide>
        <p15:guide id="31" orient="horz" pos="303" userDrawn="1">
          <p15:clr>
            <a:srgbClr val="F26B43"/>
          </p15:clr>
        </p15:guide>
        <p15:guide id="32" orient="horz" pos="410" userDrawn="1">
          <p15:clr>
            <a:srgbClr val="F26B43"/>
          </p15:clr>
        </p15:guide>
        <p15:guide id="33" orient="horz" pos="516" userDrawn="1">
          <p15:clr>
            <a:srgbClr val="F26B43"/>
          </p15:clr>
        </p15:guide>
        <p15:guide id="34" orient="horz" pos="623" userDrawn="1">
          <p15:clr>
            <a:srgbClr val="F26B43"/>
          </p15:clr>
        </p15:guide>
        <p15:guide id="35" orient="horz" pos="730" userDrawn="1">
          <p15:clr>
            <a:srgbClr val="F26B43"/>
          </p15:clr>
        </p15:guide>
        <p15:guide id="36" orient="horz" pos="836" userDrawn="1">
          <p15:clr>
            <a:srgbClr val="F26B43"/>
          </p15:clr>
        </p15:guide>
        <p15:guide id="37" orient="horz" pos="943" userDrawn="1">
          <p15:clr>
            <a:srgbClr val="F26B43"/>
          </p15:clr>
        </p15:guide>
        <p15:guide id="38" orient="horz" pos="1049" userDrawn="1">
          <p15:clr>
            <a:srgbClr val="F26B43"/>
          </p15:clr>
        </p15:guide>
        <p15:guide id="39" orient="horz" pos="1156" userDrawn="1">
          <p15:clr>
            <a:srgbClr val="F26B43"/>
          </p15:clr>
        </p15:guide>
        <p15:guide id="40" orient="horz" pos="1262" userDrawn="1">
          <p15:clr>
            <a:srgbClr val="F26B43"/>
          </p15:clr>
        </p15:guide>
        <p15:guide id="41" orient="horz" pos="1369" userDrawn="1">
          <p15:clr>
            <a:srgbClr val="F26B43"/>
          </p15:clr>
        </p15:guide>
        <p15:guide id="42" orient="horz" pos="1476" userDrawn="1">
          <p15:clr>
            <a:srgbClr val="F26B43"/>
          </p15:clr>
        </p15:guide>
        <p15:guide id="43" orient="horz" pos="1582" userDrawn="1">
          <p15:clr>
            <a:srgbClr val="F26B43"/>
          </p15:clr>
        </p15:guide>
        <p15:guide id="44" orient="horz" pos="1689" userDrawn="1">
          <p15:clr>
            <a:srgbClr val="F26B43"/>
          </p15:clr>
        </p15:guide>
        <p15:guide id="45" orient="horz" pos="1795" userDrawn="1">
          <p15:clr>
            <a:srgbClr val="F26B43"/>
          </p15:clr>
        </p15:guide>
        <p15:guide id="46" orient="horz" pos="1902" userDrawn="1">
          <p15:clr>
            <a:srgbClr val="F26B43"/>
          </p15:clr>
        </p15:guide>
        <p15:guide id="47" orient="horz" pos="2008" userDrawn="1">
          <p15:clr>
            <a:srgbClr val="F26B43"/>
          </p15:clr>
        </p15:guide>
        <p15:guide id="48" orient="horz" pos="2115" userDrawn="1">
          <p15:clr>
            <a:srgbClr val="F26B43"/>
          </p15:clr>
        </p15:guide>
        <p15:guide id="49" orient="horz" pos="2222" userDrawn="1">
          <p15:clr>
            <a:srgbClr val="F26B43"/>
          </p15:clr>
        </p15:guide>
        <p15:guide id="50" orient="horz" pos="2328" userDrawn="1">
          <p15:clr>
            <a:srgbClr val="F26B43"/>
          </p15:clr>
        </p15:guide>
        <p15:guide id="51" orient="horz" pos="2435" userDrawn="1">
          <p15:clr>
            <a:srgbClr val="F26B43"/>
          </p15:clr>
        </p15:guide>
        <p15:guide id="52" orient="horz" pos="2541" userDrawn="1">
          <p15:clr>
            <a:srgbClr val="F26B43"/>
          </p15:clr>
        </p15:guide>
        <p15:guide id="53" orient="horz" pos="2648" userDrawn="1">
          <p15:clr>
            <a:srgbClr val="F26B43"/>
          </p15:clr>
        </p15:guide>
        <p15:guide id="54" orient="horz" pos="2754" userDrawn="1">
          <p15:clr>
            <a:srgbClr val="F26B43"/>
          </p15:clr>
        </p15:guide>
        <p15:guide id="55" orient="horz" pos="2861" userDrawn="1">
          <p15:clr>
            <a:srgbClr val="F26B43"/>
          </p15:clr>
        </p15:guide>
        <p15:guide id="56" orient="horz" pos="2968" userDrawn="1">
          <p15:clr>
            <a:srgbClr val="F26B43"/>
          </p15:clr>
        </p15:guide>
        <p15:guide id="57" orient="horz" pos="3074" userDrawn="1">
          <p15:clr>
            <a:srgbClr val="F26B43"/>
          </p15:clr>
        </p15:guide>
        <p15:guide id="58" orient="horz" pos="3181" userDrawn="1">
          <p15:clr>
            <a:srgbClr val="F26B43"/>
          </p15:clr>
        </p15:guide>
        <p15:guide id="59" orient="horz" pos="3287" userDrawn="1">
          <p15:clr>
            <a:srgbClr val="F26B43"/>
          </p15:clr>
        </p15:guide>
        <p15:guide id="60" orient="horz" pos="3394" userDrawn="1">
          <p15:clr>
            <a:srgbClr val="F26B43"/>
          </p15:clr>
        </p15:guide>
        <p15:guide id="61" orient="horz" pos="3500" userDrawn="1">
          <p15:clr>
            <a:srgbClr val="F26B43"/>
          </p15:clr>
        </p15:guide>
        <p15:guide id="62" orient="horz" pos="3607" userDrawn="1">
          <p15:clr>
            <a:srgbClr val="F26B43"/>
          </p15:clr>
        </p15:guide>
        <p15:guide id="63" orient="horz" pos="3714" userDrawn="1">
          <p15:clr>
            <a:srgbClr val="F26B43"/>
          </p15:clr>
        </p15:guide>
        <p15:guide id="64" orient="horz" pos="3820" userDrawn="1">
          <p15:clr>
            <a:srgbClr val="F26B43"/>
          </p15:clr>
        </p15:guide>
        <p15:guide id="65" orient="horz" pos="3927" userDrawn="1">
          <p15:clr>
            <a:srgbClr val="F26B43"/>
          </p15:clr>
        </p15:guide>
        <p15:guide id="66" orient="horz" pos="4033" userDrawn="1">
          <p15:clr>
            <a:srgbClr val="F26B43"/>
          </p15:clr>
        </p15:guide>
        <p15:guide id="67" orient="horz" pos="4140" userDrawn="1">
          <p15:clr>
            <a:srgbClr val="F26B43"/>
          </p15:clr>
        </p15:guide>
        <p15:guide id="68" orient="horz" pos="4246" userDrawn="1">
          <p15:clr>
            <a:srgbClr val="F26B43"/>
          </p15:clr>
        </p15:guide>
        <p15:guide id="69" orient="horz" pos="4353" userDrawn="1">
          <p15:clr>
            <a:srgbClr val="F26B43"/>
          </p15:clr>
        </p15:guide>
        <p15:guide id="70" orient="horz" pos="4460" userDrawn="1">
          <p15:clr>
            <a:srgbClr val="F26B43"/>
          </p15:clr>
        </p15:guide>
        <p15:guide id="71" orient="horz" pos="4566" userDrawn="1">
          <p15:clr>
            <a:srgbClr val="F26B43"/>
          </p15:clr>
        </p15:guide>
        <p15:guide id="72" orient="horz" pos="4673" userDrawn="1">
          <p15:clr>
            <a:srgbClr val="F26B43"/>
          </p15:clr>
        </p15:guide>
        <p15:guide id="73" orient="horz" pos="4779" userDrawn="1">
          <p15:clr>
            <a:srgbClr val="F26B43"/>
          </p15:clr>
        </p15:guide>
        <p15:guide id="74" orient="horz" pos="4886" userDrawn="1">
          <p15:clr>
            <a:srgbClr val="F26B43"/>
          </p15:clr>
        </p15:guide>
        <p15:guide id="75" orient="horz" pos="4992" userDrawn="1">
          <p15:clr>
            <a:srgbClr val="F26B43"/>
          </p15:clr>
        </p15:guide>
        <p15:guide id="76" orient="horz" pos="5099" userDrawn="1">
          <p15:clr>
            <a:srgbClr val="F26B43"/>
          </p15:clr>
        </p15:guide>
        <p15:guide id="77" orient="horz" pos="5206" userDrawn="1">
          <p15:clr>
            <a:srgbClr val="F26B43"/>
          </p15:clr>
        </p15:guide>
        <p15:guide id="78" orient="horz" pos="5312" userDrawn="1">
          <p15:clr>
            <a:srgbClr val="F26B43"/>
          </p15:clr>
        </p15:guide>
        <p15:guide id="79" orient="horz" pos="5419" userDrawn="1">
          <p15:clr>
            <a:srgbClr val="F26B43"/>
          </p15:clr>
        </p15:guide>
        <p15:guide id="80" orient="horz" pos="5525" userDrawn="1">
          <p15:clr>
            <a:srgbClr val="F26B43"/>
          </p15:clr>
        </p15:guide>
        <p15:guide id="81" orient="horz" pos="5632" userDrawn="1">
          <p15:clr>
            <a:srgbClr val="F26B43"/>
          </p15:clr>
        </p15:guide>
        <p15:guide id="82" orient="horz" pos="5738" userDrawn="1">
          <p15:clr>
            <a:srgbClr val="F26B43"/>
          </p15:clr>
        </p15:guide>
        <p15:guide id="83" orient="horz" pos="5845" userDrawn="1">
          <p15:clr>
            <a:srgbClr val="F26B43"/>
          </p15:clr>
        </p15:guide>
        <p15:guide id="84" orient="horz" pos="5952" userDrawn="1">
          <p15:clr>
            <a:srgbClr val="F26B43"/>
          </p15:clr>
        </p15:guide>
        <p15:guide id="85" orient="horz" pos="60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gsmweb.cz/mapa/index.php?go=1&amp;op=all&amp;filter=okres&amp;okres1=AB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peedtest.cesnet.cz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://speedtest.cesnet.cz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gsmweb.cz/mapa/index.php?go=1&amp;op=all&amp;filter=okres&amp;okres1=AB" TargetMode="Externa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C68DB0-1E57-24C2-57F5-6FDA4A534F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1543C36-72B7-B785-E307-CE607EA9F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828676"/>
            <a:ext cx="3086098" cy="338138"/>
          </a:xfrm>
        </p:spPr>
        <p:txBody>
          <a:bodyPr anchor="ctr">
            <a:noAutofit/>
          </a:bodyPr>
          <a:lstStyle/>
          <a:p>
            <a:pPr marL="0" indent="0" algn="ctr">
              <a:lnSpc>
                <a:spcPct val="110000"/>
              </a:lnSpc>
              <a:buSzPct val="120000"/>
              <a:buNone/>
            </a:pPr>
            <a:r>
              <a:rPr lang="cs-CZ" dirty="0">
                <a:solidFill>
                  <a:srgbClr val="000000"/>
                </a:solidFill>
              </a:rPr>
              <a:t>CÍLE HODINY</a:t>
            </a:r>
            <a:endParaRPr lang="en-US" dirty="0"/>
          </a:p>
        </p:txBody>
      </p:sp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A51B0E90-85CA-B33E-0772-46EC89EC0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2E5BB04-64D4-6251-4423-663ED7227D1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87337" y="490539"/>
            <a:ext cx="6281737" cy="338137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cs-CZ" sz="1800" b="1" dirty="0"/>
              <a:t>JAK SE PŘIPOJÍME K INTERNETU?</a:t>
            </a:r>
            <a:endParaRPr lang="en-US" sz="1400" b="1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EE2DFC95-6A85-19AC-8929-043FB99A4474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4424361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1000" b="0" dirty="0"/>
              <a:t>HODINA 2 – JAK SE PŘIPOJÍME K INTERNETU?</a:t>
            </a:r>
            <a:endParaRPr lang="en-US" sz="1000" b="0" dirty="0"/>
          </a:p>
        </p:txBody>
      </p:sp>
      <p:sp>
        <p:nvSpPr>
          <p:cNvPr id="12" name="Obdélník: se zakulacenými rohy 11">
            <a:extLst>
              <a:ext uri="{FF2B5EF4-FFF2-40B4-BE49-F238E27FC236}">
                <a16:creationId xmlns:a16="http://schemas.microsoft.com/office/drawing/2014/main" id="{2AF4E69F-ED3E-7D73-FC0D-13F4991692AD}"/>
              </a:ext>
            </a:extLst>
          </p:cNvPr>
          <p:cNvSpPr/>
          <p:nvPr/>
        </p:nvSpPr>
        <p:spPr>
          <a:xfrm>
            <a:off x="287338" y="831278"/>
            <a:ext cx="3086098" cy="1380477"/>
          </a:xfrm>
          <a:prstGeom prst="roundRect">
            <a:avLst>
              <a:gd name="adj" fmla="val 5113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 9">
            <a:extLst>
              <a:ext uri="{FF2B5EF4-FFF2-40B4-BE49-F238E27FC236}">
                <a16:creationId xmlns:a16="http://schemas.microsoft.com/office/drawing/2014/main" id="{420FF957-6B0F-D08B-139C-BDBAD57FB143}"/>
              </a:ext>
            </a:extLst>
          </p:cNvPr>
          <p:cNvSpPr txBox="1">
            <a:spLocks/>
          </p:cNvSpPr>
          <p:nvPr/>
        </p:nvSpPr>
        <p:spPr>
          <a:xfrm>
            <a:off x="287337" y="1177071"/>
            <a:ext cx="3086099" cy="79861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Žák vyjmenuje tři druhy připojení </a:t>
            </a:r>
            <a:br>
              <a:rPr lang="pl-PL" sz="1000" dirty="0">
                <a:solidFill>
                  <a:srgbClr val="000000"/>
                </a:solidFill>
                <a:ea typeface="Avenir"/>
              </a:rPr>
            </a:br>
            <a:r>
              <a:rPr lang="pl-PL" sz="1000" dirty="0">
                <a:solidFill>
                  <a:srgbClr val="000000"/>
                </a:solidFill>
                <a:ea typeface="Avenir"/>
              </a:rPr>
              <a:t>k internetu. 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Žák napíše ke každému druhu připojení alespoň jednu výhodu a </a:t>
            </a:r>
            <a:r>
              <a:rPr lang="pl-PL" sz="1000" dirty="0" err="1">
                <a:solidFill>
                  <a:srgbClr val="000000"/>
                </a:solidFill>
                <a:ea typeface="Avenir"/>
              </a:rPr>
              <a:t>nevýhodu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 a </a:t>
            </a:r>
            <a:r>
              <a:rPr lang="pl-PL" sz="1000" dirty="0" err="1">
                <a:solidFill>
                  <a:srgbClr val="000000"/>
                </a:solidFill>
                <a:ea typeface="Avenir"/>
              </a:rPr>
              <a:t>ideální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 </a:t>
            </a:r>
            <a:r>
              <a:rPr lang="pl-PL" sz="1000" dirty="0" err="1">
                <a:solidFill>
                  <a:srgbClr val="000000"/>
                </a:solidFill>
                <a:ea typeface="Avenir"/>
              </a:rPr>
              <a:t>využití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.</a:t>
            </a:r>
          </a:p>
        </p:txBody>
      </p:sp>
      <p:sp>
        <p:nvSpPr>
          <p:cNvPr id="14" name="Obdélník: se zakulacenými rohy 13">
            <a:extLst>
              <a:ext uri="{FF2B5EF4-FFF2-40B4-BE49-F238E27FC236}">
                <a16:creationId xmlns:a16="http://schemas.microsoft.com/office/drawing/2014/main" id="{2E6FB8A6-F9B0-145C-48B1-446EADE8C181}"/>
              </a:ext>
            </a:extLst>
          </p:cNvPr>
          <p:cNvSpPr/>
          <p:nvPr/>
        </p:nvSpPr>
        <p:spPr>
          <a:xfrm>
            <a:off x="3484565" y="831278"/>
            <a:ext cx="3086098" cy="1172147"/>
          </a:xfrm>
          <a:prstGeom prst="roundRect">
            <a:avLst>
              <a:gd name="adj" fmla="val 5113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Zástupný obsah 2">
            <a:extLst>
              <a:ext uri="{FF2B5EF4-FFF2-40B4-BE49-F238E27FC236}">
                <a16:creationId xmlns:a16="http://schemas.microsoft.com/office/drawing/2014/main" id="{AF08A732-E148-CB24-8E8B-BA73AB251103}"/>
              </a:ext>
            </a:extLst>
          </p:cNvPr>
          <p:cNvSpPr txBox="1">
            <a:spLocks/>
          </p:cNvSpPr>
          <p:nvPr/>
        </p:nvSpPr>
        <p:spPr>
          <a:xfrm>
            <a:off x="3484564" y="828676"/>
            <a:ext cx="3086098" cy="33813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120000"/>
              <a:buFont typeface="+mj-lt"/>
              <a:buNone/>
            </a:pPr>
            <a:r>
              <a:rPr lang="cs-CZ" dirty="0">
                <a:solidFill>
                  <a:srgbClr val="000000"/>
                </a:solidFill>
              </a:rPr>
              <a:t>OČEKÁVANÉ VÝSTUPY V RVP</a:t>
            </a:r>
            <a:endParaRPr lang="en-US" dirty="0"/>
          </a:p>
        </p:txBody>
      </p:sp>
      <p:sp>
        <p:nvSpPr>
          <p:cNvPr id="16" name=" 9">
            <a:extLst>
              <a:ext uri="{FF2B5EF4-FFF2-40B4-BE49-F238E27FC236}">
                <a16:creationId xmlns:a16="http://schemas.microsoft.com/office/drawing/2014/main" id="{C63C18BF-6402-0776-90B6-58ADBAC34096}"/>
              </a:ext>
            </a:extLst>
          </p:cNvPr>
          <p:cNvSpPr txBox="1">
            <a:spLocks/>
          </p:cNvSpPr>
          <p:nvPr/>
        </p:nvSpPr>
        <p:spPr>
          <a:xfrm>
            <a:off x="3484564" y="1166813"/>
            <a:ext cx="3086099" cy="7887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10000"/>
              </a:lnSpc>
              <a:spcBef>
                <a:spcPts val="0"/>
              </a:spcBef>
              <a:spcAft>
                <a:spcPts val="1300"/>
              </a:spcAft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I-9-4-03 vybírá nejvhodnější způsob připojení digitálních zařízení do počítačové sítě; uvede příklady sítí a popíše jejich charakteristické znaky</a:t>
            </a:r>
          </a:p>
        </p:txBody>
      </p:sp>
      <p:sp>
        <p:nvSpPr>
          <p:cNvPr id="17" name="Obdélník: se zakulacenými rohy 16">
            <a:extLst>
              <a:ext uri="{FF2B5EF4-FFF2-40B4-BE49-F238E27FC236}">
                <a16:creationId xmlns:a16="http://schemas.microsoft.com/office/drawing/2014/main" id="{5DF86083-4DF5-B047-8E98-10B16255F18A}"/>
              </a:ext>
            </a:extLst>
          </p:cNvPr>
          <p:cNvSpPr/>
          <p:nvPr/>
        </p:nvSpPr>
        <p:spPr>
          <a:xfrm>
            <a:off x="284162" y="2479348"/>
            <a:ext cx="2022476" cy="1388649"/>
          </a:xfrm>
          <a:prstGeom prst="roundRect">
            <a:avLst>
              <a:gd name="adj" fmla="val 5113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 9">
            <a:extLst>
              <a:ext uri="{FF2B5EF4-FFF2-40B4-BE49-F238E27FC236}">
                <a16:creationId xmlns:a16="http://schemas.microsoft.com/office/drawing/2014/main" id="{31FF1230-1C27-3783-942F-257BE126BA8E}"/>
              </a:ext>
            </a:extLst>
          </p:cNvPr>
          <p:cNvSpPr txBox="1">
            <a:spLocks/>
          </p:cNvSpPr>
          <p:nvPr/>
        </p:nvSpPr>
        <p:spPr>
          <a:xfrm>
            <a:off x="287337" y="2871467"/>
            <a:ext cx="2022476" cy="8392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Wi-Fi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Mobilní data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Kabely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Hotspot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Satelity</a:t>
            </a:r>
          </a:p>
        </p:txBody>
      </p:sp>
      <p:sp>
        <p:nvSpPr>
          <p:cNvPr id="21" name="Zástupný obsah 2">
            <a:extLst>
              <a:ext uri="{FF2B5EF4-FFF2-40B4-BE49-F238E27FC236}">
                <a16:creationId xmlns:a16="http://schemas.microsoft.com/office/drawing/2014/main" id="{F0B31A38-29D6-3CD5-CF4D-7F1EE487F17C}"/>
              </a:ext>
            </a:extLst>
          </p:cNvPr>
          <p:cNvSpPr txBox="1">
            <a:spLocks/>
          </p:cNvSpPr>
          <p:nvPr/>
        </p:nvSpPr>
        <p:spPr>
          <a:xfrm>
            <a:off x="276223" y="2549893"/>
            <a:ext cx="2022475" cy="3392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120000"/>
              <a:buFont typeface="+mj-lt"/>
              <a:buNone/>
            </a:pPr>
            <a:r>
              <a:rPr lang="cs-CZ" dirty="0">
                <a:solidFill>
                  <a:srgbClr val="000000"/>
                </a:solidFill>
              </a:rPr>
              <a:t>KONCEPTY, SE KTERÝMI SE ŽÁCI SEZNÁMÍ</a:t>
            </a:r>
            <a:endParaRPr lang="en-US" dirty="0"/>
          </a:p>
        </p:txBody>
      </p:sp>
      <p:sp>
        <p:nvSpPr>
          <p:cNvPr id="24" name="Obdélník: se zakulacenými rohy 23">
            <a:extLst>
              <a:ext uri="{FF2B5EF4-FFF2-40B4-BE49-F238E27FC236}">
                <a16:creationId xmlns:a16="http://schemas.microsoft.com/office/drawing/2014/main" id="{8CEEE272-115F-E766-FB06-E8E29337EEC9}"/>
              </a:ext>
            </a:extLst>
          </p:cNvPr>
          <p:cNvSpPr/>
          <p:nvPr/>
        </p:nvSpPr>
        <p:spPr>
          <a:xfrm>
            <a:off x="2414589" y="2314102"/>
            <a:ext cx="4151310" cy="1572397"/>
          </a:xfrm>
          <a:prstGeom prst="roundRect">
            <a:avLst>
              <a:gd name="adj" fmla="val 5113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Zástupný obsah 2">
            <a:extLst>
              <a:ext uri="{FF2B5EF4-FFF2-40B4-BE49-F238E27FC236}">
                <a16:creationId xmlns:a16="http://schemas.microsoft.com/office/drawing/2014/main" id="{2849A3BC-16EB-F0FC-75E9-95CBEB17CE1C}"/>
              </a:ext>
            </a:extLst>
          </p:cNvPr>
          <p:cNvSpPr txBox="1">
            <a:spLocks/>
          </p:cNvSpPr>
          <p:nvPr/>
        </p:nvSpPr>
        <p:spPr>
          <a:xfrm>
            <a:off x="2414587" y="2352274"/>
            <a:ext cx="4151312" cy="33813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120000"/>
              <a:buFont typeface="+mj-lt"/>
              <a:buNone/>
            </a:pPr>
            <a:r>
              <a:rPr lang="pl-PL" dirty="0">
                <a:solidFill>
                  <a:srgbClr val="000000"/>
                </a:solidFill>
              </a:rPr>
              <a:t>CO JE POTŘEBA ZAJISTIT PŘED HODINOU</a:t>
            </a:r>
            <a:endParaRPr lang="en-US" dirty="0"/>
          </a:p>
        </p:txBody>
      </p:sp>
      <p:sp>
        <p:nvSpPr>
          <p:cNvPr id="30" name=" 9">
            <a:extLst>
              <a:ext uri="{FF2B5EF4-FFF2-40B4-BE49-F238E27FC236}">
                <a16:creationId xmlns:a16="http://schemas.microsoft.com/office/drawing/2014/main" id="{BB084CA8-86B0-748D-59CF-250A75401899}"/>
              </a:ext>
            </a:extLst>
          </p:cNvPr>
          <p:cNvSpPr txBox="1">
            <a:spLocks/>
          </p:cNvSpPr>
          <p:nvPr/>
        </p:nvSpPr>
        <p:spPr>
          <a:xfrm>
            <a:off x="2422526" y="2735282"/>
            <a:ext cx="4151312" cy="11890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Projít si podrobný průběh hodiny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Vytisknout pracovní listy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Připravit si: prezentaci, projektor, tabuli + fixy/křídy, Wi-Fi router na ukázku, síťový kabel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Zjistit, jestli mohu router připojit do síťové zásuvky ve třídě </a:t>
            </a:r>
            <a:br>
              <a:rPr lang="pl-PL" sz="1000" dirty="0">
                <a:solidFill>
                  <a:srgbClr val="000000"/>
                </a:solidFill>
                <a:ea typeface="Avenir"/>
              </a:rPr>
            </a:br>
            <a:r>
              <a:rPr lang="pl-PL" sz="1000" dirty="0">
                <a:solidFill>
                  <a:srgbClr val="000000"/>
                </a:solidFill>
                <a:ea typeface="Avenir"/>
              </a:rPr>
              <a:t>a zda-li to bude fungovat (hodinu lze vést i bez toho)</a:t>
            </a:r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65C91E50-5055-703B-8ED8-333F981968F4}"/>
              </a:ext>
            </a:extLst>
          </p:cNvPr>
          <p:cNvSpPr txBox="1">
            <a:spLocks/>
          </p:cNvSpPr>
          <p:nvPr/>
        </p:nvSpPr>
        <p:spPr>
          <a:xfrm>
            <a:off x="284162" y="4038463"/>
            <a:ext cx="6281737" cy="33813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800" dirty="0"/>
              <a:t>Průběh hodiny podrobně</a:t>
            </a:r>
            <a:endParaRPr lang="en-US" sz="1400" dirty="0"/>
          </a:p>
        </p:txBody>
      </p:sp>
      <p:sp>
        <p:nvSpPr>
          <p:cNvPr id="18" name="Nadpis 1">
            <a:extLst>
              <a:ext uri="{FF2B5EF4-FFF2-40B4-BE49-F238E27FC236}">
                <a16:creationId xmlns:a16="http://schemas.microsoft.com/office/drawing/2014/main" id="{B46F70A4-D416-04D0-9F7A-9817E17F3B8D}"/>
              </a:ext>
            </a:extLst>
          </p:cNvPr>
          <p:cNvSpPr txBox="1">
            <a:spLocks/>
          </p:cNvSpPr>
          <p:nvPr/>
        </p:nvSpPr>
        <p:spPr>
          <a:xfrm>
            <a:off x="284162" y="4384797"/>
            <a:ext cx="6281737" cy="170832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b="1" cap="all" dirty="0"/>
              <a:t>Evokace: Jak se připojíme? (5 </a:t>
            </a:r>
            <a:r>
              <a:rPr lang="cs-CZ" sz="1200" b="1" dirty="0"/>
              <a:t>min</a:t>
            </a:r>
            <a:r>
              <a:rPr lang="cs-CZ" sz="1200" b="1" cap="all" dirty="0"/>
              <a:t>)</a:t>
            </a:r>
            <a:endParaRPr lang="en-US" sz="1200" b="1" cap="all" dirty="0"/>
          </a:p>
        </p:txBody>
      </p:sp>
      <p:sp>
        <p:nvSpPr>
          <p:cNvPr id="19" name="Nadpis 1">
            <a:extLst>
              <a:ext uri="{FF2B5EF4-FFF2-40B4-BE49-F238E27FC236}">
                <a16:creationId xmlns:a16="http://schemas.microsoft.com/office/drawing/2014/main" id="{E157FFAB-B587-7209-AF1E-3FEBA61FE7DC}"/>
              </a:ext>
            </a:extLst>
          </p:cNvPr>
          <p:cNvSpPr txBox="1">
            <a:spLocks/>
          </p:cNvSpPr>
          <p:nvPr/>
        </p:nvSpPr>
        <p:spPr>
          <a:xfrm>
            <a:off x="288925" y="4707593"/>
            <a:ext cx="6276975" cy="1860550"/>
          </a:xfrm>
          <a:prstGeom prst="rect">
            <a:avLst/>
          </a:prstGeom>
        </p:spPr>
        <p:txBody>
          <a:bodyPr numCol="2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Pracovní list, úkol 1.</a:t>
            </a:r>
            <a:r>
              <a:rPr lang="cs-CZ" sz="1000" spc="22" dirty="0"/>
              <a:t> </a:t>
            </a:r>
            <a:r>
              <a:rPr lang="cs-CZ" sz="1000" i="1" spc="22" dirty="0"/>
              <a:t>„Představte si, že jste právě teď doma a chcete se připojit </a:t>
            </a:r>
            <a:br>
              <a:rPr lang="cs-CZ" sz="1000" i="1" spc="22" dirty="0"/>
            </a:br>
            <a:r>
              <a:rPr lang="cs-CZ" sz="1000" i="1" spc="22" dirty="0"/>
              <a:t>k internetu z mobilního telefonu. Jak to uděláte? Připojíte se díky Wi-Fi, přes mobilní data, nebo kabelem? </a:t>
            </a:r>
          </a:p>
          <a:p>
            <a:pPr>
              <a:lnSpc>
                <a:spcPct val="110000"/>
              </a:lnSpc>
            </a:pPr>
            <a:r>
              <a:rPr lang="cs-CZ" sz="1000" b="1" i="1" spc="22" dirty="0"/>
              <a:t>Ve dvojici se poraďte a vyplňte úkol 1</a:t>
            </a:r>
            <a:r>
              <a:rPr lang="cs-CZ" sz="1000" i="1" spc="22" dirty="0"/>
              <a:t> </a:t>
            </a:r>
            <a:br>
              <a:rPr lang="cs-CZ" sz="1000" i="1" spc="22" dirty="0"/>
            </a:br>
            <a:r>
              <a:rPr lang="cs-CZ" sz="1000" i="1" spc="22" dirty="0"/>
              <a:t>v pracovním listě, kde jsou i další situace.“</a:t>
            </a:r>
          </a:p>
          <a:p>
            <a:pPr>
              <a:lnSpc>
                <a:spcPct val="110000"/>
              </a:lnSpc>
            </a:pPr>
            <a:endParaRPr lang="cs-CZ" sz="1000" spc="22" dirty="0"/>
          </a:p>
          <a:p>
            <a:pPr>
              <a:lnSpc>
                <a:spcPct val="110000"/>
              </a:lnSpc>
            </a:pPr>
            <a:r>
              <a:rPr lang="cs-CZ" sz="1000" spc="22" dirty="0"/>
              <a:t>Společně zkontrolujte. </a:t>
            </a:r>
            <a:br>
              <a:rPr lang="cs-CZ" sz="1000" spc="22" dirty="0"/>
            </a:br>
            <a:r>
              <a:rPr lang="cs-CZ" sz="1000" b="1" dirty="0">
                <a:solidFill>
                  <a:srgbClr val="0070C0"/>
                </a:solidFill>
              </a:rPr>
              <a:t>Prezentace, snímek 2. </a:t>
            </a:r>
          </a:p>
          <a:p>
            <a:pPr>
              <a:lnSpc>
                <a:spcPct val="110000"/>
              </a:lnSpc>
            </a:pPr>
            <a:endParaRPr lang="cs-CZ" sz="1000" spc="22" dirty="0"/>
          </a:p>
          <a:p>
            <a:pPr>
              <a:lnSpc>
                <a:spcPct val="110000"/>
              </a:lnSpc>
            </a:pPr>
            <a:r>
              <a:rPr lang="cs-CZ" sz="1000" spc="22" dirty="0"/>
              <a:t>Správné odpovědi: 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Doma na mobilu: 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Wi-Fi</a:t>
            </a:r>
            <a:r>
              <a:rPr lang="cs-CZ" sz="1000" spc="22" dirty="0"/>
              <a:t>, mobilní data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V lese na mobilu: mobilní data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Na školním počítači: 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Wi-Fi</a:t>
            </a:r>
            <a:r>
              <a:rPr lang="cs-CZ" sz="1000" spc="22" dirty="0"/>
              <a:t>, kabel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Doma na notebooku: 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Wi-Fi</a:t>
            </a:r>
            <a:r>
              <a:rPr lang="cs-CZ" sz="1000" spc="22" dirty="0"/>
              <a:t>, kabel</a:t>
            </a:r>
          </a:p>
          <a:p>
            <a:pPr>
              <a:lnSpc>
                <a:spcPct val="110000"/>
              </a:lnSpc>
            </a:pPr>
            <a:endParaRPr lang="cs-CZ" sz="1000" spc="22" dirty="0"/>
          </a:p>
          <a:p>
            <a:pPr>
              <a:lnSpc>
                <a:spcPct val="110000"/>
              </a:lnSpc>
            </a:pPr>
            <a:r>
              <a:rPr lang="cs-CZ" sz="1000" spc="22" dirty="0"/>
              <a:t>Pozn.: Žáci mohou zmínit i využití hotspotu, </a:t>
            </a:r>
            <a:br>
              <a:rPr lang="cs-CZ" sz="1000" spc="22" dirty="0"/>
            </a:br>
            <a:r>
              <a:rPr lang="cs-CZ" sz="1000" spc="22" dirty="0"/>
              <a:t>v takovém případě řekněte, že se k tomu vrátíte za pár minut (popsáno níže v části </a:t>
            </a:r>
            <a:r>
              <a:rPr lang="cs-CZ" sz="1000" i="1" spc="22" dirty="0"/>
              <a:t>Hotspot</a:t>
            </a:r>
            <a:r>
              <a:rPr lang="cs-CZ" sz="1000" spc="22" dirty="0"/>
              <a:t>) </a:t>
            </a:r>
            <a:r>
              <a:rPr lang="cs-CZ" sz="1000" b="1" dirty="0">
                <a:solidFill>
                  <a:srgbClr val="0070C0"/>
                </a:solidFill>
              </a:rPr>
              <a:t>Prezentace, snímek 3.</a:t>
            </a:r>
          </a:p>
        </p:txBody>
      </p:sp>
      <p:sp>
        <p:nvSpPr>
          <p:cNvPr id="22" name="Nadpis 1">
            <a:extLst>
              <a:ext uri="{FF2B5EF4-FFF2-40B4-BE49-F238E27FC236}">
                <a16:creationId xmlns:a16="http://schemas.microsoft.com/office/drawing/2014/main" id="{0EAF6A7B-9FD9-85FA-E85B-D237BBB8AF85}"/>
              </a:ext>
            </a:extLst>
          </p:cNvPr>
          <p:cNvSpPr txBox="1">
            <a:spLocks/>
          </p:cNvSpPr>
          <p:nvPr/>
        </p:nvSpPr>
        <p:spPr>
          <a:xfrm>
            <a:off x="287337" y="6743053"/>
            <a:ext cx="6281737" cy="17654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b="1" cap="all" dirty="0"/>
              <a:t>Uvědomění: Kabel, wifi, data, hotspot a satelity (27 </a:t>
            </a:r>
            <a:r>
              <a:rPr lang="cs-CZ" sz="1200" b="1" dirty="0"/>
              <a:t>min</a:t>
            </a:r>
            <a:r>
              <a:rPr lang="cs-CZ" sz="1200" b="1" cap="all" dirty="0"/>
              <a:t>)</a:t>
            </a:r>
            <a:endParaRPr lang="en-US" sz="1200" b="1" cap="all" dirty="0"/>
          </a:p>
        </p:txBody>
      </p:sp>
      <p:sp>
        <p:nvSpPr>
          <p:cNvPr id="23" name="Nadpis 1">
            <a:extLst>
              <a:ext uri="{FF2B5EF4-FFF2-40B4-BE49-F238E27FC236}">
                <a16:creationId xmlns:a16="http://schemas.microsoft.com/office/drawing/2014/main" id="{ADA36014-5CE4-7104-0BE1-F8C4A880351B}"/>
              </a:ext>
            </a:extLst>
          </p:cNvPr>
          <p:cNvSpPr txBox="1">
            <a:spLocks/>
          </p:cNvSpPr>
          <p:nvPr/>
        </p:nvSpPr>
        <p:spPr>
          <a:xfrm>
            <a:off x="287337" y="7080898"/>
            <a:ext cx="6281737" cy="16308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cap="all" dirty="0"/>
              <a:t>Wi-Fi  (10 </a:t>
            </a:r>
            <a:r>
              <a:rPr lang="cs-CZ" sz="1200" dirty="0"/>
              <a:t>min</a:t>
            </a:r>
            <a:r>
              <a:rPr lang="cs-CZ" sz="1200" cap="all" dirty="0"/>
              <a:t>)</a:t>
            </a:r>
            <a:endParaRPr lang="en-US" sz="1200" cap="all" dirty="0"/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5A651A97-2A41-C426-F54E-6DCA8B6B0302}"/>
              </a:ext>
            </a:extLst>
          </p:cNvPr>
          <p:cNvCxnSpPr>
            <a:cxnSpLocks/>
          </p:cNvCxnSpPr>
          <p:nvPr/>
        </p:nvCxnSpPr>
        <p:spPr>
          <a:xfrm>
            <a:off x="1884363" y="7243985"/>
            <a:ext cx="462544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Nadpis 1">
            <a:extLst>
              <a:ext uri="{FF2B5EF4-FFF2-40B4-BE49-F238E27FC236}">
                <a16:creationId xmlns:a16="http://schemas.microsoft.com/office/drawing/2014/main" id="{092331D7-F2D0-9BD3-8DEA-FF687316ACAC}"/>
              </a:ext>
            </a:extLst>
          </p:cNvPr>
          <p:cNvSpPr txBox="1">
            <a:spLocks/>
          </p:cNvSpPr>
          <p:nvPr/>
        </p:nvSpPr>
        <p:spPr>
          <a:xfrm>
            <a:off x="288925" y="7414451"/>
            <a:ext cx="6276975" cy="2032899"/>
          </a:xfrm>
          <a:prstGeom prst="rect">
            <a:avLst/>
          </a:prstGeom>
        </p:spPr>
        <p:txBody>
          <a:bodyPr numCol="2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i="1" spc="22" dirty="0"/>
              <a:t>„Každý typ připojení má své výhody </a:t>
            </a:r>
            <a:br>
              <a:rPr lang="cs-CZ" sz="1000" i="1" spc="22" dirty="0"/>
            </a:br>
            <a:r>
              <a:rPr lang="cs-CZ" sz="1000" i="1" spc="22" dirty="0"/>
              <a:t>i nevýhody a v každé situaci je pro nás výhodnější jiný typ připojení. Nyní se blíže podíváme na každý typ připojení.“ 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Odkud se bere Wi-Fi? Je jen tak </a:t>
            </a:r>
            <a:br>
              <a:rPr lang="cs-CZ" sz="1000" b="1" spc="22" dirty="0"/>
            </a:br>
            <a:r>
              <a:rPr lang="cs-CZ" sz="1000" b="1" spc="22" dirty="0"/>
              <a:t>kolem nás? </a:t>
            </a:r>
            <a:br>
              <a:rPr lang="cs-CZ" sz="1000" b="1" spc="22" dirty="0"/>
            </a:br>
            <a:r>
              <a:rPr lang="pl-PL" sz="1000" dirty="0">
                <a:solidFill>
                  <a:srgbClr val="000000"/>
                </a:solidFill>
                <a:ea typeface="Avenir"/>
              </a:rPr>
              <a:t>Wi-Fi</a:t>
            </a:r>
            <a:r>
              <a:rPr lang="cs-CZ" sz="1000" spc="22" dirty="0"/>
              <a:t> signál je vysílán z 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Wi-Fi</a:t>
            </a:r>
            <a:r>
              <a:rPr lang="cs-CZ" sz="1000" spc="22" dirty="0"/>
              <a:t> routeru, někdy se mu říká modem.</a:t>
            </a:r>
          </a:p>
          <a:p>
            <a:pPr>
              <a:lnSpc>
                <a:spcPct val="110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Prezentace, snímek 4. </a:t>
            </a:r>
          </a:p>
          <a:p>
            <a:pPr>
              <a:lnSpc>
                <a:spcPct val="110000"/>
              </a:lnSpc>
            </a:pPr>
            <a:r>
              <a:rPr lang="cs-CZ" sz="1000" b="1" spc="22" dirty="0"/>
              <a:t>Experiment s routerem:</a:t>
            </a:r>
            <a:r>
              <a:rPr lang="cs-CZ" sz="1000" spc="22" dirty="0"/>
              <a:t> Zapojte router do elektřiny, ukažte ho žákům a nechte je hlasovat. Pokud router nemáte, zůstaňme </a:t>
            </a:r>
            <a:br>
              <a:rPr lang="cs-CZ" sz="1000" spc="22" dirty="0"/>
            </a:br>
            <a:r>
              <a:rPr lang="cs-CZ" sz="1000" spc="22" dirty="0"/>
              <a:t>u “teoretického routeru” - </a:t>
            </a:r>
            <a:r>
              <a:rPr lang="cs-CZ" sz="1000" i="1" spc="22" dirty="0"/>
              <a:t>“Představte si, že bych tu teď měl/a Wi-Fi router…”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Pokud byste si teď vzali mobilní telefon a zkusili se připojit k tomuto Wi-Fi routeru, půjde vám to? </a:t>
            </a:r>
            <a:r>
              <a:rPr lang="cs-CZ" sz="1000" spc="22" dirty="0"/>
              <a:t>Nechte je hlasovat. Poté nechte žáky zkusit to s jejich zařízeními.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Ještě než to vyzkoušíte, tipněte si, jestli vám nyní půjde vyhledat nějaká informace na internetu.</a:t>
            </a:r>
            <a:r>
              <a:rPr lang="cs-CZ" sz="1000" spc="22" dirty="0"/>
              <a:t> Nechte je hlasovat.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Proč to nefunguje?</a:t>
            </a: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17A4AB75-17C1-CE3E-82A9-DF35B4DFCB4F}"/>
              </a:ext>
            </a:extLst>
          </p:cNvPr>
          <p:cNvSpPr txBox="1">
            <a:spLocks/>
          </p:cNvSpPr>
          <p:nvPr/>
        </p:nvSpPr>
        <p:spPr>
          <a:xfrm>
            <a:off x="3482974" y="148730"/>
            <a:ext cx="3082925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pPr algn="r"/>
            <a:r>
              <a:rPr lang="cs-CZ" sz="1000" b="0" dirty="0"/>
              <a:t>6.-7. ročník ZŠ </a:t>
            </a:r>
            <a:r>
              <a:rPr lang="cs-CZ" sz="1000" b="0"/>
              <a:t>/ lehčí </a:t>
            </a:r>
            <a:r>
              <a:rPr lang="cs-CZ" sz="1000" b="0" dirty="0"/>
              <a:t>varianta</a:t>
            </a:r>
            <a:endParaRPr lang="en-US" sz="1000" b="0" dirty="0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F7F8BA1B-9C02-D42C-9073-28DFDCFB6243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97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0A709-983F-593C-3453-39FD1C332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44DB80D4-B7FD-CA57-176B-253D6B392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750027F2-40DE-02F1-D948-E0F6EB7CE2B4}"/>
              </a:ext>
            </a:extLst>
          </p:cNvPr>
          <p:cNvSpPr txBox="1">
            <a:spLocks/>
          </p:cNvSpPr>
          <p:nvPr/>
        </p:nvSpPr>
        <p:spPr>
          <a:xfrm>
            <a:off x="292100" y="482601"/>
            <a:ext cx="6276975" cy="679860"/>
          </a:xfrm>
          <a:prstGeom prst="rect">
            <a:avLst/>
          </a:prstGeom>
        </p:spPr>
        <p:txBody>
          <a:bodyPr numCol="2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Prezentace, snímek 5.</a:t>
            </a:r>
            <a:r>
              <a:rPr lang="cs-CZ" sz="1000" dirty="0"/>
              <a:t> Zapojte router síťovým kabelem do sítě. Pokud žádný žák na odpověď nepřijde, ukažte, že každý 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Wi-Fi</a:t>
            </a:r>
            <a:r>
              <a:rPr lang="cs-CZ" sz="1000" dirty="0"/>
              <a:t> router musí být zapojený dvěma kabely: jeden vede elektrické sítě, druhý je „internetový“. Vyzkoušejte i se svým routerem.</a:t>
            </a:r>
            <a:endParaRPr lang="cs-CZ" sz="1000" b="1" dirty="0">
              <a:solidFill>
                <a:srgbClr val="0070C0"/>
              </a:solidFill>
            </a:endParaRPr>
          </a:p>
        </p:txBody>
      </p:sp>
      <p:sp>
        <p:nvSpPr>
          <p:cNvPr id="18" name="Nadpis 1">
            <a:extLst>
              <a:ext uri="{FF2B5EF4-FFF2-40B4-BE49-F238E27FC236}">
                <a16:creationId xmlns:a16="http://schemas.microsoft.com/office/drawing/2014/main" id="{2466B531-E1AC-ADF5-3164-D9A753DD18F3}"/>
              </a:ext>
            </a:extLst>
          </p:cNvPr>
          <p:cNvSpPr txBox="1">
            <a:spLocks/>
          </p:cNvSpPr>
          <p:nvPr/>
        </p:nvSpPr>
        <p:spPr>
          <a:xfrm>
            <a:off x="287337" y="1339142"/>
            <a:ext cx="6281737" cy="15787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cap="all" dirty="0"/>
              <a:t>Kabely (5 </a:t>
            </a:r>
            <a:r>
              <a:rPr lang="cs-CZ" sz="1200" dirty="0"/>
              <a:t>min</a:t>
            </a:r>
            <a:r>
              <a:rPr lang="cs-CZ" sz="1200" cap="all" dirty="0"/>
              <a:t>)</a:t>
            </a:r>
            <a:endParaRPr lang="en-US" sz="1200" cap="all" dirty="0"/>
          </a:p>
        </p:txBody>
      </p:sp>
      <p:sp>
        <p:nvSpPr>
          <p:cNvPr id="19" name="Nadpis 1">
            <a:extLst>
              <a:ext uri="{FF2B5EF4-FFF2-40B4-BE49-F238E27FC236}">
                <a16:creationId xmlns:a16="http://schemas.microsoft.com/office/drawing/2014/main" id="{7D357ABD-D3FB-02D0-7DB8-729E0EF3FDB3}"/>
              </a:ext>
            </a:extLst>
          </p:cNvPr>
          <p:cNvSpPr txBox="1">
            <a:spLocks/>
          </p:cNvSpPr>
          <p:nvPr/>
        </p:nvSpPr>
        <p:spPr>
          <a:xfrm>
            <a:off x="287337" y="4037729"/>
            <a:ext cx="6281737" cy="16827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cap="all" dirty="0"/>
              <a:t>Mobilní data (7 min)</a:t>
            </a:r>
            <a:endParaRPr lang="en-US" sz="1200" cap="all" dirty="0"/>
          </a:p>
        </p:txBody>
      </p:sp>
      <p:sp>
        <p:nvSpPr>
          <p:cNvPr id="23" name="Nadpis 1">
            <a:extLst>
              <a:ext uri="{FF2B5EF4-FFF2-40B4-BE49-F238E27FC236}">
                <a16:creationId xmlns:a16="http://schemas.microsoft.com/office/drawing/2014/main" id="{74E8AE84-46B6-E558-B806-7798A29FC18E}"/>
              </a:ext>
            </a:extLst>
          </p:cNvPr>
          <p:cNvSpPr txBox="1">
            <a:spLocks/>
          </p:cNvSpPr>
          <p:nvPr/>
        </p:nvSpPr>
        <p:spPr>
          <a:xfrm>
            <a:off x="292100" y="6916744"/>
            <a:ext cx="6281737" cy="16827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cap="all" dirty="0"/>
              <a:t>Hotspot (2 min)</a:t>
            </a:r>
            <a:endParaRPr lang="en-US" sz="1200" cap="all" dirty="0"/>
          </a:p>
        </p:txBody>
      </p:sp>
      <p:cxnSp>
        <p:nvCxnSpPr>
          <p:cNvPr id="3" name="Přímá spojnice 2">
            <a:extLst>
              <a:ext uri="{FF2B5EF4-FFF2-40B4-BE49-F238E27FC236}">
                <a16:creationId xmlns:a16="http://schemas.microsoft.com/office/drawing/2014/main" id="{58B6D877-9832-A58F-6614-2DC31C89283D}"/>
              </a:ext>
            </a:extLst>
          </p:cNvPr>
          <p:cNvCxnSpPr>
            <a:cxnSpLocks/>
          </p:cNvCxnSpPr>
          <p:nvPr/>
        </p:nvCxnSpPr>
        <p:spPr>
          <a:xfrm flipV="1">
            <a:off x="1884363" y="1495730"/>
            <a:ext cx="4684711" cy="1283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" name="Přímá spojnice 3">
            <a:extLst>
              <a:ext uri="{FF2B5EF4-FFF2-40B4-BE49-F238E27FC236}">
                <a16:creationId xmlns:a16="http://schemas.microsoft.com/office/drawing/2014/main" id="{B15159ED-E8FC-1C3B-0B4E-8DA8D2DBA959}"/>
              </a:ext>
            </a:extLst>
          </p:cNvPr>
          <p:cNvCxnSpPr>
            <a:cxnSpLocks/>
          </p:cNvCxnSpPr>
          <p:nvPr/>
        </p:nvCxnSpPr>
        <p:spPr>
          <a:xfrm>
            <a:off x="2417763" y="4206004"/>
            <a:ext cx="4151311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9AB8F8B7-FE68-AFF4-6C6A-1014CB16B69A}"/>
              </a:ext>
            </a:extLst>
          </p:cNvPr>
          <p:cNvCxnSpPr>
            <a:cxnSpLocks/>
          </p:cNvCxnSpPr>
          <p:nvPr/>
        </p:nvCxnSpPr>
        <p:spPr>
          <a:xfrm>
            <a:off x="1884363" y="7085019"/>
            <a:ext cx="468947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Nadpis 1">
            <a:extLst>
              <a:ext uri="{FF2B5EF4-FFF2-40B4-BE49-F238E27FC236}">
                <a16:creationId xmlns:a16="http://schemas.microsoft.com/office/drawing/2014/main" id="{AD18CB79-B807-5813-4006-85E031712648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4424361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1000" b="0" dirty="0"/>
              <a:t>HODINA 2 – JAK SE PŘIPOJÍME K INTERNETU?</a:t>
            </a:r>
            <a:endParaRPr lang="en-US" sz="1000" b="0" dirty="0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7919B0C5-304F-B1F4-6DEC-B11D1160DA64}"/>
              </a:ext>
            </a:extLst>
          </p:cNvPr>
          <p:cNvSpPr txBox="1">
            <a:spLocks/>
          </p:cNvSpPr>
          <p:nvPr/>
        </p:nvSpPr>
        <p:spPr>
          <a:xfrm>
            <a:off x="288925" y="1670462"/>
            <a:ext cx="6276975" cy="2193818"/>
          </a:xfrm>
          <a:prstGeom prst="rect">
            <a:avLst/>
          </a:prstGeom>
        </p:spPr>
        <p:txBody>
          <a:bodyPr numCol="2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i="1" spc="22" dirty="0"/>
              <a:t> „K internetu se můžeme připojit také pomocí kabelu. Jeden konec kabelu zapojíme do stolního počítače nebo notebooku, druhý konec může vést například do Wi-Fi routeru.“  </a:t>
            </a:r>
            <a:br>
              <a:rPr lang="cs-CZ" sz="1000" spc="22" dirty="0"/>
            </a:br>
            <a:r>
              <a:rPr lang="cs-CZ" sz="1000" b="1" dirty="0">
                <a:solidFill>
                  <a:srgbClr val="0070C0"/>
                </a:solidFill>
              </a:rPr>
              <a:t>Prezentace, snímek 6.</a:t>
            </a:r>
          </a:p>
          <a:p>
            <a:pPr>
              <a:lnSpc>
                <a:spcPct val="110000"/>
              </a:lnSpc>
            </a:pPr>
            <a:endParaRPr lang="cs-CZ" sz="1000" b="1" dirty="0">
              <a:solidFill>
                <a:srgbClr val="0070C0"/>
              </a:solidFill>
            </a:endParaRP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Jakou výhodu má připojení kabelem?</a:t>
            </a:r>
            <a:br>
              <a:rPr lang="cs-CZ" sz="1000" b="1" spc="22" dirty="0"/>
            </a:br>
            <a:r>
              <a:rPr lang="cs-CZ" sz="1000" spc="22" dirty="0"/>
              <a:t>Klíčové výhody kabelů oproti bezdrátovému přenosu jsou v rychlosti a spolehlivosti vzdálenosti, kam přenášená data mohou dojít.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cs-CZ" sz="1000" b="1" spc="22" dirty="0"/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Jak myslíte, že se například zpráva dostane přes celý oceán, například </a:t>
            </a:r>
            <a:br>
              <a:rPr lang="cs-CZ" sz="1000" b="1" spc="22" dirty="0"/>
            </a:br>
            <a:r>
              <a:rPr lang="cs-CZ" sz="1000" b="1" spc="22" dirty="0"/>
              <a:t>z České republiky do Ameriky? </a:t>
            </a:r>
            <a:br>
              <a:rPr lang="cs-CZ" sz="1000" spc="22" dirty="0"/>
            </a:br>
            <a:r>
              <a:rPr lang="cs-CZ" sz="1000" b="1" dirty="0">
                <a:solidFill>
                  <a:srgbClr val="0070C0"/>
                </a:solidFill>
              </a:rPr>
              <a:t>Prezentace, snímek 7.</a:t>
            </a:r>
            <a:br>
              <a:rPr lang="cs-CZ" sz="1000" b="1" dirty="0">
                <a:solidFill>
                  <a:srgbClr val="0070C0"/>
                </a:solidFill>
              </a:rPr>
            </a:br>
            <a:r>
              <a:rPr lang="cs-CZ" sz="1000" spc="22" dirty="0"/>
              <a:t>Existují i takové kabely, které se nachází pod hladinou moře. Na obrázku vidíte, kde všude vedou tyto podmořské kabely. </a:t>
            </a:r>
            <a:br>
              <a:rPr lang="cs-CZ" sz="1000" spc="22" dirty="0"/>
            </a:br>
            <a:r>
              <a:rPr lang="cs-CZ" sz="1000" b="1" dirty="0">
                <a:solidFill>
                  <a:srgbClr val="0070C0"/>
                </a:solidFill>
              </a:rPr>
              <a:t>Prezentace, snímek 8.</a:t>
            </a:r>
          </a:p>
          <a:p>
            <a:pPr>
              <a:lnSpc>
                <a:spcPct val="110000"/>
              </a:lnSpc>
            </a:pPr>
            <a:r>
              <a:rPr lang="cs-CZ" sz="1000" spc="22" dirty="0"/>
              <a:t>Volitelné: pusťte video, na němž vidíte umístění optického kabelu v moři. </a:t>
            </a:r>
            <a:br>
              <a:rPr lang="cs-CZ" sz="1000" spc="22" dirty="0"/>
            </a:br>
            <a:r>
              <a:rPr lang="cs-CZ" sz="1000" b="1" dirty="0">
                <a:solidFill>
                  <a:srgbClr val="0070C0"/>
                </a:solidFill>
              </a:rPr>
              <a:t>Prezentace, snímek 9.</a:t>
            </a:r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BA3D13EF-F76D-C487-0063-E993BE8F050A}"/>
              </a:ext>
            </a:extLst>
          </p:cNvPr>
          <p:cNvSpPr txBox="1">
            <a:spLocks/>
          </p:cNvSpPr>
          <p:nvPr/>
        </p:nvSpPr>
        <p:spPr>
          <a:xfrm>
            <a:off x="288925" y="4368421"/>
            <a:ext cx="6284912" cy="2282823"/>
          </a:xfrm>
          <a:prstGeom prst="rect">
            <a:avLst/>
          </a:prstGeom>
        </p:spPr>
        <p:txBody>
          <a:bodyPr numCol="2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i="1" spc="22" dirty="0"/>
              <a:t>„Posledním typem připojení jsou </a:t>
            </a:r>
            <a:br>
              <a:rPr lang="cs-CZ" sz="1000" i="1" spc="22" dirty="0"/>
            </a:br>
            <a:r>
              <a:rPr lang="cs-CZ" sz="1000" i="1" spc="22" dirty="0"/>
              <a:t>mobilní data.“</a:t>
            </a:r>
            <a:br>
              <a:rPr lang="cs-CZ" sz="1000" i="1" spc="22" dirty="0"/>
            </a:br>
            <a:endParaRPr lang="cs-CZ" sz="1000" i="1" spc="22" dirty="0"/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K jakému zařízení se připojujete, když se připojíte přes data? </a:t>
            </a:r>
            <a:br>
              <a:rPr lang="cs-CZ" sz="1000" b="1" spc="22" dirty="0"/>
            </a:br>
            <a:r>
              <a:rPr lang="cs-CZ" sz="1000" spc="22" dirty="0"/>
              <a:t>Nápovědu najdete na druhé straně pracovního listu.</a:t>
            </a:r>
            <a:br>
              <a:rPr lang="cs-CZ" sz="1000" spc="22" dirty="0"/>
            </a:br>
            <a:r>
              <a:rPr lang="cs-CZ" sz="1000" b="1" dirty="0">
                <a:solidFill>
                  <a:srgbClr val="0070C0"/>
                </a:solidFill>
              </a:rPr>
              <a:t>Prezentace, snímek 10.</a:t>
            </a:r>
            <a:r>
              <a:rPr lang="cs-CZ" sz="1000" spc="22" dirty="0"/>
              <a:t> Připojujeme se </a:t>
            </a:r>
            <a:br>
              <a:rPr lang="cs-CZ" sz="1000" spc="22" dirty="0"/>
            </a:br>
            <a:r>
              <a:rPr lang="cs-CZ" sz="1000" spc="22" dirty="0"/>
              <a:t>k tzv. BTS vysílačům, což jsou vysílače, které nám poskytují mobilní signál. Díky BTS je umožněno také volání či posílání SMS. Síla signálu závisí na vzdálenosti od BTS vysílače.</a:t>
            </a:r>
          </a:p>
          <a:p>
            <a:pPr>
              <a:lnSpc>
                <a:spcPct val="110000"/>
              </a:lnSpc>
            </a:pPr>
            <a:r>
              <a:rPr lang="cs-CZ" sz="1000" i="1" spc="22" dirty="0"/>
              <a:t>„BTS nevypadají jen jako věž někde na kopci, jako vidíte na pracovním listě, typicky jsou to i takové antény na střechách domů.“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Víte, kde je u naší školy nejbližší vysílač?</a:t>
            </a:r>
            <a:r>
              <a:rPr lang="cs-CZ" sz="1000" spc="22" dirty="0"/>
              <a:t> </a:t>
            </a:r>
            <a:r>
              <a:rPr lang="cs-CZ" sz="1000" b="1" dirty="0">
                <a:solidFill>
                  <a:srgbClr val="0070C0"/>
                </a:solidFill>
              </a:rPr>
              <a:t>Prezentace, snímek 11.</a:t>
            </a:r>
            <a:endParaRPr lang="cs-CZ" sz="1000" spc="22" dirty="0"/>
          </a:p>
        </p:txBody>
      </p:sp>
      <p:sp>
        <p:nvSpPr>
          <p:cNvPr id="14" name="Nadpis 1">
            <a:extLst>
              <a:ext uri="{FF2B5EF4-FFF2-40B4-BE49-F238E27FC236}">
                <a16:creationId xmlns:a16="http://schemas.microsoft.com/office/drawing/2014/main" id="{095B3538-6402-97EB-808F-7434C6738B0E}"/>
              </a:ext>
            </a:extLst>
          </p:cNvPr>
          <p:cNvSpPr txBox="1">
            <a:spLocks/>
          </p:cNvSpPr>
          <p:nvPr/>
        </p:nvSpPr>
        <p:spPr>
          <a:xfrm>
            <a:off x="3482975" y="5384421"/>
            <a:ext cx="1489075" cy="1014413"/>
          </a:xfrm>
          <a:prstGeom prst="rect">
            <a:avLst/>
          </a:prstGeom>
        </p:spPr>
        <p:txBody>
          <a:bodyPr numCol="1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pl-PL" sz="1000" i="1" spc="22" dirty="0"/>
              <a:t>Ukažte na této stránce: </a:t>
            </a:r>
            <a:r>
              <a:rPr lang="pl-PL" sz="1000" i="1" spc="22" dirty="0">
                <a:hlinkClick r:id="rId2"/>
              </a:rPr>
              <a:t>http://gsmweb.cz/mapa/index.php?go=1&amp;op=all&amp;filter=okres&amp;okres1=AB</a:t>
            </a:r>
            <a:endParaRPr lang="cs-CZ" sz="1000" b="1" dirty="0">
              <a:solidFill>
                <a:srgbClr val="0070C0"/>
              </a:solidFill>
            </a:endParaRPr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id="{1D7F6041-18B6-3A55-36B2-EB3C5BE13F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2050" y="5279647"/>
            <a:ext cx="1219200" cy="1219200"/>
          </a:xfrm>
          <a:prstGeom prst="rect">
            <a:avLst/>
          </a:prstGeom>
        </p:spPr>
      </p:pic>
      <p:sp>
        <p:nvSpPr>
          <p:cNvPr id="17" name="Nadpis 1">
            <a:extLst>
              <a:ext uri="{FF2B5EF4-FFF2-40B4-BE49-F238E27FC236}">
                <a16:creationId xmlns:a16="http://schemas.microsoft.com/office/drawing/2014/main" id="{E76D40DC-D9B4-E9B9-817F-6575B9A1790A}"/>
              </a:ext>
            </a:extLst>
          </p:cNvPr>
          <p:cNvSpPr txBox="1">
            <a:spLocks/>
          </p:cNvSpPr>
          <p:nvPr/>
        </p:nvSpPr>
        <p:spPr>
          <a:xfrm>
            <a:off x="3482975" y="6408360"/>
            <a:ext cx="3082925" cy="152892"/>
          </a:xfrm>
          <a:prstGeom prst="rect">
            <a:avLst/>
          </a:prstGeom>
        </p:spPr>
        <p:txBody>
          <a:bodyPr numCol="1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pl-PL" sz="800" spc="22" dirty="0"/>
              <a:t>funkční odkaz 2024</a:t>
            </a:r>
            <a:endParaRPr lang="cs-CZ" sz="800" b="1" dirty="0">
              <a:solidFill>
                <a:srgbClr val="0070C0"/>
              </a:solidFill>
            </a:endParaRPr>
          </a:p>
        </p:txBody>
      </p:sp>
      <p:sp>
        <p:nvSpPr>
          <p:cNvPr id="24" name="Nadpis 1">
            <a:extLst>
              <a:ext uri="{FF2B5EF4-FFF2-40B4-BE49-F238E27FC236}">
                <a16:creationId xmlns:a16="http://schemas.microsoft.com/office/drawing/2014/main" id="{3412DE88-7FA7-31EF-B498-8975D4DFDC71}"/>
              </a:ext>
            </a:extLst>
          </p:cNvPr>
          <p:cNvSpPr txBox="1">
            <a:spLocks/>
          </p:cNvSpPr>
          <p:nvPr/>
        </p:nvSpPr>
        <p:spPr>
          <a:xfrm>
            <a:off x="288925" y="7244972"/>
            <a:ext cx="6276975" cy="1106101"/>
          </a:xfrm>
          <a:prstGeom prst="rect">
            <a:avLst/>
          </a:prstGeom>
        </p:spPr>
        <p:txBody>
          <a:bodyPr numCol="2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Kdo už někdy někomu udělal hotspot? Kdo toho někdy využil? </a:t>
            </a:r>
            <a:br>
              <a:rPr lang="cs-CZ" sz="1000" spc="22" dirty="0"/>
            </a:br>
            <a:r>
              <a:rPr lang="cs-CZ" sz="1000" b="1" dirty="0">
                <a:solidFill>
                  <a:srgbClr val="0070C0"/>
                </a:solidFill>
              </a:rPr>
              <a:t>Prezentace, snímek 12.</a:t>
            </a:r>
            <a:endParaRPr lang="cs-CZ" sz="1000" spc="22" dirty="0"/>
          </a:p>
          <a:p>
            <a:pPr>
              <a:lnSpc>
                <a:spcPct val="110000"/>
              </a:lnSpc>
            </a:pPr>
            <a:r>
              <a:rPr lang="cs-CZ" sz="1000" i="1" spc="22" dirty="0"/>
              <a:t>„Hotspot je způsob, jak se z našeho mobilu na chvíli vlastně stane takový vysílač. Tímto způsobem můžeme část našeho připojení přes mobilní data poskytnout kamarádovi, aby se mohl taky připojit, i když zrovna třeba nemá předplacená mobilní data.“  </a:t>
            </a:r>
            <a:r>
              <a:rPr lang="cs-CZ" sz="1000" spc="22" dirty="0"/>
              <a:t> </a:t>
            </a:r>
          </a:p>
          <a:p>
            <a:pPr>
              <a:lnSpc>
                <a:spcPct val="110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Prezentace, snímek 13.</a:t>
            </a:r>
          </a:p>
        </p:txBody>
      </p:sp>
      <p:sp>
        <p:nvSpPr>
          <p:cNvPr id="28" name="Nadpis 1">
            <a:extLst>
              <a:ext uri="{FF2B5EF4-FFF2-40B4-BE49-F238E27FC236}">
                <a16:creationId xmlns:a16="http://schemas.microsoft.com/office/drawing/2014/main" id="{533E5601-EA55-1317-32F4-70729318BC0D}"/>
              </a:ext>
            </a:extLst>
          </p:cNvPr>
          <p:cNvSpPr txBox="1">
            <a:spLocks/>
          </p:cNvSpPr>
          <p:nvPr/>
        </p:nvSpPr>
        <p:spPr>
          <a:xfrm>
            <a:off x="292100" y="8598370"/>
            <a:ext cx="6281737" cy="16827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cap="all" dirty="0"/>
              <a:t>Satelity (3 min)</a:t>
            </a:r>
            <a:endParaRPr lang="en-US" sz="1200" cap="all" dirty="0"/>
          </a:p>
        </p:txBody>
      </p:sp>
      <p:cxnSp>
        <p:nvCxnSpPr>
          <p:cNvPr id="29" name="Přímá spojnice 28">
            <a:extLst>
              <a:ext uri="{FF2B5EF4-FFF2-40B4-BE49-F238E27FC236}">
                <a16:creationId xmlns:a16="http://schemas.microsoft.com/office/drawing/2014/main" id="{F808DC08-0555-67EB-2451-DA58AEF94768}"/>
              </a:ext>
            </a:extLst>
          </p:cNvPr>
          <p:cNvCxnSpPr>
            <a:cxnSpLocks/>
          </p:cNvCxnSpPr>
          <p:nvPr/>
        </p:nvCxnSpPr>
        <p:spPr>
          <a:xfrm>
            <a:off x="1884363" y="8766645"/>
            <a:ext cx="468947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Nadpis 1">
            <a:extLst>
              <a:ext uri="{FF2B5EF4-FFF2-40B4-BE49-F238E27FC236}">
                <a16:creationId xmlns:a16="http://schemas.microsoft.com/office/drawing/2014/main" id="{A1851624-FB38-40FE-1981-197E684A2CD1}"/>
              </a:ext>
            </a:extLst>
          </p:cNvPr>
          <p:cNvSpPr txBox="1">
            <a:spLocks/>
          </p:cNvSpPr>
          <p:nvPr/>
        </p:nvSpPr>
        <p:spPr>
          <a:xfrm>
            <a:off x="292100" y="8944801"/>
            <a:ext cx="6276975" cy="503999"/>
          </a:xfrm>
          <a:prstGeom prst="rect">
            <a:avLst/>
          </a:prstGeom>
        </p:spPr>
        <p:txBody>
          <a:bodyPr numCol="2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dirty="0"/>
              <a:t>„Spousta lidí zmiňuje satelity na obloze, pokud </a:t>
            </a:r>
            <a:r>
              <a:rPr lang="cs-CZ" sz="1000" i="1" dirty="0"/>
              <a:t>si s nimi povídáte o připojení k internetu. </a:t>
            </a:r>
            <a:br>
              <a:rPr lang="cs-CZ" sz="1000" i="1" dirty="0"/>
            </a:br>
            <a:r>
              <a:rPr lang="cs-CZ" sz="1000" i="1" dirty="0"/>
              <a:t>Co si o tom myslíte vy? </a:t>
            </a:r>
          </a:p>
          <a:p>
            <a:pPr>
              <a:lnSpc>
                <a:spcPct val="110000"/>
              </a:lnSpc>
            </a:pPr>
            <a:endParaRPr lang="cs-CZ" sz="1000" i="1" dirty="0"/>
          </a:p>
          <a:p>
            <a:pPr>
              <a:lnSpc>
                <a:spcPct val="110000"/>
              </a:lnSpc>
            </a:pPr>
            <a:r>
              <a:rPr lang="cs-CZ" sz="1000" b="1" i="1" dirty="0"/>
              <a:t>Hrají satelity v připojení  k internetu </a:t>
            </a:r>
            <a:br>
              <a:rPr lang="cs-CZ" sz="1000" b="1" i="1" dirty="0"/>
            </a:br>
            <a:r>
              <a:rPr lang="cs-CZ" sz="1000" b="1" i="1" dirty="0"/>
              <a:t>nějakou roli?</a:t>
            </a:r>
            <a:r>
              <a:rPr lang="cs-CZ" sz="1000" i="1" dirty="0"/>
              <a:t>“ </a:t>
            </a:r>
            <a:r>
              <a:rPr lang="cs-CZ" sz="1000" b="1" dirty="0">
                <a:solidFill>
                  <a:srgbClr val="0070C0"/>
                </a:solidFill>
              </a:rPr>
              <a:t>Prezentace, snímek 14.</a:t>
            </a:r>
          </a:p>
          <a:p>
            <a:pPr>
              <a:lnSpc>
                <a:spcPct val="110000"/>
              </a:lnSpc>
            </a:pPr>
            <a:endParaRPr lang="cs-CZ" sz="1000" b="1" dirty="0">
              <a:solidFill>
                <a:srgbClr val="0070C0"/>
              </a:solidFill>
            </a:endParaRP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C1E371D4-49D8-1274-D936-926B8B8CDC18}"/>
              </a:ext>
            </a:extLst>
          </p:cNvPr>
          <p:cNvSpPr txBox="1">
            <a:spLocks/>
          </p:cNvSpPr>
          <p:nvPr/>
        </p:nvSpPr>
        <p:spPr>
          <a:xfrm>
            <a:off x="3482974" y="148730"/>
            <a:ext cx="3082925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pPr algn="r"/>
            <a:r>
              <a:rPr lang="cs-CZ" sz="1000" b="0" dirty="0"/>
              <a:t>6.-7. ročník ZŠ / lehčí varianta</a:t>
            </a:r>
            <a:endParaRPr lang="en-US" sz="1000" b="0" dirty="0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F4CE2265-04E9-2E60-0730-6135EB72DC6D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972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F8CF73-70BA-1089-60CD-F294355EC2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5012F944-FD56-9007-4B8B-9FB780E67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1" name="Nadpis 1">
            <a:extLst>
              <a:ext uri="{FF2B5EF4-FFF2-40B4-BE49-F238E27FC236}">
                <a16:creationId xmlns:a16="http://schemas.microsoft.com/office/drawing/2014/main" id="{2E99F4F5-CC37-F791-B5B3-22BB2D6BB5CF}"/>
              </a:ext>
            </a:extLst>
          </p:cNvPr>
          <p:cNvSpPr txBox="1">
            <a:spLocks/>
          </p:cNvSpPr>
          <p:nvPr/>
        </p:nvSpPr>
        <p:spPr>
          <a:xfrm>
            <a:off x="3484567" y="7080249"/>
            <a:ext cx="3089909" cy="236855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endParaRPr lang="cs-CZ" sz="1000" dirty="0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74F9C737-8B55-A1BE-8E6E-8474655D67D7}"/>
              </a:ext>
            </a:extLst>
          </p:cNvPr>
          <p:cNvSpPr txBox="1">
            <a:spLocks/>
          </p:cNvSpPr>
          <p:nvPr/>
        </p:nvSpPr>
        <p:spPr>
          <a:xfrm>
            <a:off x="292100" y="481013"/>
            <a:ext cx="6276975" cy="1184274"/>
          </a:xfrm>
          <a:prstGeom prst="rect">
            <a:avLst/>
          </a:prstGeom>
        </p:spPr>
        <p:txBody>
          <a:bodyPr numCol="2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dirty="0"/>
              <a:t>Nechte žáky hlasovat se zavřenýma očima o otázce.</a:t>
            </a:r>
          </a:p>
          <a:p>
            <a:pPr>
              <a:lnSpc>
                <a:spcPct val="110000"/>
              </a:lnSpc>
            </a:pPr>
            <a:r>
              <a:rPr lang="cs-CZ" sz="1000" i="1" dirty="0"/>
              <a:t>„Satelity mohou hrát v připojení k internetu roli, ale není to příliš běžné. Výhodné je, že toto připojení lze použít v odlehlých oblastech (typicky jej využívají horolezci ve vysokých horách nebo námořníci na moři), kde jiné připojení k internetu není (nejsou tam natažené žádné kabely). Naopak nevýhodné je, že je to v tuto chvíli docela drahý způsob, </a:t>
            </a:r>
            <a:br>
              <a:rPr lang="cs-CZ" sz="1000" i="1" dirty="0"/>
            </a:br>
            <a:r>
              <a:rPr lang="cs-CZ" sz="1000" i="1" dirty="0"/>
              <a:t>a navíc trochu nespolehlivý – data cestují celou dobu vzduchem (bezdrátově), takže připojení může ovlivnit počasí (vítr, bouřky atp.).“ </a:t>
            </a:r>
            <a:r>
              <a:rPr lang="cs-CZ" sz="1000" b="1" dirty="0">
                <a:solidFill>
                  <a:srgbClr val="0070C0"/>
                </a:solidFill>
              </a:rPr>
              <a:t>Prezentace, snímek 15.</a:t>
            </a: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824785DC-046C-8C88-C39A-1576E05914B1}"/>
              </a:ext>
            </a:extLst>
          </p:cNvPr>
          <p:cNvSpPr txBox="1">
            <a:spLocks/>
          </p:cNvSpPr>
          <p:nvPr/>
        </p:nvSpPr>
        <p:spPr>
          <a:xfrm>
            <a:off x="292101" y="2681921"/>
            <a:ext cx="6273800" cy="2538413"/>
          </a:xfrm>
          <a:prstGeom prst="rect">
            <a:avLst/>
          </a:prstGeom>
        </p:spPr>
        <p:txBody>
          <a:bodyPr numCol="2" spcCol="108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i="1" dirty="0"/>
              <a:t>„Každé připojení je jinak rychlé a spolehlivé. Zkusíme si ověřit, jak rychlé je naše připojení ve škole.“</a:t>
            </a:r>
          </a:p>
          <a:p>
            <a:pPr>
              <a:lnSpc>
                <a:spcPct val="110000"/>
              </a:lnSpc>
            </a:pPr>
            <a:r>
              <a:rPr lang="cs-CZ" sz="1000" dirty="0"/>
              <a:t>Ukažte žákům stránku </a:t>
            </a:r>
            <a:r>
              <a:rPr lang="cs-CZ" sz="1000" dirty="0">
                <a:hlinkClick r:id="rId2"/>
              </a:rPr>
              <a:t>http://speedtest.cesnet.cz/</a:t>
            </a:r>
            <a:r>
              <a:rPr lang="cs-CZ" sz="1000" dirty="0"/>
              <a:t>, s níž budou pracovat. </a:t>
            </a:r>
          </a:p>
          <a:p>
            <a:pPr>
              <a:lnSpc>
                <a:spcPct val="110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Pracovní list, úkol 2. Prezentace, snímek 16.</a:t>
            </a:r>
          </a:p>
          <a:p>
            <a:pPr>
              <a:lnSpc>
                <a:spcPct val="110000"/>
              </a:lnSpc>
            </a:pPr>
            <a:r>
              <a:rPr lang="cs-CZ" sz="1000" dirty="0"/>
              <a:t>Nechte je ve dvojici ověřit rychlost školní Wi-Fi pomocí jejich mobilních telefonů. Pokud má někdo z žáků neomezená mobilní data, vyzkoušejte i je. Připojení kabelem může zkusit učitel na školním počítači. </a:t>
            </a:r>
          </a:p>
          <a:p>
            <a:pPr>
              <a:lnSpc>
                <a:spcPct val="110000"/>
              </a:lnSpc>
            </a:pPr>
            <a:r>
              <a:rPr lang="cs-CZ" sz="1000" dirty="0"/>
              <a:t>Zaměřte se na </a:t>
            </a:r>
            <a:r>
              <a:rPr lang="cs-CZ" sz="1000" i="1" dirty="0" err="1"/>
              <a:t>download</a:t>
            </a:r>
            <a:r>
              <a:rPr lang="cs-CZ" sz="1000" dirty="0"/>
              <a:t> (tedy jak rychle jsme schopni přijímat data za sekundu).</a:t>
            </a:r>
          </a:p>
          <a:p>
            <a:pPr>
              <a:lnSpc>
                <a:spcPct val="110000"/>
              </a:lnSpc>
            </a:pPr>
            <a:endParaRPr lang="cs-CZ" sz="1000" dirty="0"/>
          </a:p>
          <a:p>
            <a:pPr>
              <a:lnSpc>
                <a:spcPct val="110000"/>
              </a:lnSpc>
            </a:pPr>
            <a:r>
              <a:rPr lang="cs-CZ" sz="1000" dirty="0"/>
              <a:t>Zjištěné údaje napište na tabuli a následně porovnejte. Typické rychlosti jsou napsané na druhé straně pracovního listu u daných typů připojení, nejrychlejší by mělo být připojení kabelem. Při tomto experimentu je dobré poznamenat, že to nemusí být v realitě vždycky tak, jak je uvedeno na </a:t>
            </a:r>
            <a:r>
              <a:rPr lang="cs-CZ" sz="1000" dirty="0" err="1"/>
              <a:t>prac</a:t>
            </a:r>
            <a:r>
              <a:rPr lang="cs-CZ" sz="1000" dirty="0"/>
              <a:t>. list. Velmi záleží například na koncovém (uživatelském) zařízení.</a:t>
            </a:r>
          </a:p>
          <a:p>
            <a:pPr>
              <a:lnSpc>
                <a:spcPct val="110000"/>
              </a:lnSpc>
            </a:pPr>
            <a:endParaRPr lang="cs-CZ" sz="1000" dirty="0"/>
          </a:p>
          <a:p>
            <a:pPr>
              <a:lnSpc>
                <a:spcPct val="110000"/>
              </a:lnSpc>
            </a:pPr>
            <a:r>
              <a:rPr lang="cs-CZ" sz="1000" dirty="0"/>
              <a:t>Tip: Výsledky může ovlivnit: stáří a stav uživatelského zařízení (např. mobil neumí 5G atd.), stav místní sítě, kvalita signálu v daném místě, ...</a:t>
            </a:r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387065BB-2D89-50B4-B9B3-CF565FBBF2EB}"/>
              </a:ext>
            </a:extLst>
          </p:cNvPr>
          <p:cNvSpPr txBox="1">
            <a:spLocks/>
          </p:cNvSpPr>
          <p:nvPr/>
        </p:nvSpPr>
        <p:spPr>
          <a:xfrm>
            <a:off x="287337" y="2010409"/>
            <a:ext cx="6281737" cy="16986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b="1" cap="all" dirty="0"/>
              <a:t>Reflexe: Výhody a nevýhody připojení (13 min)</a:t>
            </a:r>
            <a:endParaRPr lang="en-US" sz="1200" b="1" cap="all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2C80A638-E792-503D-F57E-4C53E3B1D7AD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4424361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1000" b="0" dirty="0"/>
              <a:t>HODINA 2 – JAK SE PŘIPOJÍME K INTERNETU?</a:t>
            </a:r>
            <a:endParaRPr lang="en-US" sz="1000" b="0" dirty="0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56CB5220-E8CB-4C0A-C4B7-BBF90FCF2C98}"/>
              </a:ext>
            </a:extLst>
          </p:cNvPr>
          <p:cNvSpPr txBox="1">
            <a:spLocks/>
          </p:cNvSpPr>
          <p:nvPr/>
        </p:nvSpPr>
        <p:spPr>
          <a:xfrm>
            <a:off x="292100" y="2346958"/>
            <a:ext cx="6281737" cy="168275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cap="all" dirty="0"/>
              <a:t>Speed test (7 min)</a:t>
            </a:r>
            <a:endParaRPr lang="en-US" sz="1200" cap="all" dirty="0"/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A8B6993D-E2E7-6C2A-5022-5CC593CA8982}"/>
              </a:ext>
            </a:extLst>
          </p:cNvPr>
          <p:cNvCxnSpPr>
            <a:cxnSpLocks/>
          </p:cNvCxnSpPr>
          <p:nvPr/>
        </p:nvCxnSpPr>
        <p:spPr>
          <a:xfrm>
            <a:off x="1884363" y="2515233"/>
            <a:ext cx="468947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Nadpis 1">
            <a:extLst>
              <a:ext uri="{FF2B5EF4-FFF2-40B4-BE49-F238E27FC236}">
                <a16:creationId xmlns:a16="http://schemas.microsoft.com/office/drawing/2014/main" id="{AC0AFD07-9863-25AD-0424-DF5C0AABC4F3}"/>
              </a:ext>
            </a:extLst>
          </p:cNvPr>
          <p:cNvSpPr txBox="1">
            <a:spLocks/>
          </p:cNvSpPr>
          <p:nvPr/>
        </p:nvSpPr>
        <p:spPr>
          <a:xfrm>
            <a:off x="292100" y="5387021"/>
            <a:ext cx="6281737" cy="16827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cap="all" dirty="0"/>
              <a:t>Závěr (6 min)</a:t>
            </a:r>
            <a:endParaRPr lang="en-US" sz="1200" cap="all" dirty="0"/>
          </a:p>
        </p:txBody>
      </p: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15B2F07A-BE19-0A92-4926-9C4E9EF38AC8}"/>
              </a:ext>
            </a:extLst>
          </p:cNvPr>
          <p:cNvCxnSpPr>
            <a:cxnSpLocks/>
          </p:cNvCxnSpPr>
          <p:nvPr/>
        </p:nvCxnSpPr>
        <p:spPr>
          <a:xfrm>
            <a:off x="1884363" y="5555296"/>
            <a:ext cx="468947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Nadpis 1">
            <a:extLst>
              <a:ext uri="{FF2B5EF4-FFF2-40B4-BE49-F238E27FC236}">
                <a16:creationId xmlns:a16="http://schemas.microsoft.com/office/drawing/2014/main" id="{6AD619D7-B6F8-4562-16C5-72CA2CDDE704}"/>
              </a:ext>
            </a:extLst>
          </p:cNvPr>
          <p:cNvSpPr txBox="1">
            <a:spLocks/>
          </p:cNvSpPr>
          <p:nvPr/>
        </p:nvSpPr>
        <p:spPr>
          <a:xfrm>
            <a:off x="292101" y="5729921"/>
            <a:ext cx="6273800" cy="743268"/>
          </a:xfrm>
          <a:prstGeom prst="rect">
            <a:avLst/>
          </a:prstGeom>
        </p:spPr>
        <p:txBody>
          <a:bodyPr numCol="2" spcCol="108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dirty="0"/>
              <a:t>Nechte žáky ve dvojicích vyplnit tabulku. </a:t>
            </a:r>
            <a:r>
              <a:rPr lang="cs-CZ" sz="1000" b="1" dirty="0">
                <a:solidFill>
                  <a:srgbClr val="0070C0"/>
                </a:solidFill>
              </a:rPr>
              <a:t>Pracovní list, úkol 3.</a:t>
            </a:r>
          </a:p>
          <a:p>
            <a:pPr>
              <a:lnSpc>
                <a:spcPct val="110000"/>
              </a:lnSpc>
            </a:pPr>
            <a:r>
              <a:rPr lang="cs-CZ" sz="1000" dirty="0"/>
              <a:t>V každém políčku by měla být alespoň jedna informace. Poté spojte dvojice do čtveřic </a:t>
            </a:r>
            <a:br>
              <a:rPr lang="cs-CZ" sz="1000" dirty="0"/>
            </a:br>
            <a:r>
              <a:rPr lang="cs-CZ" sz="1000" dirty="0"/>
              <a:t>a nechte žáky porovnat jejich nápady. Ukažte dětem jedno z možných správných řešení. </a:t>
            </a:r>
            <a:r>
              <a:rPr lang="cs-CZ" sz="1000" b="1" dirty="0">
                <a:solidFill>
                  <a:srgbClr val="0070C0"/>
                </a:solidFill>
              </a:rPr>
              <a:t>Prezentace, snímek 17.</a:t>
            </a:r>
          </a:p>
          <a:p>
            <a:pPr>
              <a:lnSpc>
                <a:spcPct val="110000"/>
              </a:lnSpc>
            </a:pPr>
            <a:r>
              <a:rPr lang="cs-CZ" sz="1000" dirty="0"/>
              <a:t>Příklady možných odpovědí:</a:t>
            </a:r>
          </a:p>
        </p:txBody>
      </p:sp>
      <p:sp>
        <p:nvSpPr>
          <p:cNvPr id="15" name=" 9">
            <a:extLst>
              <a:ext uri="{FF2B5EF4-FFF2-40B4-BE49-F238E27FC236}">
                <a16:creationId xmlns:a16="http://schemas.microsoft.com/office/drawing/2014/main" id="{924232EE-6E37-65A1-5E3E-740195B1E3A1}"/>
              </a:ext>
            </a:extLst>
          </p:cNvPr>
          <p:cNvSpPr txBox="1">
            <a:spLocks/>
          </p:cNvSpPr>
          <p:nvPr/>
        </p:nvSpPr>
        <p:spPr>
          <a:xfrm>
            <a:off x="287337" y="6572253"/>
            <a:ext cx="1489076" cy="3589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Typ připojení</a:t>
            </a:r>
            <a:endParaRPr lang="en-US" sz="1000" b="1" dirty="0"/>
          </a:p>
        </p:txBody>
      </p:sp>
      <p:sp>
        <p:nvSpPr>
          <p:cNvPr id="16" name=" 9">
            <a:extLst>
              <a:ext uri="{FF2B5EF4-FFF2-40B4-BE49-F238E27FC236}">
                <a16:creationId xmlns:a16="http://schemas.microsoft.com/office/drawing/2014/main" id="{259C9B56-EF7C-EA81-0FBF-5E31E269BE06}"/>
              </a:ext>
            </a:extLst>
          </p:cNvPr>
          <p:cNvSpPr txBox="1">
            <a:spLocks/>
          </p:cNvSpPr>
          <p:nvPr/>
        </p:nvSpPr>
        <p:spPr>
          <a:xfrm>
            <a:off x="1889629" y="6572253"/>
            <a:ext cx="1474918" cy="3589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výhody</a:t>
            </a:r>
            <a:endParaRPr lang="en-US" sz="1000" b="1" dirty="0"/>
          </a:p>
        </p:txBody>
      </p:sp>
      <p:sp>
        <p:nvSpPr>
          <p:cNvPr id="18" name=" 9">
            <a:extLst>
              <a:ext uri="{FF2B5EF4-FFF2-40B4-BE49-F238E27FC236}">
                <a16:creationId xmlns:a16="http://schemas.microsoft.com/office/drawing/2014/main" id="{0E2F5649-C4A7-F32E-B054-8FFEFE9A9C7E}"/>
              </a:ext>
            </a:extLst>
          </p:cNvPr>
          <p:cNvSpPr txBox="1">
            <a:spLocks/>
          </p:cNvSpPr>
          <p:nvPr/>
        </p:nvSpPr>
        <p:spPr>
          <a:xfrm>
            <a:off x="3482977" y="6572253"/>
            <a:ext cx="1489073" cy="3589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nevýhody</a:t>
            </a:r>
            <a:endParaRPr lang="en-US" sz="1000" b="1" dirty="0"/>
          </a:p>
        </p:txBody>
      </p:sp>
      <p:sp>
        <p:nvSpPr>
          <p:cNvPr id="19" name=" 9">
            <a:extLst>
              <a:ext uri="{FF2B5EF4-FFF2-40B4-BE49-F238E27FC236}">
                <a16:creationId xmlns:a16="http://schemas.microsoft.com/office/drawing/2014/main" id="{66EF5475-6890-6E6B-26D5-3402503F6EFF}"/>
              </a:ext>
            </a:extLst>
          </p:cNvPr>
          <p:cNvSpPr txBox="1">
            <a:spLocks/>
          </p:cNvSpPr>
          <p:nvPr/>
        </p:nvSpPr>
        <p:spPr>
          <a:xfrm>
            <a:off x="5081592" y="6572253"/>
            <a:ext cx="1489072" cy="3589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 err="1">
                <a:solidFill>
                  <a:srgbClr val="000000"/>
                </a:solidFill>
                <a:ea typeface="Avenir"/>
              </a:rPr>
              <a:t>ideální</a:t>
            </a:r>
            <a:r>
              <a:rPr lang="pl-PL" sz="1000" b="1" dirty="0">
                <a:solidFill>
                  <a:srgbClr val="000000"/>
                </a:solidFill>
                <a:ea typeface="Avenir"/>
              </a:rPr>
              <a:t> </a:t>
            </a:r>
            <a:r>
              <a:rPr lang="pl-PL" sz="1000" b="1" dirty="0" err="1">
                <a:solidFill>
                  <a:srgbClr val="000000"/>
                </a:solidFill>
                <a:ea typeface="Avenir"/>
              </a:rPr>
              <a:t>využití</a:t>
            </a:r>
            <a:endParaRPr lang="en-US" sz="1000" b="1" dirty="0"/>
          </a:p>
        </p:txBody>
      </p:sp>
      <p:cxnSp>
        <p:nvCxnSpPr>
          <p:cNvPr id="20" name="Přímá spojnice 19">
            <a:extLst>
              <a:ext uri="{FF2B5EF4-FFF2-40B4-BE49-F238E27FC236}">
                <a16:creationId xmlns:a16="http://schemas.microsoft.com/office/drawing/2014/main" id="{218202C5-3A1E-12CD-935F-9770760CEFF9}"/>
              </a:ext>
            </a:extLst>
          </p:cNvPr>
          <p:cNvCxnSpPr>
            <a:cxnSpLocks/>
          </p:cNvCxnSpPr>
          <p:nvPr/>
        </p:nvCxnSpPr>
        <p:spPr>
          <a:xfrm flipH="1">
            <a:off x="296421" y="6922261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20">
            <a:extLst>
              <a:ext uri="{FF2B5EF4-FFF2-40B4-BE49-F238E27FC236}">
                <a16:creationId xmlns:a16="http://schemas.microsoft.com/office/drawing/2014/main" id="{052C422A-AD22-7DBF-7BAB-E1804B9F30ED}"/>
              </a:ext>
            </a:extLst>
          </p:cNvPr>
          <p:cNvCxnSpPr>
            <a:cxnSpLocks/>
          </p:cNvCxnSpPr>
          <p:nvPr/>
        </p:nvCxnSpPr>
        <p:spPr>
          <a:xfrm flipH="1">
            <a:off x="296421" y="7758813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id="{772D05C5-0D87-AB61-DB62-2B9F01D7957D}"/>
              </a:ext>
            </a:extLst>
          </p:cNvPr>
          <p:cNvCxnSpPr>
            <a:cxnSpLocks/>
          </p:cNvCxnSpPr>
          <p:nvPr/>
        </p:nvCxnSpPr>
        <p:spPr>
          <a:xfrm flipH="1">
            <a:off x="296421" y="8602029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635910DC-038A-B371-2E12-657AD46B9232}"/>
              </a:ext>
            </a:extLst>
          </p:cNvPr>
          <p:cNvCxnSpPr>
            <a:cxnSpLocks/>
          </p:cNvCxnSpPr>
          <p:nvPr/>
        </p:nvCxnSpPr>
        <p:spPr>
          <a:xfrm flipV="1">
            <a:off x="1831207" y="6572250"/>
            <a:ext cx="0" cy="287432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25">
            <a:extLst>
              <a:ext uri="{FF2B5EF4-FFF2-40B4-BE49-F238E27FC236}">
                <a16:creationId xmlns:a16="http://schemas.microsoft.com/office/drawing/2014/main" id="{7617B539-236F-80FA-46E4-7014E8C2EF00}"/>
              </a:ext>
            </a:extLst>
          </p:cNvPr>
          <p:cNvCxnSpPr>
            <a:cxnSpLocks/>
          </p:cNvCxnSpPr>
          <p:nvPr/>
        </p:nvCxnSpPr>
        <p:spPr>
          <a:xfrm flipV="1">
            <a:off x="3429000" y="6572253"/>
            <a:ext cx="0" cy="287432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BB18C632-970A-8D91-A1B6-2C5414DC8B4F}"/>
              </a:ext>
            </a:extLst>
          </p:cNvPr>
          <p:cNvCxnSpPr>
            <a:cxnSpLocks/>
          </p:cNvCxnSpPr>
          <p:nvPr/>
        </p:nvCxnSpPr>
        <p:spPr>
          <a:xfrm flipV="1">
            <a:off x="5022245" y="6572253"/>
            <a:ext cx="0" cy="287432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Nadpis 1">
            <a:extLst>
              <a:ext uri="{FF2B5EF4-FFF2-40B4-BE49-F238E27FC236}">
                <a16:creationId xmlns:a16="http://schemas.microsoft.com/office/drawing/2014/main" id="{05E13C8D-A7D3-6D61-D0DB-1F56710FA63F}"/>
              </a:ext>
            </a:extLst>
          </p:cNvPr>
          <p:cNvSpPr txBox="1">
            <a:spLocks/>
          </p:cNvSpPr>
          <p:nvPr/>
        </p:nvSpPr>
        <p:spPr>
          <a:xfrm>
            <a:off x="296420" y="6930388"/>
            <a:ext cx="1474777" cy="828425"/>
          </a:xfrm>
          <a:prstGeom prst="rect">
            <a:avLst/>
          </a:prstGeom>
        </p:spPr>
        <p:txBody>
          <a:bodyPr numCol="1" spcCol="21600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pl-PL" sz="1000" spc="22" dirty="0"/>
              <a:t>Wi-Fi</a:t>
            </a:r>
            <a:endParaRPr lang="cs-CZ" sz="1000" spc="22" dirty="0"/>
          </a:p>
        </p:txBody>
      </p:sp>
      <p:sp>
        <p:nvSpPr>
          <p:cNvPr id="37" name="Nadpis 1">
            <a:extLst>
              <a:ext uri="{FF2B5EF4-FFF2-40B4-BE49-F238E27FC236}">
                <a16:creationId xmlns:a16="http://schemas.microsoft.com/office/drawing/2014/main" id="{43751CFA-7592-C6C9-AE40-0F4B163DB931}"/>
              </a:ext>
            </a:extLst>
          </p:cNvPr>
          <p:cNvSpPr txBox="1">
            <a:spLocks/>
          </p:cNvSpPr>
          <p:nvPr/>
        </p:nvSpPr>
        <p:spPr>
          <a:xfrm>
            <a:off x="296420" y="7760399"/>
            <a:ext cx="1474777" cy="834323"/>
          </a:xfrm>
          <a:prstGeom prst="rect">
            <a:avLst/>
          </a:prstGeom>
        </p:spPr>
        <p:txBody>
          <a:bodyPr numCol="1" spcCol="21600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pl-PL" sz="1000" spc="22" dirty="0"/>
              <a:t>kabel</a:t>
            </a:r>
            <a:endParaRPr lang="cs-CZ" sz="1000" b="1" dirty="0">
              <a:solidFill>
                <a:srgbClr val="0070C0"/>
              </a:solidFill>
            </a:endParaRPr>
          </a:p>
        </p:txBody>
      </p:sp>
      <p:sp>
        <p:nvSpPr>
          <p:cNvPr id="38" name="Nadpis 1">
            <a:extLst>
              <a:ext uri="{FF2B5EF4-FFF2-40B4-BE49-F238E27FC236}">
                <a16:creationId xmlns:a16="http://schemas.microsoft.com/office/drawing/2014/main" id="{9ECAC9DE-7A97-E7E9-509A-F2DBC60D6975}"/>
              </a:ext>
            </a:extLst>
          </p:cNvPr>
          <p:cNvSpPr txBox="1">
            <a:spLocks/>
          </p:cNvSpPr>
          <p:nvPr/>
        </p:nvSpPr>
        <p:spPr>
          <a:xfrm>
            <a:off x="296420" y="8594723"/>
            <a:ext cx="1474777" cy="851856"/>
          </a:xfrm>
          <a:prstGeom prst="rect">
            <a:avLst/>
          </a:prstGeom>
        </p:spPr>
        <p:txBody>
          <a:bodyPr numCol="1" spcCol="21600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pl-PL" sz="1000" spc="22" dirty="0"/>
              <a:t>data</a:t>
            </a:r>
            <a:endParaRPr lang="cs-CZ" sz="1000" b="1" dirty="0">
              <a:solidFill>
                <a:srgbClr val="0070C0"/>
              </a:solidFill>
            </a:endParaRPr>
          </a:p>
        </p:txBody>
      </p:sp>
      <p:sp>
        <p:nvSpPr>
          <p:cNvPr id="42" name="Nadpis 1">
            <a:extLst>
              <a:ext uri="{FF2B5EF4-FFF2-40B4-BE49-F238E27FC236}">
                <a16:creationId xmlns:a16="http://schemas.microsoft.com/office/drawing/2014/main" id="{CA024D13-C5C2-6E93-301F-87B75B1B4EA9}"/>
              </a:ext>
            </a:extLst>
          </p:cNvPr>
          <p:cNvSpPr txBox="1">
            <a:spLocks/>
          </p:cNvSpPr>
          <p:nvPr/>
        </p:nvSpPr>
        <p:spPr>
          <a:xfrm>
            <a:off x="1889699" y="6930388"/>
            <a:ext cx="1474777" cy="823915"/>
          </a:xfrm>
          <a:prstGeom prst="rect">
            <a:avLst/>
          </a:prstGeom>
        </p:spPr>
        <p:txBody>
          <a:bodyPr numCol="1" spcCol="21600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pl-PL" sz="1000" spc="22" dirty="0"/>
              <a:t>nepotřebuji přídavný materiál - kabel</a:t>
            </a:r>
            <a:endParaRPr lang="cs-CZ" sz="1000" b="1" dirty="0">
              <a:solidFill>
                <a:srgbClr val="0070C0"/>
              </a:solidFill>
            </a:endParaRPr>
          </a:p>
        </p:txBody>
      </p:sp>
      <p:sp>
        <p:nvSpPr>
          <p:cNvPr id="50" name="Nadpis 1">
            <a:extLst>
              <a:ext uri="{FF2B5EF4-FFF2-40B4-BE49-F238E27FC236}">
                <a16:creationId xmlns:a16="http://schemas.microsoft.com/office/drawing/2014/main" id="{6F717335-535D-B8B5-28F5-C31499206FF9}"/>
              </a:ext>
            </a:extLst>
          </p:cNvPr>
          <p:cNvSpPr txBox="1">
            <a:spLocks/>
          </p:cNvSpPr>
          <p:nvPr/>
        </p:nvSpPr>
        <p:spPr>
          <a:xfrm>
            <a:off x="1889699" y="7754304"/>
            <a:ext cx="1474777" cy="846137"/>
          </a:xfrm>
          <a:prstGeom prst="rect">
            <a:avLst/>
          </a:prstGeom>
        </p:spPr>
        <p:txBody>
          <a:bodyPr numCol="1" spcCol="21600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pl-PL" sz="1000" spc="22" dirty="0"/>
              <a:t>rychlé, spolehlivé, nezávislé na vnějších vlivech (počasí)</a:t>
            </a:r>
            <a:endParaRPr lang="cs-CZ" sz="1000" b="1" dirty="0">
              <a:solidFill>
                <a:srgbClr val="0070C0"/>
              </a:solidFill>
            </a:endParaRPr>
          </a:p>
        </p:txBody>
      </p:sp>
      <p:sp>
        <p:nvSpPr>
          <p:cNvPr id="51" name="Nadpis 1">
            <a:extLst>
              <a:ext uri="{FF2B5EF4-FFF2-40B4-BE49-F238E27FC236}">
                <a16:creationId xmlns:a16="http://schemas.microsoft.com/office/drawing/2014/main" id="{38590665-6031-53ED-E7B2-7E4672CD769E}"/>
              </a:ext>
            </a:extLst>
          </p:cNvPr>
          <p:cNvSpPr txBox="1">
            <a:spLocks/>
          </p:cNvSpPr>
          <p:nvPr/>
        </p:nvSpPr>
        <p:spPr>
          <a:xfrm>
            <a:off x="1889699" y="8604950"/>
            <a:ext cx="1474777" cy="846137"/>
          </a:xfrm>
          <a:prstGeom prst="rect">
            <a:avLst/>
          </a:prstGeom>
        </p:spPr>
        <p:txBody>
          <a:bodyPr numCol="1" spcCol="21600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pl-PL" sz="1000" spc="22" dirty="0"/>
              <a:t>dostupné v přírodě</a:t>
            </a:r>
            <a:endParaRPr lang="cs-CZ" sz="1000" b="1" dirty="0">
              <a:solidFill>
                <a:srgbClr val="0070C0"/>
              </a:solidFill>
            </a:endParaRPr>
          </a:p>
        </p:txBody>
      </p:sp>
      <p:sp>
        <p:nvSpPr>
          <p:cNvPr id="52" name="Nadpis 1">
            <a:extLst>
              <a:ext uri="{FF2B5EF4-FFF2-40B4-BE49-F238E27FC236}">
                <a16:creationId xmlns:a16="http://schemas.microsoft.com/office/drawing/2014/main" id="{7803640F-B2D6-BDE2-3885-84E26755CE4E}"/>
              </a:ext>
            </a:extLst>
          </p:cNvPr>
          <p:cNvSpPr txBox="1">
            <a:spLocks/>
          </p:cNvSpPr>
          <p:nvPr/>
        </p:nvSpPr>
        <p:spPr>
          <a:xfrm>
            <a:off x="3497273" y="6930388"/>
            <a:ext cx="1474777" cy="823915"/>
          </a:xfrm>
          <a:prstGeom prst="rect">
            <a:avLst/>
          </a:prstGeom>
        </p:spPr>
        <p:txBody>
          <a:bodyPr numCol="1" spcCol="21600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pl-PL" sz="1000" spc="22" dirty="0"/>
              <a:t>relativně krátký dosah; nemusí být bezpečné připojit se k </a:t>
            </a:r>
            <a:r>
              <a:rPr lang="pl-PL" sz="1000" spc="22" dirty="0" err="1"/>
              <a:t>cizí</a:t>
            </a:r>
            <a:r>
              <a:rPr lang="pl-PL" sz="1000" spc="22" dirty="0"/>
              <a:t> Wi-Fi, náchylné na rušení</a:t>
            </a:r>
            <a:endParaRPr lang="cs-CZ" sz="1000" b="1" dirty="0">
              <a:solidFill>
                <a:srgbClr val="0070C0"/>
              </a:solidFill>
            </a:endParaRPr>
          </a:p>
        </p:txBody>
      </p:sp>
      <p:sp>
        <p:nvSpPr>
          <p:cNvPr id="53" name="Nadpis 1">
            <a:extLst>
              <a:ext uri="{FF2B5EF4-FFF2-40B4-BE49-F238E27FC236}">
                <a16:creationId xmlns:a16="http://schemas.microsoft.com/office/drawing/2014/main" id="{0A8CA8F6-B14D-D532-0AEE-E695DFD81FE4}"/>
              </a:ext>
            </a:extLst>
          </p:cNvPr>
          <p:cNvSpPr txBox="1">
            <a:spLocks/>
          </p:cNvSpPr>
          <p:nvPr/>
        </p:nvSpPr>
        <p:spPr>
          <a:xfrm>
            <a:off x="3497273" y="7763953"/>
            <a:ext cx="1474777" cy="823915"/>
          </a:xfrm>
          <a:prstGeom prst="rect">
            <a:avLst/>
          </a:prstGeom>
        </p:spPr>
        <p:txBody>
          <a:bodyPr numCol="1" spcCol="21600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pl-PL" sz="1000" spc="22" dirty="0"/>
              <a:t>nelze jednoduše </a:t>
            </a:r>
            <a:br>
              <a:rPr lang="pl-PL" sz="1000" spc="22" dirty="0"/>
            </a:br>
            <a:r>
              <a:rPr lang="pl-PL" sz="1000" spc="22" dirty="0"/>
              <a:t>z mobilu/tabletu, potřebuji kabel (překáží)</a:t>
            </a:r>
            <a:endParaRPr lang="cs-CZ" sz="1000" b="1" dirty="0">
              <a:solidFill>
                <a:srgbClr val="0070C0"/>
              </a:solidFill>
            </a:endParaRPr>
          </a:p>
        </p:txBody>
      </p:sp>
      <p:sp>
        <p:nvSpPr>
          <p:cNvPr id="54" name="Nadpis 1">
            <a:extLst>
              <a:ext uri="{FF2B5EF4-FFF2-40B4-BE49-F238E27FC236}">
                <a16:creationId xmlns:a16="http://schemas.microsoft.com/office/drawing/2014/main" id="{001230C7-DBDF-ECC7-226A-8F048DFB01E7}"/>
              </a:ext>
            </a:extLst>
          </p:cNvPr>
          <p:cNvSpPr txBox="1">
            <a:spLocks/>
          </p:cNvSpPr>
          <p:nvPr/>
        </p:nvSpPr>
        <p:spPr>
          <a:xfrm>
            <a:off x="3497273" y="8608693"/>
            <a:ext cx="1474777" cy="823915"/>
          </a:xfrm>
          <a:prstGeom prst="rect">
            <a:avLst/>
          </a:prstGeom>
        </p:spPr>
        <p:txBody>
          <a:bodyPr numCol="1" spcCol="21600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pl-PL" sz="1000" spc="22" dirty="0"/>
              <a:t>potřebujeme </a:t>
            </a:r>
            <a:br>
              <a:rPr lang="pl-PL" sz="1000" spc="22" dirty="0"/>
            </a:br>
            <a:r>
              <a:rPr lang="pl-PL" sz="1000" spc="22" dirty="0"/>
              <a:t>SIM kartu </a:t>
            </a:r>
            <a:br>
              <a:rPr lang="pl-PL" sz="1000" spc="22" dirty="0"/>
            </a:br>
            <a:r>
              <a:rPr lang="pl-PL" sz="1000" spc="22" dirty="0"/>
              <a:t>s předplacenými daty</a:t>
            </a:r>
            <a:endParaRPr lang="cs-CZ" sz="1000" b="1" dirty="0">
              <a:solidFill>
                <a:srgbClr val="0070C0"/>
              </a:solidFill>
            </a:endParaRPr>
          </a:p>
        </p:txBody>
      </p:sp>
      <p:sp>
        <p:nvSpPr>
          <p:cNvPr id="55" name="Nadpis 1">
            <a:extLst>
              <a:ext uri="{FF2B5EF4-FFF2-40B4-BE49-F238E27FC236}">
                <a16:creationId xmlns:a16="http://schemas.microsoft.com/office/drawing/2014/main" id="{EE61EC1D-F6DA-C126-307A-B6D5102B4786}"/>
              </a:ext>
            </a:extLst>
          </p:cNvPr>
          <p:cNvSpPr txBox="1">
            <a:spLocks/>
          </p:cNvSpPr>
          <p:nvPr/>
        </p:nvSpPr>
        <p:spPr>
          <a:xfrm>
            <a:off x="5080000" y="6928040"/>
            <a:ext cx="1489075" cy="834833"/>
          </a:xfrm>
          <a:prstGeom prst="rect">
            <a:avLst/>
          </a:prstGeom>
        </p:spPr>
        <p:txBody>
          <a:bodyPr numCol="1" spcCol="21600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pl-PL" sz="1000" spc="22" dirty="0"/>
              <a:t>Na notebooku </a:t>
            </a:r>
            <a:r>
              <a:rPr lang="pl-PL" sz="1000" spc="22" dirty="0" err="1"/>
              <a:t>nebo</a:t>
            </a:r>
            <a:r>
              <a:rPr lang="pl-PL" sz="1000" spc="22" dirty="0"/>
              <a:t> mobilu doma.</a:t>
            </a:r>
            <a:endParaRPr lang="cs-CZ" sz="1000" b="1" dirty="0">
              <a:solidFill>
                <a:srgbClr val="0070C0"/>
              </a:solidFill>
            </a:endParaRPr>
          </a:p>
        </p:txBody>
      </p:sp>
      <p:sp>
        <p:nvSpPr>
          <p:cNvPr id="56" name="Nadpis 1">
            <a:extLst>
              <a:ext uri="{FF2B5EF4-FFF2-40B4-BE49-F238E27FC236}">
                <a16:creationId xmlns:a16="http://schemas.microsoft.com/office/drawing/2014/main" id="{75B9C5EB-EFA0-87FB-12D2-1B873E709323}"/>
              </a:ext>
            </a:extLst>
          </p:cNvPr>
          <p:cNvSpPr txBox="1">
            <a:spLocks/>
          </p:cNvSpPr>
          <p:nvPr/>
        </p:nvSpPr>
        <p:spPr>
          <a:xfrm>
            <a:off x="5080000" y="7766402"/>
            <a:ext cx="1489075" cy="834833"/>
          </a:xfrm>
          <a:prstGeom prst="rect">
            <a:avLst/>
          </a:prstGeom>
        </p:spPr>
        <p:txBody>
          <a:bodyPr numCol="1" spcCol="21600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pl-PL" sz="1000" spc="22" dirty="0"/>
              <a:t>Na počítači, pokud potřebujeme spolehlivé připojení, např. online výuka.</a:t>
            </a:r>
            <a:endParaRPr lang="cs-CZ" sz="1000" b="1" dirty="0">
              <a:solidFill>
                <a:srgbClr val="0070C0"/>
              </a:solidFill>
            </a:endParaRPr>
          </a:p>
        </p:txBody>
      </p:sp>
      <p:sp>
        <p:nvSpPr>
          <p:cNvPr id="57" name="Nadpis 1">
            <a:extLst>
              <a:ext uri="{FF2B5EF4-FFF2-40B4-BE49-F238E27FC236}">
                <a16:creationId xmlns:a16="http://schemas.microsoft.com/office/drawing/2014/main" id="{96109BB7-4D52-1C87-5FD7-E0E90314CBCB}"/>
              </a:ext>
            </a:extLst>
          </p:cNvPr>
          <p:cNvSpPr txBox="1">
            <a:spLocks/>
          </p:cNvSpPr>
          <p:nvPr/>
        </p:nvSpPr>
        <p:spPr>
          <a:xfrm>
            <a:off x="5080000" y="8596406"/>
            <a:ext cx="1489075" cy="850173"/>
          </a:xfrm>
          <a:prstGeom prst="rect">
            <a:avLst/>
          </a:prstGeom>
        </p:spPr>
        <p:txBody>
          <a:bodyPr numCol="1" spcCol="21600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pl-PL" sz="1000" spc="22" dirty="0"/>
              <a:t>Na mobilu </a:t>
            </a:r>
            <a:br>
              <a:rPr lang="pl-PL" sz="1000" spc="22" dirty="0"/>
            </a:br>
            <a:r>
              <a:rPr lang="pl-PL" sz="1000" spc="22" dirty="0"/>
              <a:t>v přírodě, např. hledání cesty </a:t>
            </a:r>
            <a:br>
              <a:rPr lang="pl-PL" sz="1000" spc="22" dirty="0"/>
            </a:br>
            <a:r>
              <a:rPr lang="pl-PL" sz="1000" spc="22" dirty="0"/>
              <a:t>v mapě.</a:t>
            </a:r>
            <a:endParaRPr lang="cs-CZ" sz="1000" b="1" dirty="0">
              <a:solidFill>
                <a:srgbClr val="0070C0"/>
              </a:solidFill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79BEDCCA-2AD6-044A-2F11-073CA03D194C}"/>
              </a:ext>
            </a:extLst>
          </p:cNvPr>
          <p:cNvSpPr txBox="1">
            <a:spLocks/>
          </p:cNvSpPr>
          <p:nvPr/>
        </p:nvSpPr>
        <p:spPr>
          <a:xfrm>
            <a:off x="3482974" y="148730"/>
            <a:ext cx="3082925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pPr algn="r"/>
            <a:r>
              <a:rPr lang="cs-CZ" sz="1000" b="0" dirty="0"/>
              <a:t>6.-7. ročník ZŠ / lehčí varianta</a:t>
            </a:r>
            <a:endParaRPr lang="en-US" sz="1000" b="0" dirty="0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8C68288-94E0-4C74-07EB-AE4EFABAC206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720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1A65BD-0E0D-E8EA-0A87-B38C7B152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Obdélník: se zakulacenými rohy 56">
            <a:extLst>
              <a:ext uri="{FF2B5EF4-FFF2-40B4-BE49-F238E27FC236}">
                <a16:creationId xmlns:a16="http://schemas.microsoft.com/office/drawing/2014/main" id="{3614364B-463E-2E2F-62CC-917A9E4775F3}"/>
              </a:ext>
            </a:extLst>
          </p:cNvPr>
          <p:cNvSpPr/>
          <p:nvPr/>
        </p:nvSpPr>
        <p:spPr>
          <a:xfrm>
            <a:off x="336183" y="3395496"/>
            <a:ext cx="857618" cy="376852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8C6D425B-69C6-5EAD-1256-D2A3F0839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1" name="Nadpis 1">
            <a:extLst>
              <a:ext uri="{FF2B5EF4-FFF2-40B4-BE49-F238E27FC236}">
                <a16:creationId xmlns:a16="http://schemas.microsoft.com/office/drawing/2014/main" id="{02B1063F-9C16-3C52-5A6E-7216AA3DA80D}"/>
              </a:ext>
            </a:extLst>
          </p:cNvPr>
          <p:cNvSpPr txBox="1">
            <a:spLocks/>
          </p:cNvSpPr>
          <p:nvPr/>
        </p:nvSpPr>
        <p:spPr>
          <a:xfrm>
            <a:off x="287337" y="496249"/>
            <a:ext cx="6281737" cy="33813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800" dirty="0"/>
              <a:t>Průběh hodiny stručně</a:t>
            </a:r>
            <a:endParaRPr lang="en-US" sz="1400" dirty="0"/>
          </a:p>
        </p:txBody>
      </p:sp>
      <p:sp>
        <p:nvSpPr>
          <p:cNvPr id="32" name="Nadpis 1">
            <a:extLst>
              <a:ext uri="{FF2B5EF4-FFF2-40B4-BE49-F238E27FC236}">
                <a16:creationId xmlns:a16="http://schemas.microsoft.com/office/drawing/2014/main" id="{C0982145-CE46-101B-B83C-9A62FEFEA27E}"/>
              </a:ext>
            </a:extLst>
          </p:cNvPr>
          <p:cNvSpPr txBox="1">
            <a:spLocks/>
          </p:cNvSpPr>
          <p:nvPr/>
        </p:nvSpPr>
        <p:spPr>
          <a:xfrm>
            <a:off x="287337" y="844441"/>
            <a:ext cx="4151313" cy="32969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400" b="1" dirty="0">
                <a:solidFill>
                  <a:schemeClr val="accent6">
                    <a:lumMod val="75000"/>
                  </a:schemeClr>
                </a:solidFill>
              </a:rPr>
              <a:t>EVOKACE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3" name="Nadpis 1">
            <a:extLst>
              <a:ext uri="{FF2B5EF4-FFF2-40B4-BE49-F238E27FC236}">
                <a16:creationId xmlns:a16="http://schemas.microsoft.com/office/drawing/2014/main" id="{F2168A7A-ACEB-457D-81ED-BBA74FCAE37D}"/>
              </a:ext>
            </a:extLst>
          </p:cNvPr>
          <p:cNvSpPr txBox="1">
            <a:spLocks/>
          </p:cNvSpPr>
          <p:nvPr/>
        </p:nvSpPr>
        <p:spPr>
          <a:xfrm>
            <a:off x="287337" y="1163079"/>
            <a:ext cx="6281738" cy="16800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dirty="0"/>
              <a:t>aktivita </a:t>
            </a:r>
            <a:r>
              <a:rPr lang="cs-CZ" sz="1000" b="1" dirty="0"/>
              <a:t>JAK SE PŘIPOJÍME?</a:t>
            </a:r>
            <a:endParaRPr lang="en-US" sz="1000" b="1" dirty="0"/>
          </a:p>
        </p:txBody>
      </p:sp>
      <p:sp>
        <p:nvSpPr>
          <p:cNvPr id="34" name="Nadpis 1">
            <a:extLst>
              <a:ext uri="{FF2B5EF4-FFF2-40B4-BE49-F238E27FC236}">
                <a16:creationId xmlns:a16="http://schemas.microsoft.com/office/drawing/2014/main" id="{DFB2D244-644D-D677-D31F-8AA43034ED3B}"/>
              </a:ext>
            </a:extLst>
          </p:cNvPr>
          <p:cNvSpPr txBox="1">
            <a:spLocks/>
          </p:cNvSpPr>
          <p:nvPr/>
        </p:nvSpPr>
        <p:spPr>
          <a:xfrm>
            <a:off x="1357312" y="1493785"/>
            <a:ext cx="957265" cy="854618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1-3</a:t>
            </a:r>
            <a:br>
              <a:rPr lang="cs-CZ" sz="1000" b="1" dirty="0"/>
            </a:br>
            <a:br>
              <a:rPr lang="cs-CZ" sz="1000" b="1" dirty="0"/>
            </a:br>
            <a:r>
              <a:rPr lang="cs-CZ" sz="1000" dirty="0"/>
              <a:t>PL</a:t>
            </a:r>
            <a:r>
              <a:rPr lang="cs-CZ" sz="1000" b="1" dirty="0"/>
              <a:t> úkol 1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35" name="Nadpis 1">
            <a:extLst>
              <a:ext uri="{FF2B5EF4-FFF2-40B4-BE49-F238E27FC236}">
                <a16:creationId xmlns:a16="http://schemas.microsoft.com/office/drawing/2014/main" id="{A477863C-AED5-8BAE-7DB3-C2178F4D5347}"/>
              </a:ext>
            </a:extLst>
          </p:cNvPr>
          <p:cNvSpPr txBox="1">
            <a:spLocks/>
          </p:cNvSpPr>
          <p:nvPr/>
        </p:nvSpPr>
        <p:spPr>
          <a:xfrm>
            <a:off x="2417763" y="1520895"/>
            <a:ext cx="4151312" cy="98824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Žáci ve dvojicích napíšou způsoby, jakými se připojí k internetu v různých situacích.</a:t>
            </a:r>
          </a:p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Poté sdílíme společně, kontrolujeme výsledky dle prezentace. Diskutujeme.</a:t>
            </a:r>
          </a:p>
        </p:txBody>
      </p:sp>
      <p:sp>
        <p:nvSpPr>
          <p:cNvPr id="36" name="Nadpis 1">
            <a:extLst>
              <a:ext uri="{FF2B5EF4-FFF2-40B4-BE49-F238E27FC236}">
                <a16:creationId xmlns:a16="http://schemas.microsoft.com/office/drawing/2014/main" id="{633280FB-59F6-51E6-2689-354A46BB4127}"/>
              </a:ext>
            </a:extLst>
          </p:cNvPr>
          <p:cNvSpPr txBox="1">
            <a:spLocks/>
          </p:cNvSpPr>
          <p:nvPr/>
        </p:nvSpPr>
        <p:spPr>
          <a:xfrm>
            <a:off x="287337" y="2678019"/>
            <a:ext cx="4151313" cy="34620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400" b="1" dirty="0">
                <a:solidFill>
                  <a:schemeClr val="accent2">
                    <a:lumMod val="75000"/>
                  </a:schemeClr>
                </a:solidFill>
              </a:rPr>
              <a:t>UVĚDOMĚNÍ</a:t>
            </a:r>
            <a:endParaRPr lang="en-US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8" name="Nadpis 1">
            <a:extLst>
              <a:ext uri="{FF2B5EF4-FFF2-40B4-BE49-F238E27FC236}">
                <a16:creationId xmlns:a16="http://schemas.microsoft.com/office/drawing/2014/main" id="{75FFC91B-C8F1-0DB4-2277-40EFF3643729}"/>
              </a:ext>
            </a:extLst>
          </p:cNvPr>
          <p:cNvSpPr txBox="1">
            <a:spLocks/>
          </p:cNvSpPr>
          <p:nvPr/>
        </p:nvSpPr>
        <p:spPr>
          <a:xfrm>
            <a:off x="287338" y="3024221"/>
            <a:ext cx="2022476" cy="32783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b="1" dirty="0"/>
              <a:t>WI-FI</a:t>
            </a:r>
            <a:endParaRPr lang="en-US" sz="1000" dirty="0"/>
          </a:p>
        </p:txBody>
      </p:sp>
      <p:sp>
        <p:nvSpPr>
          <p:cNvPr id="40" name="Nadpis 1">
            <a:extLst>
              <a:ext uri="{FF2B5EF4-FFF2-40B4-BE49-F238E27FC236}">
                <a16:creationId xmlns:a16="http://schemas.microsoft.com/office/drawing/2014/main" id="{BDCC3DFB-D192-3630-60FD-66675669962C}"/>
              </a:ext>
            </a:extLst>
          </p:cNvPr>
          <p:cNvSpPr txBox="1">
            <a:spLocks/>
          </p:cNvSpPr>
          <p:nvPr/>
        </p:nvSpPr>
        <p:spPr>
          <a:xfrm>
            <a:off x="2417762" y="3368003"/>
            <a:ext cx="4207881" cy="341359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b="1" dirty="0"/>
              <a:t>Odkud se bere Wi-Fi? Je jen tak kolem nás? </a:t>
            </a:r>
            <a:br>
              <a:rPr lang="cs-CZ" sz="1000" dirty="0"/>
            </a:br>
            <a:r>
              <a:rPr lang="cs-CZ" sz="1000" dirty="0"/>
              <a:t>Wi-Fi signál je vysílán z Wi-Fi routeru, někdy se mu říká modem.</a:t>
            </a:r>
          </a:p>
        </p:txBody>
      </p:sp>
      <p:sp>
        <p:nvSpPr>
          <p:cNvPr id="41" name="Nadpis 1">
            <a:extLst>
              <a:ext uri="{FF2B5EF4-FFF2-40B4-BE49-F238E27FC236}">
                <a16:creationId xmlns:a16="http://schemas.microsoft.com/office/drawing/2014/main" id="{18CF68FF-98D5-A57F-71AF-362F7537801C}"/>
              </a:ext>
            </a:extLst>
          </p:cNvPr>
          <p:cNvSpPr txBox="1">
            <a:spLocks/>
          </p:cNvSpPr>
          <p:nvPr/>
        </p:nvSpPr>
        <p:spPr>
          <a:xfrm>
            <a:off x="292101" y="1493785"/>
            <a:ext cx="950910" cy="68889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5 min</a:t>
            </a:r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dirty="0"/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44" name="Nadpis 1">
            <a:extLst>
              <a:ext uri="{FF2B5EF4-FFF2-40B4-BE49-F238E27FC236}">
                <a16:creationId xmlns:a16="http://schemas.microsoft.com/office/drawing/2014/main" id="{B21E5A05-C6BE-38C1-F543-3156FC707A05}"/>
              </a:ext>
            </a:extLst>
          </p:cNvPr>
          <p:cNvSpPr txBox="1">
            <a:spLocks/>
          </p:cNvSpPr>
          <p:nvPr/>
        </p:nvSpPr>
        <p:spPr>
          <a:xfrm>
            <a:off x="292102" y="3371224"/>
            <a:ext cx="952498" cy="34276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2 min</a:t>
            </a:r>
          </a:p>
        </p:txBody>
      </p:sp>
      <p:sp>
        <p:nvSpPr>
          <p:cNvPr id="45" name="Nadpis 1">
            <a:extLst>
              <a:ext uri="{FF2B5EF4-FFF2-40B4-BE49-F238E27FC236}">
                <a16:creationId xmlns:a16="http://schemas.microsoft.com/office/drawing/2014/main" id="{89908F81-8936-ADF9-BCF2-553E00DE409D}"/>
              </a:ext>
            </a:extLst>
          </p:cNvPr>
          <p:cNvSpPr txBox="1">
            <a:spLocks/>
          </p:cNvSpPr>
          <p:nvPr/>
        </p:nvSpPr>
        <p:spPr>
          <a:xfrm>
            <a:off x="1358901" y="4373564"/>
            <a:ext cx="955676" cy="676448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4-5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48" name="Nadpis 1">
            <a:extLst>
              <a:ext uri="{FF2B5EF4-FFF2-40B4-BE49-F238E27FC236}">
                <a16:creationId xmlns:a16="http://schemas.microsoft.com/office/drawing/2014/main" id="{14D99024-D0BD-4A9F-E60F-2E6435648864}"/>
              </a:ext>
            </a:extLst>
          </p:cNvPr>
          <p:cNvSpPr txBox="1">
            <a:spLocks/>
          </p:cNvSpPr>
          <p:nvPr/>
        </p:nvSpPr>
        <p:spPr>
          <a:xfrm>
            <a:off x="292102" y="4363079"/>
            <a:ext cx="952498" cy="330198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8 min</a:t>
            </a:r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dirty="0"/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49" name="Nadpis 1">
            <a:extLst>
              <a:ext uri="{FF2B5EF4-FFF2-40B4-BE49-F238E27FC236}">
                <a16:creationId xmlns:a16="http://schemas.microsoft.com/office/drawing/2014/main" id="{B7BFB083-E43E-57DA-E830-E4E5DD00E220}"/>
              </a:ext>
            </a:extLst>
          </p:cNvPr>
          <p:cNvSpPr txBox="1">
            <a:spLocks/>
          </p:cNvSpPr>
          <p:nvPr/>
        </p:nvSpPr>
        <p:spPr>
          <a:xfrm>
            <a:off x="2417763" y="4380406"/>
            <a:ext cx="4151312" cy="1692544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spc="-22" dirty="0"/>
              <a:t>Zapojte router do elektřiny, ukažte ho žákům a nechte je hlasovat. Pokud router nemáte, zůstaňme u “teoretického routeru”.</a:t>
            </a:r>
            <a:br>
              <a:rPr lang="cs-CZ" sz="1000" dirty="0"/>
            </a:br>
            <a:r>
              <a:rPr lang="cs-CZ" sz="1000" b="1" dirty="0"/>
              <a:t>Pokud byste si teď vzali mobilní telefon a zkusili se připojit </a:t>
            </a:r>
            <a:br>
              <a:rPr lang="cs-CZ" sz="1000" b="1" dirty="0"/>
            </a:br>
            <a:r>
              <a:rPr lang="cs-CZ" sz="1000" b="1" dirty="0"/>
              <a:t>k tomuto Wi-Fi routeru, půjde vám to?</a:t>
            </a:r>
            <a:r>
              <a:rPr lang="cs-CZ" sz="1000" dirty="0"/>
              <a:t> </a:t>
            </a:r>
            <a:br>
              <a:rPr lang="cs-CZ" sz="1000" dirty="0"/>
            </a:br>
            <a:r>
              <a:rPr lang="cs-CZ" sz="1000" dirty="0"/>
              <a:t>Hlasování, pak zkouška s vlastními zařízeními.</a:t>
            </a:r>
            <a:br>
              <a:rPr lang="cs-CZ" sz="1000" dirty="0"/>
            </a:br>
            <a:r>
              <a:rPr lang="cs-CZ" sz="1000" b="1" dirty="0"/>
              <a:t>Ještě než to vyzkoušíte, tipněte si, jestli vám nyní půjde vyhledat nějaká informace na internetu.</a:t>
            </a:r>
            <a:r>
              <a:rPr lang="cs-CZ" sz="1000" dirty="0"/>
              <a:t> </a:t>
            </a:r>
            <a:br>
              <a:rPr lang="cs-CZ" sz="1000" dirty="0"/>
            </a:br>
            <a:r>
              <a:rPr lang="cs-CZ" sz="1000" dirty="0"/>
              <a:t>Nechte je hlasovat.</a:t>
            </a:r>
            <a:br>
              <a:rPr lang="cs-CZ" sz="1000" dirty="0"/>
            </a:br>
            <a:r>
              <a:rPr lang="cs-CZ" sz="1000" b="1" dirty="0"/>
              <a:t>Proč to nefunguje?</a:t>
            </a:r>
            <a:br>
              <a:rPr lang="cs-CZ" sz="1000" dirty="0"/>
            </a:br>
            <a:r>
              <a:rPr lang="cs-CZ" sz="1000" dirty="0"/>
              <a:t>Protože router není připojen kabelem do sítě.</a:t>
            </a:r>
          </a:p>
        </p:txBody>
      </p:sp>
      <p:cxnSp>
        <p:nvCxnSpPr>
          <p:cNvPr id="83" name="Přímá spojnice 82">
            <a:extLst>
              <a:ext uri="{FF2B5EF4-FFF2-40B4-BE49-F238E27FC236}">
                <a16:creationId xmlns:a16="http://schemas.microsoft.com/office/drawing/2014/main" id="{4C436BFC-0A53-931B-C694-C2E454192C5A}"/>
              </a:ext>
            </a:extLst>
          </p:cNvPr>
          <p:cNvCxnSpPr>
            <a:cxnSpLocks/>
          </p:cNvCxnSpPr>
          <p:nvPr/>
        </p:nvCxnSpPr>
        <p:spPr>
          <a:xfrm>
            <a:off x="285749" y="3859203"/>
            <a:ext cx="6284913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Přímá spojnice 84">
            <a:extLst>
              <a:ext uri="{FF2B5EF4-FFF2-40B4-BE49-F238E27FC236}">
                <a16:creationId xmlns:a16="http://schemas.microsoft.com/office/drawing/2014/main" id="{50805F65-67B1-5EBC-D917-B06A4909D514}"/>
              </a:ext>
            </a:extLst>
          </p:cNvPr>
          <p:cNvCxnSpPr>
            <a:cxnSpLocks/>
          </p:cNvCxnSpPr>
          <p:nvPr/>
        </p:nvCxnSpPr>
        <p:spPr>
          <a:xfrm>
            <a:off x="285749" y="2511373"/>
            <a:ext cx="6280151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Přímá spojnice 88">
            <a:extLst>
              <a:ext uri="{FF2B5EF4-FFF2-40B4-BE49-F238E27FC236}">
                <a16:creationId xmlns:a16="http://schemas.microsoft.com/office/drawing/2014/main" id="{95C8F43F-792C-EC27-E70A-6090E2796CB9}"/>
              </a:ext>
            </a:extLst>
          </p:cNvPr>
          <p:cNvCxnSpPr>
            <a:cxnSpLocks/>
          </p:cNvCxnSpPr>
          <p:nvPr/>
        </p:nvCxnSpPr>
        <p:spPr>
          <a:xfrm flipV="1">
            <a:off x="287338" y="1495373"/>
            <a:ext cx="0" cy="101600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Přímá spojnice 92">
            <a:extLst>
              <a:ext uri="{FF2B5EF4-FFF2-40B4-BE49-F238E27FC236}">
                <a16:creationId xmlns:a16="http://schemas.microsoft.com/office/drawing/2014/main" id="{086E4157-CFE8-A88B-736A-A1FBDAF8FEE7}"/>
              </a:ext>
            </a:extLst>
          </p:cNvPr>
          <p:cNvCxnSpPr>
            <a:cxnSpLocks/>
          </p:cNvCxnSpPr>
          <p:nvPr/>
        </p:nvCxnSpPr>
        <p:spPr>
          <a:xfrm flipV="1">
            <a:off x="287338" y="4373564"/>
            <a:ext cx="0" cy="1862138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Přímá spojnice 94">
            <a:extLst>
              <a:ext uri="{FF2B5EF4-FFF2-40B4-BE49-F238E27FC236}">
                <a16:creationId xmlns:a16="http://schemas.microsoft.com/office/drawing/2014/main" id="{CC677BEC-D7DA-4047-5F4A-B0E6CF852A2A}"/>
              </a:ext>
            </a:extLst>
          </p:cNvPr>
          <p:cNvCxnSpPr>
            <a:cxnSpLocks/>
          </p:cNvCxnSpPr>
          <p:nvPr/>
        </p:nvCxnSpPr>
        <p:spPr>
          <a:xfrm>
            <a:off x="285749" y="6235702"/>
            <a:ext cx="6284914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Obdélník 99">
            <a:extLst>
              <a:ext uri="{FF2B5EF4-FFF2-40B4-BE49-F238E27FC236}">
                <a16:creationId xmlns:a16="http://schemas.microsoft.com/office/drawing/2014/main" id="{1F9FE4AE-D831-1412-77B0-3370854F0EA2}"/>
              </a:ext>
            </a:extLst>
          </p:cNvPr>
          <p:cNvSpPr/>
          <p:nvPr/>
        </p:nvSpPr>
        <p:spPr>
          <a:xfrm flipH="1">
            <a:off x="287337" y="1163080"/>
            <a:ext cx="48843" cy="16800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Obdélník 100">
            <a:extLst>
              <a:ext uri="{FF2B5EF4-FFF2-40B4-BE49-F238E27FC236}">
                <a16:creationId xmlns:a16="http://schemas.microsoft.com/office/drawing/2014/main" id="{68466A6B-318B-FBCD-2EDE-F0330426C573}"/>
              </a:ext>
            </a:extLst>
          </p:cNvPr>
          <p:cNvSpPr/>
          <p:nvPr/>
        </p:nvSpPr>
        <p:spPr>
          <a:xfrm flipH="1">
            <a:off x="287338" y="3033088"/>
            <a:ext cx="56260" cy="17411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1F291D2D-F213-44FF-C364-6A54A6E93B8B}"/>
              </a:ext>
            </a:extLst>
          </p:cNvPr>
          <p:cNvSpPr txBox="1">
            <a:spLocks/>
          </p:cNvSpPr>
          <p:nvPr/>
        </p:nvSpPr>
        <p:spPr>
          <a:xfrm>
            <a:off x="1358901" y="6747330"/>
            <a:ext cx="955676" cy="3389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6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6404BCF8-75B8-A9DF-C4E3-FAEC43517887}"/>
              </a:ext>
            </a:extLst>
          </p:cNvPr>
          <p:cNvSpPr txBox="1">
            <a:spLocks/>
          </p:cNvSpPr>
          <p:nvPr/>
        </p:nvSpPr>
        <p:spPr>
          <a:xfrm>
            <a:off x="2417763" y="6750510"/>
            <a:ext cx="4151312" cy="669188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K internetu se můžeme připojit i pomocí kabelů. </a:t>
            </a:r>
            <a:br>
              <a:rPr lang="cs-CZ" sz="1000" dirty="0"/>
            </a:br>
            <a:r>
              <a:rPr lang="cs-CZ" sz="1000" b="1" dirty="0"/>
              <a:t>Jakou výhodu má připojení kabelem?</a:t>
            </a:r>
            <a:br>
              <a:rPr lang="cs-CZ" sz="1000" b="1" dirty="0"/>
            </a:br>
            <a:r>
              <a:rPr lang="cs-CZ" sz="1000" dirty="0"/>
              <a:t>Klíčové výhody kabelů oproti bezdrátovému přenosu jsou </a:t>
            </a:r>
            <a:br>
              <a:rPr lang="cs-CZ" sz="1000" dirty="0"/>
            </a:br>
            <a:r>
              <a:rPr lang="cs-CZ" sz="1000" dirty="0"/>
              <a:t>v rychlosti a spolehlivosti, kam přenášená data mohou dojít.</a:t>
            </a:r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1806E15E-F110-5699-3043-DE46F7F237DF}"/>
              </a:ext>
            </a:extLst>
          </p:cNvPr>
          <p:cNvSpPr txBox="1">
            <a:spLocks/>
          </p:cNvSpPr>
          <p:nvPr/>
        </p:nvSpPr>
        <p:spPr>
          <a:xfrm>
            <a:off x="292102" y="6744156"/>
            <a:ext cx="952498" cy="34210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2 min</a:t>
            </a:r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dirty="0"/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303F1D39-EC86-6CFC-AC2A-C013DE225A00}"/>
              </a:ext>
            </a:extLst>
          </p:cNvPr>
          <p:cNvCxnSpPr>
            <a:cxnSpLocks/>
          </p:cNvCxnSpPr>
          <p:nvPr/>
        </p:nvCxnSpPr>
        <p:spPr>
          <a:xfrm>
            <a:off x="285749" y="7592687"/>
            <a:ext cx="6283326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Obdélník: se zakulacenými rohy 59">
            <a:extLst>
              <a:ext uri="{FF2B5EF4-FFF2-40B4-BE49-F238E27FC236}">
                <a16:creationId xmlns:a16="http://schemas.microsoft.com/office/drawing/2014/main" id="{20D1C078-DBB2-1EE0-E087-AA87E53C1E83}"/>
              </a:ext>
            </a:extLst>
          </p:cNvPr>
          <p:cNvSpPr/>
          <p:nvPr/>
        </p:nvSpPr>
        <p:spPr>
          <a:xfrm>
            <a:off x="336183" y="4425387"/>
            <a:ext cx="857618" cy="377444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bdélník: se zakulacenými rohy 60">
            <a:extLst>
              <a:ext uri="{FF2B5EF4-FFF2-40B4-BE49-F238E27FC236}">
                <a16:creationId xmlns:a16="http://schemas.microsoft.com/office/drawing/2014/main" id="{943DFC00-A2A0-2DCC-1ED2-BFE7CF0F6B6C}"/>
              </a:ext>
            </a:extLst>
          </p:cNvPr>
          <p:cNvSpPr/>
          <p:nvPr/>
        </p:nvSpPr>
        <p:spPr>
          <a:xfrm>
            <a:off x="336183" y="6798948"/>
            <a:ext cx="857618" cy="377444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bdélník: se zakulacenými rohy 61">
            <a:extLst>
              <a:ext uri="{FF2B5EF4-FFF2-40B4-BE49-F238E27FC236}">
                <a16:creationId xmlns:a16="http://schemas.microsoft.com/office/drawing/2014/main" id="{ECD5FCAB-0272-F491-3970-B63BDC43720D}"/>
              </a:ext>
            </a:extLst>
          </p:cNvPr>
          <p:cNvSpPr/>
          <p:nvPr/>
        </p:nvSpPr>
        <p:spPr>
          <a:xfrm>
            <a:off x="336183" y="1538021"/>
            <a:ext cx="857618" cy="376852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4" name="Grafický objekt 63" descr="Hodiny se souvislou výplní">
            <a:extLst>
              <a:ext uri="{FF2B5EF4-FFF2-40B4-BE49-F238E27FC236}">
                <a16:creationId xmlns:a16="http://schemas.microsoft.com/office/drawing/2014/main" id="{6C4DF714-F664-87F3-CD40-AED09E0D77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8430" y="3395954"/>
            <a:ext cx="195118" cy="195118"/>
          </a:xfrm>
          <a:prstGeom prst="rect">
            <a:avLst/>
          </a:prstGeom>
        </p:spPr>
      </p:pic>
      <p:pic>
        <p:nvPicPr>
          <p:cNvPr id="65" name="Grafický objekt 64" descr="Hodiny se souvislou výplní">
            <a:extLst>
              <a:ext uri="{FF2B5EF4-FFF2-40B4-BE49-F238E27FC236}">
                <a16:creationId xmlns:a16="http://schemas.microsoft.com/office/drawing/2014/main" id="{46E2BE46-414B-2569-7600-EC9A8BA913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8430" y="1538622"/>
            <a:ext cx="195118" cy="195118"/>
          </a:xfrm>
          <a:prstGeom prst="rect">
            <a:avLst/>
          </a:prstGeom>
        </p:spPr>
      </p:pic>
      <p:pic>
        <p:nvPicPr>
          <p:cNvPr id="66" name="Grafický objekt 65" descr="Hodiny se souvislou výplní">
            <a:extLst>
              <a:ext uri="{FF2B5EF4-FFF2-40B4-BE49-F238E27FC236}">
                <a16:creationId xmlns:a16="http://schemas.microsoft.com/office/drawing/2014/main" id="{24E31F53-C318-223E-1E9A-171C7FA0C7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8430" y="4424015"/>
            <a:ext cx="195118" cy="195118"/>
          </a:xfrm>
          <a:prstGeom prst="rect">
            <a:avLst/>
          </a:prstGeom>
        </p:spPr>
      </p:pic>
      <p:pic>
        <p:nvPicPr>
          <p:cNvPr id="67" name="Grafický objekt 66" descr="Hodiny se souvislou výplní">
            <a:extLst>
              <a:ext uri="{FF2B5EF4-FFF2-40B4-BE49-F238E27FC236}">
                <a16:creationId xmlns:a16="http://schemas.microsoft.com/office/drawing/2014/main" id="{60A1004E-78B2-C855-9312-F028A5A033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8430" y="6797679"/>
            <a:ext cx="195118" cy="195118"/>
          </a:xfrm>
          <a:prstGeom prst="rect">
            <a:avLst/>
          </a:prstGeom>
        </p:spPr>
      </p:pic>
      <p:sp>
        <p:nvSpPr>
          <p:cNvPr id="5" name="Nadpis 1">
            <a:extLst>
              <a:ext uri="{FF2B5EF4-FFF2-40B4-BE49-F238E27FC236}">
                <a16:creationId xmlns:a16="http://schemas.microsoft.com/office/drawing/2014/main" id="{B0239ABA-F713-CD28-BC02-B47D45164590}"/>
              </a:ext>
            </a:extLst>
          </p:cNvPr>
          <p:cNvSpPr txBox="1">
            <a:spLocks/>
          </p:cNvSpPr>
          <p:nvPr/>
        </p:nvSpPr>
        <p:spPr>
          <a:xfrm>
            <a:off x="287338" y="4042179"/>
            <a:ext cx="3362642" cy="17933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dirty="0"/>
              <a:t>aktivita </a:t>
            </a:r>
            <a:r>
              <a:rPr lang="cs-CZ" sz="1000" b="1" dirty="0"/>
              <a:t>EXPERIMENT S ROUTEREM</a:t>
            </a:r>
            <a:endParaRPr lang="en-US" sz="1000" dirty="0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98B9C7E8-F55F-2AE8-DAF6-027C44079006}"/>
              </a:ext>
            </a:extLst>
          </p:cNvPr>
          <p:cNvSpPr/>
          <p:nvPr/>
        </p:nvSpPr>
        <p:spPr>
          <a:xfrm flipH="1">
            <a:off x="284953" y="4053240"/>
            <a:ext cx="56229" cy="16827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Přímá spojnice 14">
            <a:extLst>
              <a:ext uri="{FF2B5EF4-FFF2-40B4-BE49-F238E27FC236}">
                <a16:creationId xmlns:a16="http://schemas.microsoft.com/office/drawing/2014/main" id="{56991172-465E-C9E5-5BAC-3DE8665580A9}"/>
              </a:ext>
            </a:extLst>
          </p:cNvPr>
          <p:cNvCxnSpPr>
            <a:cxnSpLocks/>
          </p:cNvCxnSpPr>
          <p:nvPr/>
        </p:nvCxnSpPr>
        <p:spPr>
          <a:xfrm flipV="1">
            <a:off x="287338" y="3352056"/>
            <a:ext cx="0" cy="511867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bdélník 20">
            <a:extLst>
              <a:ext uri="{FF2B5EF4-FFF2-40B4-BE49-F238E27FC236}">
                <a16:creationId xmlns:a16="http://schemas.microsoft.com/office/drawing/2014/main" id="{175DBE60-2EFB-370F-34FA-94C565E3DB03}"/>
              </a:ext>
            </a:extLst>
          </p:cNvPr>
          <p:cNvSpPr/>
          <p:nvPr/>
        </p:nvSpPr>
        <p:spPr>
          <a:xfrm flipH="1">
            <a:off x="284953" y="6433361"/>
            <a:ext cx="60325" cy="16514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FA4DC9BB-31DD-F204-D982-2B2B2CB3D0EB}"/>
              </a:ext>
            </a:extLst>
          </p:cNvPr>
          <p:cNvCxnSpPr>
            <a:cxnSpLocks/>
          </p:cNvCxnSpPr>
          <p:nvPr/>
        </p:nvCxnSpPr>
        <p:spPr>
          <a:xfrm flipV="1">
            <a:off x="292101" y="6750510"/>
            <a:ext cx="0" cy="2358565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Nadpis 1">
            <a:extLst>
              <a:ext uri="{FF2B5EF4-FFF2-40B4-BE49-F238E27FC236}">
                <a16:creationId xmlns:a16="http://schemas.microsoft.com/office/drawing/2014/main" id="{50C2E417-0586-66C2-66A2-74EB96CD9368}"/>
              </a:ext>
            </a:extLst>
          </p:cNvPr>
          <p:cNvSpPr txBox="1">
            <a:spLocks/>
          </p:cNvSpPr>
          <p:nvPr/>
        </p:nvSpPr>
        <p:spPr>
          <a:xfrm>
            <a:off x="287338" y="6413341"/>
            <a:ext cx="2022476" cy="178874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b="1" dirty="0"/>
              <a:t>KABELY</a:t>
            </a:r>
            <a:endParaRPr lang="en-US" sz="1000" dirty="0"/>
          </a:p>
        </p:txBody>
      </p:sp>
      <p:sp>
        <p:nvSpPr>
          <p:cNvPr id="26" name="Nadpis 1">
            <a:extLst>
              <a:ext uri="{FF2B5EF4-FFF2-40B4-BE49-F238E27FC236}">
                <a16:creationId xmlns:a16="http://schemas.microsoft.com/office/drawing/2014/main" id="{512D7423-F8FF-2A6A-3585-0FC4011B249E}"/>
              </a:ext>
            </a:extLst>
          </p:cNvPr>
          <p:cNvSpPr txBox="1">
            <a:spLocks/>
          </p:cNvSpPr>
          <p:nvPr/>
        </p:nvSpPr>
        <p:spPr>
          <a:xfrm>
            <a:off x="1358901" y="7595333"/>
            <a:ext cx="955676" cy="3389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7-8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30" name="Nadpis 1">
            <a:extLst>
              <a:ext uri="{FF2B5EF4-FFF2-40B4-BE49-F238E27FC236}">
                <a16:creationId xmlns:a16="http://schemas.microsoft.com/office/drawing/2014/main" id="{4541FFDA-D03F-5A6F-8325-4CDD3BB00B1E}"/>
              </a:ext>
            </a:extLst>
          </p:cNvPr>
          <p:cNvSpPr txBox="1">
            <a:spLocks/>
          </p:cNvSpPr>
          <p:nvPr/>
        </p:nvSpPr>
        <p:spPr>
          <a:xfrm>
            <a:off x="2417763" y="7598514"/>
            <a:ext cx="4151312" cy="49932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b="1" dirty="0"/>
              <a:t>Jak myslíte, že se například zpráva dostane přes celý oceán, například z České republiky do Ameriky?</a:t>
            </a:r>
            <a:r>
              <a:rPr lang="cs-CZ" sz="1000" dirty="0"/>
              <a:t> </a:t>
            </a:r>
            <a:br>
              <a:rPr lang="cs-CZ" sz="1000" dirty="0"/>
            </a:br>
            <a:r>
              <a:rPr lang="cs-CZ" sz="1000" dirty="0"/>
              <a:t>Existují i takové kabely, které se nachází pod hladinou moře.</a:t>
            </a:r>
          </a:p>
        </p:txBody>
      </p:sp>
      <p:sp>
        <p:nvSpPr>
          <p:cNvPr id="52" name="Nadpis 1">
            <a:extLst>
              <a:ext uri="{FF2B5EF4-FFF2-40B4-BE49-F238E27FC236}">
                <a16:creationId xmlns:a16="http://schemas.microsoft.com/office/drawing/2014/main" id="{FCF54FB6-DC93-4739-7A24-A28CC55E0660}"/>
              </a:ext>
            </a:extLst>
          </p:cNvPr>
          <p:cNvSpPr txBox="1">
            <a:spLocks/>
          </p:cNvSpPr>
          <p:nvPr/>
        </p:nvSpPr>
        <p:spPr>
          <a:xfrm>
            <a:off x="292102" y="7592159"/>
            <a:ext cx="952498" cy="34210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3 min</a:t>
            </a:r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dirty="0"/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53" name="Obdélník: se zakulacenými rohy 52">
            <a:extLst>
              <a:ext uri="{FF2B5EF4-FFF2-40B4-BE49-F238E27FC236}">
                <a16:creationId xmlns:a16="http://schemas.microsoft.com/office/drawing/2014/main" id="{47BEFCE1-88C8-966A-70B1-DE6D45415051}"/>
              </a:ext>
            </a:extLst>
          </p:cNvPr>
          <p:cNvSpPr/>
          <p:nvPr/>
        </p:nvSpPr>
        <p:spPr>
          <a:xfrm>
            <a:off x="336183" y="7646951"/>
            <a:ext cx="857618" cy="377444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4" name="Grafický objekt 53" descr="Hodiny se souvislou výplní">
            <a:extLst>
              <a:ext uri="{FF2B5EF4-FFF2-40B4-BE49-F238E27FC236}">
                <a16:creationId xmlns:a16="http://schemas.microsoft.com/office/drawing/2014/main" id="{B6508495-BA24-AE80-AC15-A59FB2EDCA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8430" y="7645682"/>
            <a:ext cx="195118" cy="195118"/>
          </a:xfrm>
          <a:prstGeom prst="rect">
            <a:avLst/>
          </a:prstGeom>
        </p:spPr>
      </p:pic>
      <p:cxnSp>
        <p:nvCxnSpPr>
          <p:cNvPr id="55" name="Přímá spojnice 54">
            <a:extLst>
              <a:ext uri="{FF2B5EF4-FFF2-40B4-BE49-F238E27FC236}">
                <a16:creationId xmlns:a16="http://schemas.microsoft.com/office/drawing/2014/main" id="{FD54D4E9-8C4A-A285-E8B9-46A7769249BA}"/>
              </a:ext>
            </a:extLst>
          </p:cNvPr>
          <p:cNvCxnSpPr>
            <a:cxnSpLocks/>
          </p:cNvCxnSpPr>
          <p:nvPr/>
        </p:nvCxnSpPr>
        <p:spPr>
          <a:xfrm>
            <a:off x="285749" y="8435697"/>
            <a:ext cx="6283326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Nadpis 1">
            <a:extLst>
              <a:ext uri="{FF2B5EF4-FFF2-40B4-BE49-F238E27FC236}">
                <a16:creationId xmlns:a16="http://schemas.microsoft.com/office/drawing/2014/main" id="{B1F536FC-72B6-7F87-3147-847BF5E536AB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4424361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1000" b="0" dirty="0"/>
              <a:t>HODINA 2 – JAK SE PŘIPOJÍME K INTERNETU?</a:t>
            </a:r>
            <a:endParaRPr lang="en-US" sz="1000" b="0" dirty="0"/>
          </a:p>
        </p:txBody>
      </p:sp>
      <p:sp>
        <p:nvSpPr>
          <p:cNvPr id="82" name="Nadpis 1">
            <a:extLst>
              <a:ext uri="{FF2B5EF4-FFF2-40B4-BE49-F238E27FC236}">
                <a16:creationId xmlns:a16="http://schemas.microsoft.com/office/drawing/2014/main" id="{A925BB07-4290-BB54-C90B-FEC993CF9AC5}"/>
              </a:ext>
            </a:extLst>
          </p:cNvPr>
          <p:cNvSpPr txBox="1">
            <a:spLocks/>
          </p:cNvSpPr>
          <p:nvPr/>
        </p:nvSpPr>
        <p:spPr>
          <a:xfrm>
            <a:off x="2417763" y="8439634"/>
            <a:ext cx="4151312" cy="511214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Volitelné: pusťte video v čase (pouze část videa v prezentaci), na němž vidíte umístění optického kabelu v moři.</a:t>
            </a:r>
          </a:p>
        </p:txBody>
      </p:sp>
      <p:cxnSp>
        <p:nvCxnSpPr>
          <p:cNvPr id="86" name="Přímá spojnice 85">
            <a:extLst>
              <a:ext uri="{FF2B5EF4-FFF2-40B4-BE49-F238E27FC236}">
                <a16:creationId xmlns:a16="http://schemas.microsoft.com/office/drawing/2014/main" id="{28770A8C-6B22-74B8-2195-E34B2E544F9A}"/>
              </a:ext>
            </a:extLst>
          </p:cNvPr>
          <p:cNvCxnSpPr>
            <a:cxnSpLocks/>
          </p:cNvCxnSpPr>
          <p:nvPr/>
        </p:nvCxnSpPr>
        <p:spPr>
          <a:xfrm>
            <a:off x="285749" y="9109075"/>
            <a:ext cx="6283326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Nadpis 1">
            <a:extLst>
              <a:ext uri="{FF2B5EF4-FFF2-40B4-BE49-F238E27FC236}">
                <a16:creationId xmlns:a16="http://schemas.microsoft.com/office/drawing/2014/main" id="{7F2AAFCD-E91C-EE8A-3EEB-C6C8C67F151F}"/>
              </a:ext>
            </a:extLst>
          </p:cNvPr>
          <p:cNvSpPr txBox="1">
            <a:spLocks/>
          </p:cNvSpPr>
          <p:nvPr/>
        </p:nvSpPr>
        <p:spPr>
          <a:xfrm>
            <a:off x="1358901" y="8443245"/>
            <a:ext cx="955676" cy="50760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9</a:t>
            </a:r>
            <a:br>
              <a:rPr lang="cs-CZ" sz="1000" b="1" dirty="0"/>
            </a:br>
            <a:r>
              <a:rPr lang="cs-CZ" sz="1000" i="1" dirty="0"/>
              <a:t>volitelné</a:t>
            </a:r>
          </a:p>
        </p:txBody>
      </p:sp>
      <p:sp>
        <p:nvSpPr>
          <p:cNvPr id="99" name="Nadpis 1">
            <a:extLst>
              <a:ext uri="{FF2B5EF4-FFF2-40B4-BE49-F238E27FC236}">
                <a16:creationId xmlns:a16="http://schemas.microsoft.com/office/drawing/2014/main" id="{EC3EB95D-6AF9-81AD-2494-8E3929EFD1E9}"/>
              </a:ext>
            </a:extLst>
          </p:cNvPr>
          <p:cNvSpPr txBox="1">
            <a:spLocks/>
          </p:cNvSpPr>
          <p:nvPr/>
        </p:nvSpPr>
        <p:spPr>
          <a:xfrm>
            <a:off x="292102" y="8433379"/>
            <a:ext cx="952498" cy="34210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3 min</a:t>
            </a:r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dirty="0"/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102" name="Obdélník: se zakulacenými rohy 101">
            <a:extLst>
              <a:ext uri="{FF2B5EF4-FFF2-40B4-BE49-F238E27FC236}">
                <a16:creationId xmlns:a16="http://schemas.microsoft.com/office/drawing/2014/main" id="{5CC00939-1A09-E485-6A71-40DA93E79647}"/>
              </a:ext>
            </a:extLst>
          </p:cNvPr>
          <p:cNvSpPr/>
          <p:nvPr/>
        </p:nvSpPr>
        <p:spPr>
          <a:xfrm>
            <a:off x="336183" y="8488171"/>
            <a:ext cx="857618" cy="377444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3" name="Grafický objekt 102" descr="Hodiny se souvislou výplní">
            <a:extLst>
              <a:ext uri="{FF2B5EF4-FFF2-40B4-BE49-F238E27FC236}">
                <a16:creationId xmlns:a16="http://schemas.microsoft.com/office/drawing/2014/main" id="{EB4368AC-8669-C3C0-CB9F-5F72F537F0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8430" y="8486902"/>
            <a:ext cx="195118" cy="195118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50505E25-35BB-3F69-17BF-6C194EBB0B56}"/>
              </a:ext>
            </a:extLst>
          </p:cNvPr>
          <p:cNvSpPr txBox="1">
            <a:spLocks/>
          </p:cNvSpPr>
          <p:nvPr/>
        </p:nvSpPr>
        <p:spPr>
          <a:xfrm>
            <a:off x="3482974" y="148730"/>
            <a:ext cx="3082925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pPr algn="r"/>
            <a:r>
              <a:rPr lang="cs-CZ" sz="1000" b="0" dirty="0"/>
              <a:t>6.-7. ročník ZŠ / lehčí varianta</a:t>
            </a:r>
            <a:endParaRPr lang="en-US" sz="1000" b="0" dirty="0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DEFD3F05-1157-997D-C10A-2FDC2A0F1FCD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971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1A65BD-0E0D-E8EA-0A87-B38C7B152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Obrázek 19">
            <a:extLst>
              <a:ext uri="{FF2B5EF4-FFF2-40B4-BE49-F238E27FC236}">
                <a16:creationId xmlns:a16="http://schemas.microsoft.com/office/drawing/2014/main" id="{46FA6F04-AC5F-99B3-C0D7-FC04718B0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4081" y="2015401"/>
            <a:ext cx="822616" cy="822616"/>
          </a:xfrm>
          <a:prstGeom prst="rect">
            <a:avLst/>
          </a:prstGeom>
        </p:spPr>
      </p:pic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8C6D425B-69C6-5EAD-1256-D2A3F0839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5" name="Nadpis 1">
            <a:extLst>
              <a:ext uri="{FF2B5EF4-FFF2-40B4-BE49-F238E27FC236}">
                <a16:creationId xmlns:a16="http://schemas.microsoft.com/office/drawing/2014/main" id="{89908F81-8936-ADF9-BCF2-553E00DE409D}"/>
              </a:ext>
            </a:extLst>
          </p:cNvPr>
          <p:cNvSpPr txBox="1">
            <a:spLocks/>
          </p:cNvSpPr>
          <p:nvPr/>
        </p:nvSpPr>
        <p:spPr>
          <a:xfrm>
            <a:off x="1358901" y="836457"/>
            <a:ext cx="955676" cy="676448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10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48" name="Nadpis 1">
            <a:extLst>
              <a:ext uri="{FF2B5EF4-FFF2-40B4-BE49-F238E27FC236}">
                <a16:creationId xmlns:a16="http://schemas.microsoft.com/office/drawing/2014/main" id="{14D99024-D0BD-4A9F-E60F-2E6435648864}"/>
              </a:ext>
            </a:extLst>
          </p:cNvPr>
          <p:cNvSpPr txBox="1">
            <a:spLocks/>
          </p:cNvSpPr>
          <p:nvPr/>
        </p:nvSpPr>
        <p:spPr>
          <a:xfrm>
            <a:off x="292102" y="825972"/>
            <a:ext cx="952498" cy="330198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3 min</a:t>
            </a:r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dirty="0"/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49" name="Nadpis 1">
            <a:extLst>
              <a:ext uri="{FF2B5EF4-FFF2-40B4-BE49-F238E27FC236}">
                <a16:creationId xmlns:a16="http://schemas.microsoft.com/office/drawing/2014/main" id="{B7BFB083-E43E-57DA-E830-E4E5DD00E220}"/>
              </a:ext>
            </a:extLst>
          </p:cNvPr>
          <p:cNvSpPr txBox="1">
            <a:spLocks/>
          </p:cNvSpPr>
          <p:nvPr/>
        </p:nvSpPr>
        <p:spPr>
          <a:xfrm>
            <a:off x="2417763" y="825972"/>
            <a:ext cx="4151312" cy="1013449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Posledním typem připojení jsou mobilní data.</a:t>
            </a:r>
            <a:br>
              <a:rPr lang="cs-CZ" sz="1000" dirty="0"/>
            </a:br>
            <a:r>
              <a:rPr lang="cs-CZ" sz="1000" b="1" dirty="0"/>
              <a:t>K jakému zařízení se připojujete, když se připojíte přes data?</a:t>
            </a:r>
            <a:br>
              <a:rPr lang="cs-CZ" sz="1000" dirty="0"/>
            </a:br>
            <a:r>
              <a:rPr lang="cs-CZ" sz="1000" spc="22" dirty="0"/>
              <a:t>Připojujeme se k tzv. BTS vysílačům, což jsou vysílače, které nám poskytují mobilní signál. Díky BTS je umožněno také volání či posílání SMS. Síla signálu závisí na vzdálenosti od BTS vysílače.</a:t>
            </a:r>
          </a:p>
        </p:txBody>
      </p:sp>
      <p:cxnSp>
        <p:nvCxnSpPr>
          <p:cNvPr id="93" name="Přímá spojnice 92">
            <a:extLst>
              <a:ext uri="{FF2B5EF4-FFF2-40B4-BE49-F238E27FC236}">
                <a16:creationId xmlns:a16="http://schemas.microsoft.com/office/drawing/2014/main" id="{086E4157-CFE8-A88B-736A-A1FBDAF8FEE7}"/>
              </a:ext>
            </a:extLst>
          </p:cNvPr>
          <p:cNvCxnSpPr>
            <a:cxnSpLocks/>
          </p:cNvCxnSpPr>
          <p:nvPr/>
        </p:nvCxnSpPr>
        <p:spPr>
          <a:xfrm flipV="1">
            <a:off x="287338" y="825972"/>
            <a:ext cx="0" cy="2023591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Přímá spojnice 94">
            <a:extLst>
              <a:ext uri="{FF2B5EF4-FFF2-40B4-BE49-F238E27FC236}">
                <a16:creationId xmlns:a16="http://schemas.microsoft.com/office/drawing/2014/main" id="{CC677BEC-D7DA-4047-5F4A-B0E6CF852A2A}"/>
              </a:ext>
            </a:extLst>
          </p:cNvPr>
          <p:cNvCxnSpPr>
            <a:cxnSpLocks/>
          </p:cNvCxnSpPr>
          <p:nvPr/>
        </p:nvCxnSpPr>
        <p:spPr>
          <a:xfrm>
            <a:off x="285749" y="2007696"/>
            <a:ext cx="6284914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Obdélník: se zakulacenými rohy 59">
            <a:extLst>
              <a:ext uri="{FF2B5EF4-FFF2-40B4-BE49-F238E27FC236}">
                <a16:creationId xmlns:a16="http://schemas.microsoft.com/office/drawing/2014/main" id="{20D1C078-DBB2-1EE0-E087-AA87E53C1E83}"/>
              </a:ext>
            </a:extLst>
          </p:cNvPr>
          <p:cNvSpPr/>
          <p:nvPr/>
        </p:nvSpPr>
        <p:spPr>
          <a:xfrm>
            <a:off x="336183" y="888280"/>
            <a:ext cx="857618" cy="377444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6" name="Grafický objekt 65" descr="Hodiny se souvislou výplní">
            <a:extLst>
              <a:ext uri="{FF2B5EF4-FFF2-40B4-BE49-F238E27FC236}">
                <a16:creationId xmlns:a16="http://schemas.microsoft.com/office/drawing/2014/main" id="{24E31F53-C318-223E-1E9A-171C7FA0C7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8430" y="886908"/>
            <a:ext cx="195118" cy="195118"/>
          </a:xfrm>
          <a:prstGeom prst="rect">
            <a:avLst/>
          </a:prstGeom>
        </p:spPr>
      </p:pic>
      <p:sp>
        <p:nvSpPr>
          <p:cNvPr id="5" name="Nadpis 1">
            <a:extLst>
              <a:ext uri="{FF2B5EF4-FFF2-40B4-BE49-F238E27FC236}">
                <a16:creationId xmlns:a16="http://schemas.microsoft.com/office/drawing/2014/main" id="{B0239ABA-F713-CD28-BC02-B47D45164590}"/>
              </a:ext>
            </a:extLst>
          </p:cNvPr>
          <p:cNvSpPr txBox="1">
            <a:spLocks/>
          </p:cNvSpPr>
          <p:nvPr/>
        </p:nvSpPr>
        <p:spPr>
          <a:xfrm>
            <a:off x="287338" y="493805"/>
            <a:ext cx="3362642" cy="164428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b="1" dirty="0"/>
              <a:t>MOBILNÍ DATA</a:t>
            </a:r>
            <a:endParaRPr lang="en-US" sz="1000" dirty="0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98B9C7E8-F55F-2AE8-DAF6-027C44079006}"/>
              </a:ext>
            </a:extLst>
          </p:cNvPr>
          <p:cNvSpPr/>
          <p:nvPr/>
        </p:nvSpPr>
        <p:spPr>
          <a:xfrm flipH="1">
            <a:off x="284954" y="485284"/>
            <a:ext cx="58628" cy="18911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Nadpis 1">
            <a:extLst>
              <a:ext uri="{FF2B5EF4-FFF2-40B4-BE49-F238E27FC236}">
                <a16:creationId xmlns:a16="http://schemas.microsoft.com/office/drawing/2014/main" id="{B1F536FC-72B6-7F87-3147-847BF5E536AB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4424361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1000" b="0" dirty="0"/>
              <a:t>HODINA 2 – JAK SE PŘIPOJÍME K INTERNETU?</a:t>
            </a:r>
            <a:endParaRPr lang="en-US" sz="1000" b="0" dirty="0"/>
          </a:p>
        </p:txBody>
      </p:sp>
      <p:sp>
        <p:nvSpPr>
          <p:cNvPr id="12" name="Nadpis 1">
            <a:extLst>
              <a:ext uri="{FF2B5EF4-FFF2-40B4-BE49-F238E27FC236}">
                <a16:creationId xmlns:a16="http://schemas.microsoft.com/office/drawing/2014/main" id="{7759CEDD-4A58-A041-F9BD-4F5118BBBDDD}"/>
              </a:ext>
            </a:extLst>
          </p:cNvPr>
          <p:cNvSpPr txBox="1">
            <a:spLocks/>
          </p:cNvSpPr>
          <p:nvPr/>
        </p:nvSpPr>
        <p:spPr>
          <a:xfrm>
            <a:off x="1358901" y="2001281"/>
            <a:ext cx="955676" cy="694179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11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id="{8594FD49-047F-6D0E-E9E4-276375489ABA}"/>
              </a:ext>
            </a:extLst>
          </p:cNvPr>
          <p:cNvSpPr txBox="1">
            <a:spLocks/>
          </p:cNvSpPr>
          <p:nvPr/>
        </p:nvSpPr>
        <p:spPr>
          <a:xfrm>
            <a:off x="292102" y="2008527"/>
            <a:ext cx="952498" cy="330198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4 min</a:t>
            </a:r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dirty="0"/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14" name="Nadpis 1">
            <a:extLst>
              <a:ext uri="{FF2B5EF4-FFF2-40B4-BE49-F238E27FC236}">
                <a16:creationId xmlns:a16="http://schemas.microsoft.com/office/drawing/2014/main" id="{A3F1BE1C-0039-8953-9C25-D6EF2D3458AF}"/>
              </a:ext>
            </a:extLst>
          </p:cNvPr>
          <p:cNvSpPr txBox="1">
            <a:spLocks/>
          </p:cNvSpPr>
          <p:nvPr/>
        </p:nvSpPr>
        <p:spPr>
          <a:xfrm>
            <a:off x="2417763" y="2008527"/>
            <a:ext cx="4151312" cy="16420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b="1" dirty="0"/>
              <a:t>Víte, kde je u naší školy nejbližší vysílač?</a:t>
            </a:r>
            <a:br>
              <a:rPr lang="cs-CZ" sz="1000" b="1" dirty="0"/>
            </a:br>
            <a:endParaRPr lang="cs-CZ" sz="1000" dirty="0"/>
          </a:p>
        </p:txBody>
      </p:sp>
      <p:sp>
        <p:nvSpPr>
          <p:cNvPr id="16" name="Obdélník: se zakulacenými rohy 15">
            <a:extLst>
              <a:ext uri="{FF2B5EF4-FFF2-40B4-BE49-F238E27FC236}">
                <a16:creationId xmlns:a16="http://schemas.microsoft.com/office/drawing/2014/main" id="{1E03F9AF-FDCB-B331-B687-E0D76E5CD7A7}"/>
              </a:ext>
            </a:extLst>
          </p:cNvPr>
          <p:cNvSpPr/>
          <p:nvPr/>
        </p:nvSpPr>
        <p:spPr>
          <a:xfrm>
            <a:off x="336183" y="2070835"/>
            <a:ext cx="857618" cy="377444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Grafický objekt 16" descr="Hodiny se souvislou výplní">
            <a:extLst>
              <a:ext uri="{FF2B5EF4-FFF2-40B4-BE49-F238E27FC236}">
                <a16:creationId xmlns:a16="http://schemas.microsoft.com/office/drawing/2014/main" id="{2D6DB936-85B0-D201-E7F3-9E5FF88741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8430" y="2069463"/>
            <a:ext cx="195118" cy="195118"/>
          </a:xfrm>
          <a:prstGeom prst="rect">
            <a:avLst/>
          </a:prstGeom>
        </p:spPr>
      </p:pic>
      <p:sp>
        <p:nvSpPr>
          <p:cNvPr id="18" name="Nadpis 1">
            <a:extLst>
              <a:ext uri="{FF2B5EF4-FFF2-40B4-BE49-F238E27FC236}">
                <a16:creationId xmlns:a16="http://schemas.microsoft.com/office/drawing/2014/main" id="{DB70AFB4-8427-D87F-4E21-104F2D53E63C}"/>
              </a:ext>
            </a:extLst>
          </p:cNvPr>
          <p:cNvSpPr txBox="1">
            <a:spLocks/>
          </p:cNvSpPr>
          <p:nvPr/>
        </p:nvSpPr>
        <p:spPr>
          <a:xfrm>
            <a:off x="2417763" y="2183106"/>
            <a:ext cx="3081336" cy="65800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Ukažte na této stránce: </a:t>
            </a:r>
            <a:r>
              <a:rPr lang="cs-CZ" sz="1000" dirty="0">
                <a:hlinkClick r:id="rId6"/>
              </a:rPr>
              <a:t>http://gsmweb.cz/mapa/index.php?go=1&amp;op=all&amp;filter=okres&amp;okres1=AB</a:t>
            </a:r>
            <a:endParaRPr lang="cs-CZ" sz="1000" dirty="0"/>
          </a:p>
        </p:txBody>
      </p: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id="{6C1BFE12-297C-A637-1540-4CD7390A70B2}"/>
              </a:ext>
            </a:extLst>
          </p:cNvPr>
          <p:cNvCxnSpPr>
            <a:cxnSpLocks/>
          </p:cNvCxnSpPr>
          <p:nvPr/>
        </p:nvCxnSpPr>
        <p:spPr>
          <a:xfrm>
            <a:off x="285749" y="2849005"/>
            <a:ext cx="6284914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Nadpis 1">
            <a:extLst>
              <a:ext uri="{FF2B5EF4-FFF2-40B4-BE49-F238E27FC236}">
                <a16:creationId xmlns:a16="http://schemas.microsoft.com/office/drawing/2014/main" id="{E556D6AE-84F6-95AC-B650-A41A4D9909EB}"/>
              </a:ext>
            </a:extLst>
          </p:cNvPr>
          <p:cNvSpPr txBox="1">
            <a:spLocks/>
          </p:cNvSpPr>
          <p:nvPr/>
        </p:nvSpPr>
        <p:spPr>
          <a:xfrm>
            <a:off x="1352670" y="3360009"/>
            <a:ext cx="1058861" cy="3389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12-13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28" name="Nadpis 1">
            <a:extLst>
              <a:ext uri="{FF2B5EF4-FFF2-40B4-BE49-F238E27FC236}">
                <a16:creationId xmlns:a16="http://schemas.microsoft.com/office/drawing/2014/main" id="{1DB475F1-B031-8C69-C87F-EAC350ED07B2}"/>
              </a:ext>
            </a:extLst>
          </p:cNvPr>
          <p:cNvSpPr txBox="1">
            <a:spLocks/>
          </p:cNvSpPr>
          <p:nvPr/>
        </p:nvSpPr>
        <p:spPr>
          <a:xfrm>
            <a:off x="2411532" y="3363189"/>
            <a:ext cx="4198935" cy="48744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b="1" dirty="0"/>
              <a:t>Kdo už někdy někomu udělal hotspot? Kdo toho někdy využil?</a:t>
            </a:r>
            <a:br>
              <a:rPr lang="cs-CZ" sz="1000" dirty="0"/>
            </a:br>
            <a:r>
              <a:rPr lang="cs-CZ" sz="1000" dirty="0"/>
              <a:t>Hotspot mi z mobilu udělá vlastně Wi-Fi router.</a:t>
            </a:r>
          </a:p>
        </p:txBody>
      </p:sp>
      <p:sp>
        <p:nvSpPr>
          <p:cNvPr id="29" name="Nadpis 1">
            <a:extLst>
              <a:ext uri="{FF2B5EF4-FFF2-40B4-BE49-F238E27FC236}">
                <a16:creationId xmlns:a16="http://schemas.microsoft.com/office/drawing/2014/main" id="{837C7F3A-AB18-A947-7928-47F0647D835A}"/>
              </a:ext>
            </a:extLst>
          </p:cNvPr>
          <p:cNvSpPr txBox="1">
            <a:spLocks/>
          </p:cNvSpPr>
          <p:nvPr/>
        </p:nvSpPr>
        <p:spPr>
          <a:xfrm>
            <a:off x="285872" y="3356835"/>
            <a:ext cx="952498" cy="34210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2 min</a:t>
            </a:r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dirty="0"/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cxnSp>
        <p:nvCxnSpPr>
          <p:cNvPr id="37" name="Přímá spojnice 36">
            <a:extLst>
              <a:ext uri="{FF2B5EF4-FFF2-40B4-BE49-F238E27FC236}">
                <a16:creationId xmlns:a16="http://schemas.microsoft.com/office/drawing/2014/main" id="{3AF53E22-D638-697A-BFE8-7BFE36EC259E}"/>
              </a:ext>
            </a:extLst>
          </p:cNvPr>
          <p:cNvCxnSpPr>
            <a:cxnSpLocks/>
          </p:cNvCxnSpPr>
          <p:nvPr/>
        </p:nvCxnSpPr>
        <p:spPr>
          <a:xfrm>
            <a:off x="279519" y="3858529"/>
            <a:ext cx="6283326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bdélník: se zakulacenými rohy 38">
            <a:extLst>
              <a:ext uri="{FF2B5EF4-FFF2-40B4-BE49-F238E27FC236}">
                <a16:creationId xmlns:a16="http://schemas.microsoft.com/office/drawing/2014/main" id="{814262EA-948B-536E-43BB-31E133CB7DE7}"/>
              </a:ext>
            </a:extLst>
          </p:cNvPr>
          <p:cNvSpPr/>
          <p:nvPr/>
        </p:nvSpPr>
        <p:spPr>
          <a:xfrm>
            <a:off x="329953" y="3411627"/>
            <a:ext cx="857618" cy="377444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2" name="Grafický objekt 41" descr="Hodiny se souvislou výplní">
            <a:extLst>
              <a:ext uri="{FF2B5EF4-FFF2-40B4-BE49-F238E27FC236}">
                <a16:creationId xmlns:a16="http://schemas.microsoft.com/office/drawing/2014/main" id="{F79ACC03-DB48-BA83-AB40-A93D220040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2200" y="3410358"/>
            <a:ext cx="195118" cy="195118"/>
          </a:xfrm>
          <a:prstGeom prst="rect">
            <a:avLst/>
          </a:prstGeom>
        </p:spPr>
      </p:pic>
      <p:sp>
        <p:nvSpPr>
          <p:cNvPr id="46" name="Obdélník 45">
            <a:extLst>
              <a:ext uri="{FF2B5EF4-FFF2-40B4-BE49-F238E27FC236}">
                <a16:creationId xmlns:a16="http://schemas.microsoft.com/office/drawing/2014/main" id="{98624A8E-EC45-2340-F784-4FFF69AC94CA}"/>
              </a:ext>
            </a:extLst>
          </p:cNvPr>
          <p:cNvSpPr/>
          <p:nvPr/>
        </p:nvSpPr>
        <p:spPr>
          <a:xfrm flipH="1">
            <a:off x="278723" y="3022683"/>
            <a:ext cx="60325" cy="16514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Nadpis 1">
            <a:extLst>
              <a:ext uri="{FF2B5EF4-FFF2-40B4-BE49-F238E27FC236}">
                <a16:creationId xmlns:a16="http://schemas.microsoft.com/office/drawing/2014/main" id="{46279EFC-9B23-C616-D6A8-E57C3C9E2DFE}"/>
              </a:ext>
            </a:extLst>
          </p:cNvPr>
          <p:cNvSpPr txBox="1">
            <a:spLocks/>
          </p:cNvSpPr>
          <p:nvPr/>
        </p:nvSpPr>
        <p:spPr>
          <a:xfrm>
            <a:off x="281108" y="3022682"/>
            <a:ext cx="2022476" cy="16641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b="1" dirty="0"/>
              <a:t>HOTSPOT</a:t>
            </a:r>
            <a:endParaRPr lang="en-US" sz="1000" dirty="0"/>
          </a:p>
        </p:txBody>
      </p:sp>
      <p:cxnSp>
        <p:nvCxnSpPr>
          <p:cNvPr id="50" name="Přímá spojnice 49">
            <a:extLst>
              <a:ext uri="{FF2B5EF4-FFF2-40B4-BE49-F238E27FC236}">
                <a16:creationId xmlns:a16="http://schemas.microsoft.com/office/drawing/2014/main" id="{BEEBA097-A6CE-C487-B17F-A15B362931FE}"/>
              </a:ext>
            </a:extLst>
          </p:cNvPr>
          <p:cNvCxnSpPr>
            <a:cxnSpLocks/>
          </p:cNvCxnSpPr>
          <p:nvPr/>
        </p:nvCxnSpPr>
        <p:spPr>
          <a:xfrm flipV="1">
            <a:off x="285871" y="3350529"/>
            <a:ext cx="0" cy="50800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Nadpis 1">
            <a:extLst>
              <a:ext uri="{FF2B5EF4-FFF2-40B4-BE49-F238E27FC236}">
                <a16:creationId xmlns:a16="http://schemas.microsoft.com/office/drawing/2014/main" id="{21E5C220-197C-E756-5369-7D5049CD6C66}"/>
              </a:ext>
            </a:extLst>
          </p:cNvPr>
          <p:cNvSpPr txBox="1">
            <a:spLocks/>
          </p:cNvSpPr>
          <p:nvPr/>
        </p:nvSpPr>
        <p:spPr>
          <a:xfrm>
            <a:off x="1358901" y="4374422"/>
            <a:ext cx="1052630" cy="3389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14-15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63" name="Nadpis 1">
            <a:extLst>
              <a:ext uri="{FF2B5EF4-FFF2-40B4-BE49-F238E27FC236}">
                <a16:creationId xmlns:a16="http://schemas.microsoft.com/office/drawing/2014/main" id="{3B78A005-C7B3-A7C1-E05F-B8AD5C3F7AF2}"/>
              </a:ext>
            </a:extLst>
          </p:cNvPr>
          <p:cNvSpPr txBox="1">
            <a:spLocks/>
          </p:cNvSpPr>
          <p:nvPr/>
        </p:nvSpPr>
        <p:spPr>
          <a:xfrm>
            <a:off x="2417762" y="4377602"/>
            <a:ext cx="4198935" cy="669188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b="1" dirty="0"/>
              <a:t>Hrají satelity v připojení k internetu nějakou roli? </a:t>
            </a:r>
            <a:r>
              <a:rPr lang="cs-CZ" sz="1000" dirty="0"/>
              <a:t>-</a:t>
            </a:r>
            <a:r>
              <a:rPr lang="cs-CZ" sz="1000" b="1" dirty="0"/>
              <a:t> </a:t>
            </a:r>
            <a:r>
              <a:rPr lang="cs-CZ" sz="1000" dirty="0"/>
              <a:t>hlasování. </a:t>
            </a:r>
            <a:br>
              <a:rPr lang="cs-CZ" sz="1000" dirty="0"/>
            </a:br>
            <a:r>
              <a:rPr lang="cs-CZ" sz="1000" dirty="0"/>
              <a:t>Satelity nejsou běžné připojení, pouze v odlehlých oblastech. </a:t>
            </a:r>
            <a:br>
              <a:rPr lang="cs-CZ" sz="1000" dirty="0"/>
            </a:br>
            <a:r>
              <a:rPr lang="cs-CZ" sz="1000" dirty="0"/>
              <a:t>Je to drahé a ovlivňuje to počasí.</a:t>
            </a:r>
          </a:p>
        </p:txBody>
      </p:sp>
      <p:sp>
        <p:nvSpPr>
          <p:cNvPr id="68" name="Nadpis 1">
            <a:extLst>
              <a:ext uri="{FF2B5EF4-FFF2-40B4-BE49-F238E27FC236}">
                <a16:creationId xmlns:a16="http://schemas.microsoft.com/office/drawing/2014/main" id="{51DBA4B0-376C-3EDF-1074-9187FBCAE959}"/>
              </a:ext>
            </a:extLst>
          </p:cNvPr>
          <p:cNvSpPr txBox="1">
            <a:spLocks/>
          </p:cNvSpPr>
          <p:nvPr/>
        </p:nvSpPr>
        <p:spPr>
          <a:xfrm>
            <a:off x="292102" y="4371248"/>
            <a:ext cx="952498" cy="34210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3 min</a:t>
            </a:r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dirty="0"/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cxnSp>
        <p:nvCxnSpPr>
          <p:cNvPr id="69" name="Přímá spojnice 68">
            <a:extLst>
              <a:ext uri="{FF2B5EF4-FFF2-40B4-BE49-F238E27FC236}">
                <a16:creationId xmlns:a16="http://schemas.microsoft.com/office/drawing/2014/main" id="{AAD4C07B-892C-EE95-AF6B-B381139AC16A}"/>
              </a:ext>
            </a:extLst>
          </p:cNvPr>
          <p:cNvCxnSpPr>
            <a:cxnSpLocks/>
          </p:cNvCxnSpPr>
          <p:nvPr/>
        </p:nvCxnSpPr>
        <p:spPr>
          <a:xfrm>
            <a:off x="285749" y="5061911"/>
            <a:ext cx="6283326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Obdélník: se zakulacenými rohy 69">
            <a:extLst>
              <a:ext uri="{FF2B5EF4-FFF2-40B4-BE49-F238E27FC236}">
                <a16:creationId xmlns:a16="http://schemas.microsoft.com/office/drawing/2014/main" id="{E0A33F67-2AAD-E8AD-2C6E-909D0207D68B}"/>
              </a:ext>
            </a:extLst>
          </p:cNvPr>
          <p:cNvSpPr/>
          <p:nvPr/>
        </p:nvSpPr>
        <p:spPr>
          <a:xfrm>
            <a:off x="336183" y="4426040"/>
            <a:ext cx="857618" cy="377444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1" name="Grafický objekt 70" descr="Hodiny se souvislou výplní">
            <a:extLst>
              <a:ext uri="{FF2B5EF4-FFF2-40B4-BE49-F238E27FC236}">
                <a16:creationId xmlns:a16="http://schemas.microsoft.com/office/drawing/2014/main" id="{71DB079F-3AAA-A6F7-C584-C96B8F9EC0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8430" y="4424771"/>
            <a:ext cx="195118" cy="195118"/>
          </a:xfrm>
          <a:prstGeom prst="rect">
            <a:avLst/>
          </a:prstGeom>
        </p:spPr>
      </p:pic>
      <p:sp>
        <p:nvSpPr>
          <p:cNvPr id="72" name="Obdélník 71">
            <a:extLst>
              <a:ext uri="{FF2B5EF4-FFF2-40B4-BE49-F238E27FC236}">
                <a16:creationId xmlns:a16="http://schemas.microsoft.com/office/drawing/2014/main" id="{B505D55F-A761-7079-D5D1-3EB75A79B05D}"/>
              </a:ext>
            </a:extLst>
          </p:cNvPr>
          <p:cNvSpPr/>
          <p:nvPr/>
        </p:nvSpPr>
        <p:spPr>
          <a:xfrm flipH="1">
            <a:off x="284953" y="4037096"/>
            <a:ext cx="60325" cy="16514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Nadpis 1">
            <a:extLst>
              <a:ext uri="{FF2B5EF4-FFF2-40B4-BE49-F238E27FC236}">
                <a16:creationId xmlns:a16="http://schemas.microsoft.com/office/drawing/2014/main" id="{9A025060-2C8C-1678-6DF1-03370E3DEB69}"/>
              </a:ext>
            </a:extLst>
          </p:cNvPr>
          <p:cNvSpPr txBox="1">
            <a:spLocks/>
          </p:cNvSpPr>
          <p:nvPr/>
        </p:nvSpPr>
        <p:spPr>
          <a:xfrm>
            <a:off x="287338" y="4037095"/>
            <a:ext cx="2022476" cy="16641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b="1" dirty="0"/>
              <a:t>SATELITY</a:t>
            </a:r>
            <a:endParaRPr lang="en-US" sz="1000" dirty="0"/>
          </a:p>
        </p:txBody>
      </p:sp>
      <p:cxnSp>
        <p:nvCxnSpPr>
          <p:cNvPr id="74" name="Přímá spojnice 73">
            <a:extLst>
              <a:ext uri="{FF2B5EF4-FFF2-40B4-BE49-F238E27FC236}">
                <a16:creationId xmlns:a16="http://schemas.microsoft.com/office/drawing/2014/main" id="{7D27E180-334F-F93D-A7A0-83F682F06A62}"/>
              </a:ext>
            </a:extLst>
          </p:cNvPr>
          <p:cNvCxnSpPr>
            <a:cxnSpLocks/>
          </p:cNvCxnSpPr>
          <p:nvPr/>
        </p:nvCxnSpPr>
        <p:spPr>
          <a:xfrm flipV="1">
            <a:off x="292101" y="4377602"/>
            <a:ext cx="0" cy="684309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Nadpis 1">
            <a:extLst>
              <a:ext uri="{FF2B5EF4-FFF2-40B4-BE49-F238E27FC236}">
                <a16:creationId xmlns:a16="http://schemas.microsoft.com/office/drawing/2014/main" id="{392BF0C0-3E15-ED9C-96DD-DD854A196AE8}"/>
              </a:ext>
            </a:extLst>
          </p:cNvPr>
          <p:cNvSpPr txBox="1">
            <a:spLocks/>
          </p:cNvSpPr>
          <p:nvPr/>
        </p:nvSpPr>
        <p:spPr>
          <a:xfrm>
            <a:off x="287337" y="5226071"/>
            <a:ext cx="4151313" cy="32969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400" b="1" dirty="0">
                <a:solidFill>
                  <a:srgbClr val="0070C0"/>
                </a:solidFill>
              </a:rPr>
              <a:t>REFLEXE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87" name="Nadpis 1">
            <a:extLst>
              <a:ext uri="{FF2B5EF4-FFF2-40B4-BE49-F238E27FC236}">
                <a16:creationId xmlns:a16="http://schemas.microsoft.com/office/drawing/2014/main" id="{A3F0E3D4-ECB8-F3B7-79F7-0D00682BEE85}"/>
              </a:ext>
            </a:extLst>
          </p:cNvPr>
          <p:cNvSpPr txBox="1">
            <a:spLocks/>
          </p:cNvSpPr>
          <p:nvPr/>
        </p:nvSpPr>
        <p:spPr>
          <a:xfrm>
            <a:off x="287337" y="5566140"/>
            <a:ext cx="6281738" cy="1679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dirty="0"/>
              <a:t>aktivita </a:t>
            </a:r>
            <a:r>
              <a:rPr lang="cs-CZ" sz="1000" b="1" dirty="0"/>
              <a:t>SPEEDTEST</a:t>
            </a:r>
            <a:endParaRPr lang="en-US" sz="1000" b="1" dirty="0"/>
          </a:p>
        </p:txBody>
      </p:sp>
      <p:sp>
        <p:nvSpPr>
          <p:cNvPr id="88" name="Nadpis 1">
            <a:extLst>
              <a:ext uri="{FF2B5EF4-FFF2-40B4-BE49-F238E27FC236}">
                <a16:creationId xmlns:a16="http://schemas.microsoft.com/office/drawing/2014/main" id="{BD8806B1-D265-EABA-1AB5-43630C22A56B}"/>
              </a:ext>
            </a:extLst>
          </p:cNvPr>
          <p:cNvSpPr txBox="1">
            <a:spLocks/>
          </p:cNvSpPr>
          <p:nvPr/>
        </p:nvSpPr>
        <p:spPr>
          <a:xfrm>
            <a:off x="1360493" y="5901289"/>
            <a:ext cx="957935" cy="68798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16</a:t>
            </a:r>
            <a:br>
              <a:rPr lang="cs-CZ" sz="1000" b="1" dirty="0"/>
            </a:br>
            <a:br>
              <a:rPr lang="cs-CZ" sz="1000" b="1" dirty="0"/>
            </a:br>
            <a:r>
              <a:rPr lang="cs-CZ" sz="1000" dirty="0"/>
              <a:t>PL</a:t>
            </a:r>
            <a:r>
              <a:rPr lang="cs-CZ" sz="1000" b="1" dirty="0"/>
              <a:t> úkol 2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90" name="Nadpis 1">
            <a:extLst>
              <a:ext uri="{FF2B5EF4-FFF2-40B4-BE49-F238E27FC236}">
                <a16:creationId xmlns:a16="http://schemas.microsoft.com/office/drawing/2014/main" id="{4DE7EDB0-AFDC-46E2-DFEB-999CC7820706}"/>
              </a:ext>
            </a:extLst>
          </p:cNvPr>
          <p:cNvSpPr txBox="1">
            <a:spLocks/>
          </p:cNvSpPr>
          <p:nvPr/>
        </p:nvSpPr>
        <p:spPr>
          <a:xfrm>
            <a:off x="2417762" y="5907340"/>
            <a:ext cx="4192703" cy="83930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Ukažte žákům stránku </a:t>
            </a:r>
            <a:r>
              <a:rPr lang="cs-CZ" sz="1000" dirty="0">
                <a:hlinkClick r:id="rId7"/>
              </a:rPr>
              <a:t>http://speedtest.cesnet.cz/</a:t>
            </a:r>
            <a:r>
              <a:rPr lang="cs-CZ" sz="1000" dirty="0"/>
              <a:t>, s níž budou pracovat. Nechte je ve dvojici ověřit rychlost školní Wi-Fi pomocí jejich mobilních telefonů, případně i rychlost mobilních dat nebo připojení školního počítače. Zaměřte se na </a:t>
            </a:r>
            <a:r>
              <a:rPr lang="cs-CZ" sz="1000" i="1" dirty="0" err="1"/>
              <a:t>download</a:t>
            </a:r>
            <a:r>
              <a:rPr lang="cs-CZ" sz="1000" dirty="0"/>
              <a:t>. Zjištěné údaje napište na tabuli a následně porovnejte.</a:t>
            </a:r>
          </a:p>
        </p:txBody>
      </p:sp>
      <p:sp>
        <p:nvSpPr>
          <p:cNvPr id="91" name="Nadpis 1">
            <a:extLst>
              <a:ext uri="{FF2B5EF4-FFF2-40B4-BE49-F238E27FC236}">
                <a16:creationId xmlns:a16="http://schemas.microsoft.com/office/drawing/2014/main" id="{9603B270-8BBC-E312-EE32-028271F17B61}"/>
              </a:ext>
            </a:extLst>
          </p:cNvPr>
          <p:cNvSpPr txBox="1">
            <a:spLocks/>
          </p:cNvSpPr>
          <p:nvPr/>
        </p:nvSpPr>
        <p:spPr>
          <a:xfrm>
            <a:off x="282535" y="5901289"/>
            <a:ext cx="957263" cy="363548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7 min</a:t>
            </a:r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dirty="0"/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cxnSp>
        <p:nvCxnSpPr>
          <p:cNvPr id="92" name="Přímá spojnice 91">
            <a:extLst>
              <a:ext uri="{FF2B5EF4-FFF2-40B4-BE49-F238E27FC236}">
                <a16:creationId xmlns:a16="http://schemas.microsoft.com/office/drawing/2014/main" id="{0FAA877D-8F1C-41AE-7466-9446DB4E9A56}"/>
              </a:ext>
            </a:extLst>
          </p:cNvPr>
          <p:cNvCxnSpPr>
            <a:cxnSpLocks/>
          </p:cNvCxnSpPr>
          <p:nvPr/>
        </p:nvCxnSpPr>
        <p:spPr>
          <a:xfrm>
            <a:off x="285749" y="6922471"/>
            <a:ext cx="6288727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Přímá spojnice 93">
            <a:extLst>
              <a:ext uri="{FF2B5EF4-FFF2-40B4-BE49-F238E27FC236}">
                <a16:creationId xmlns:a16="http://schemas.microsoft.com/office/drawing/2014/main" id="{9EA064B5-5176-BA04-D2CB-3F4ECC44369E}"/>
              </a:ext>
            </a:extLst>
          </p:cNvPr>
          <p:cNvCxnSpPr>
            <a:cxnSpLocks/>
          </p:cNvCxnSpPr>
          <p:nvPr/>
        </p:nvCxnSpPr>
        <p:spPr>
          <a:xfrm flipV="1">
            <a:off x="287338" y="5907110"/>
            <a:ext cx="0" cy="1015361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Obdélník 95">
            <a:extLst>
              <a:ext uri="{FF2B5EF4-FFF2-40B4-BE49-F238E27FC236}">
                <a16:creationId xmlns:a16="http://schemas.microsoft.com/office/drawing/2014/main" id="{B1BD836A-C17D-196E-852C-AE9F5967A6F3}"/>
              </a:ext>
            </a:extLst>
          </p:cNvPr>
          <p:cNvSpPr/>
          <p:nvPr/>
        </p:nvSpPr>
        <p:spPr>
          <a:xfrm flipH="1">
            <a:off x="283526" y="5555764"/>
            <a:ext cx="61752" cy="18929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Nadpis 1">
            <a:extLst>
              <a:ext uri="{FF2B5EF4-FFF2-40B4-BE49-F238E27FC236}">
                <a16:creationId xmlns:a16="http://schemas.microsoft.com/office/drawing/2014/main" id="{C00823C9-BCD7-DF8E-9F8D-EC26ED4E5DF5}"/>
              </a:ext>
            </a:extLst>
          </p:cNvPr>
          <p:cNvSpPr txBox="1">
            <a:spLocks/>
          </p:cNvSpPr>
          <p:nvPr/>
        </p:nvSpPr>
        <p:spPr>
          <a:xfrm>
            <a:off x="1356681" y="7423887"/>
            <a:ext cx="957935" cy="84750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17</a:t>
            </a:r>
            <a:br>
              <a:rPr lang="cs-CZ" sz="1000" b="1" dirty="0"/>
            </a:br>
            <a:br>
              <a:rPr lang="cs-CZ" sz="1000" b="1" dirty="0"/>
            </a:br>
            <a:r>
              <a:rPr lang="cs-CZ" sz="1000" dirty="0"/>
              <a:t>PL</a:t>
            </a:r>
            <a:r>
              <a:rPr lang="cs-CZ" sz="1000" b="1" dirty="0"/>
              <a:t> úkol 3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98" name="Nadpis 1">
            <a:extLst>
              <a:ext uri="{FF2B5EF4-FFF2-40B4-BE49-F238E27FC236}">
                <a16:creationId xmlns:a16="http://schemas.microsoft.com/office/drawing/2014/main" id="{86A58CFF-BC73-470F-1083-A4AE55026010}"/>
              </a:ext>
            </a:extLst>
          </p:cNvPr>
          <p:cNvSpPr txBox="1">
            <a:spLocks/>
          </p:cNvSpPr>
          <p:nvPr/>
        </p:nvSpPr>
        <p:spPr>
          <a:xfrm>
            <a:off x="2417763" y="7423888"/>
            <a:ext cx="4147500" cy="8475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Nechte žáky ve dvojicích vyplnit tabulku.</a:t>
            </a:r>
            <a:br>
              <a:rPr lang="cs-CZ" sz="1000" dirty="0"/>
            </a:br>
            <a:r>
              <a:rPr lang="cs-CZ" sz="1000" spc="33" dirty="0"/>
              <a:t>V každém políčku by měla být alespoň jedna informace. Poté spojte dvojice do čtveřic a nechte žáky porovnat jejich nápady.</a:t>
            </a:r>
          </a:p>
        </p:txBody>
      </p:sp>
      <p:sp>
        <p:nvSpPr>
          <p:cNvPr id="99" name="Nadpis 1">
            <a:extLst>
              <a:ext uri="{FF2B5EF4-FFF2-40B4-BE49-F238E27FC236}">
                <a16:creationId xmlns:a16="http://schemas.microsoft.com/office/drawing/2014/main" id="{D4EBFF84-31C4-9261-80A3-D20B6BAD061E}"/>
              </a:ext>
            </a:extLst>
          </p:cNvPr>
          <p:cNvSpPr txBox="1">
            <a:spLocks/>
          </p:cNvSpPr>
          <p:nvPr/>
        </p:nvSpPr>
        <p:spPr>
          <a:xfrm>
            <a:off x="278723" y="7431487"/>
            <a:ext cx="957263" cy="34865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6 min</a:t>
            </a:r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dirty="0"/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cxnSp>
        <p:nvCxnSpPr>
          <p:cNvPr id="102" name="Přímá spojnice 101">
            <a:extLst>
              <a:ext uri="{FF2B5EF4-FFF2-40B4-BE49-F238E27FC236}">
                <a16:creationId xmlns:a16="http://schemas.microsoft.com/office/drawing/2014/main" id="{CAB3EE33-4268-5E8A-1B88-C4D0C6F819D1}"/>
              </a:ext>
            </a:extLst>
          </p:cNvPr>
          <p:cNvCxnSpPr>
            <a:cxnSpLocks/>
          </p:cNvCxnSpPr>
          <p:nvPr/>
        </p:nvCxnSpPr>
        <p:spPr>
          <a:xfrm>
            <a:off x="285749" y="8439664"/>
            <a:ext cx="6288727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3" name="Skupina 102">
            <a:extLst>
              <a:ext uri="{FF2B5EF4-FFF2-40B4-BE49-F238E27FC236}">
                <a16:creationId xmlns:a16="http://schemas.microsoft.com/office/drawing/2014/main" id="{89493D1C-5008-BEB6-C760-085306D59301}"/>
              </a:ext>
            </a:extLst>
          </p:cNvPr>
          <p:cNvGrpSpPr/>
          <p:nvPr/>
        </p:nvGrpSpPr>
        <p:grpSpPr>
          <a:xfrm>
            <a:off x="336183" y="5948756"/>
            <a:ext cx="857618" cy="378713"/>
            <a:chOff x="336183" y="7608666"/>
            <a:chExt cx="857618" cy="378713"/>
          </a:xfrm>
        </p:grpSpPr>
        <p:sp>
          <p:nvSpPr>
            <p:cNvPr id="104" name="Obdélník: se zakulacenými rohy 103">
              <a:extLst>
                <a:ext uri="{FF2B5EF4-FFF2-40B4-BE49-F238E27FC236}">
                  <a16:creationId xmlns:a16="http://schemas.microsoft.com/office/drawing/2014/main" id="{87C8BF93-BC5F-E365-D05A-B01DA0434D64}"/>
                </a:ext>
              </a:extLst>
            </p:cNvPr>
            <p:cNvSpPr/>
            <p:nvPr/>
          </p:nvSpPr>
          <p:spPr>
            <a:xfrm>
              <a:off x="336183" y="7609935"/>
              <a:ext cx="857618" cy="377444"/>
            </a:xfrm>
            <a:prstGeom prst="round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5" name="Grafický objekt 104" descr="Hodiny se souvislou výplní">
              <a:extLst>
                <a:ext uri="{FF2B5EF4-FFF2-40B4-BE49-F238E27FC236}">
                  <a16:creationId xmlns:a16="http://schemas.microsoft.com/office/drawing/2014/main" id="{86E7C094-90F7-2F45-91C3-30A514D44D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38430" y="7608666"/>
              <a:ext cx="195118" cy="195118"/>
            </a:xfrm>
            <a:prstGeom prst="rect">
              <a:avLst/>
            </a:prstGeom>
          </p:spPr>
        </p:pic>
      </p:grpSp>
      <p:grpSp>
        <p:nvGrpSpPr>
          <p:cNvPr id="106" name="Skupina 105">
            <a:extLst>
              <a:ext uri="{FF2B5EF4-FFF2-40B4-BE49-F238E27FC236}">
                <a16:creationId xmlns:a16="http://schemas.microsoft.com/office/drawing/2014/main" id="{BF47C92E-520F-7B6B-1CBD-0CAC40712DC7}"/>
              </a:ext>
            </a:extLst>
          </p:cNvPr>
          <p:cNvGrpSpPr/>
          <p:nvPr/>
        </p:nvGrpSpPr>
        <p:grpSpPr>
          <a:xfrm>
            <a:off x="336183" y="7466134"/>
            <a:ext cx="857618" cy="378713"/>
            <a:chOff x="336183" y="7608666"/>
            <a:chExt cx="857618" cy="378713"/>
          </a:xfrm>
        </p:grpSpPr>
        <p:sp>
          <p:nvSpPr>
            <p:cNvPr id="107" name="Obdélník: se zakulacenými rohy 106">
              <a:extLst>
                <a:ext uri="{FF2B5EF4-FFF2-40B4-BE49-F238E27FC236}">
                  <a16:creationId xmlns:a16="http://schemas.microsoft.com/office/drawing/2014/main" id="{C11C8A32-FAD1-6502-1AF4-1917F28941BB}"/>
                </a:ext>
              </a:extLst>
            </p:cNvPr>
            <p:cNvSpPr/>
            <p:nvPr/>
          </p:nvSpPr>
          <p:spPr>
            <a:xfrm>
              <a:off x="336183" y="7609935"/>
              <a:ext cx="857618" cy="377444"/>
            </a:xfrm>
            <a:prstGeom prst="round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8" name="Grafický objekt 107" descr="Hodiny se souvislou výplní">
              <a:extLst>
                <a:ext uri="{FF2B5EF4-FFF2-40B4-BE49-F238E27FC236}">
                  <a16:creationId xmlns:a16="http://schemas.microsoft.com/office/drawing/2014/main" id="{7C5B8F67-2FBD-ED82-20F6-B2057C7DC2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38430" y="7608666"/>
              <a:ext cx="195118" cy="195118"/>
            </a:xfrm>
            <a:prstGeom prst="rect">
              <a:avLst/>
            </a:prstGeom>
          </p:spPr>
        </p:pic>
      </p:grpSp>
      <p:sp>
        <p:nvSpPr>
          <p:cNvPr id="114" name="Nadpis 1">
            <a:extLst>
              <a:ext uri="{FF2B5EF4-FFF2-40B4-BE49-F238E27FC236}">
                <a16:creationId xmlns:a16="http://schemas.microsoft.com/office/drawing/2014/main" id="{86D02E02-DD0E-7C6A-1C64-014D77875359}"/>
              </a:ext>
            </a:extLst>
          </p:cNvPr>
          <p:cNvSpPr txBox="1">
            <a:spLocks/>
          </p:cNvSpPr>
          <p:nvPr/>
        </p:nvSpPr>
        <p:spPr>
          <a:xfrm>
            <a:off x="287337" y="7077777"/>
            <a:ext cx="6281738" cy="18190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dirty="0"/>
              <a:t>aktivita </a:t>
            </a:r>
            <a:r>
              <a:rPr lang="cs-CZ" sz="1000" b="1" dirty="0"/>
              <a:t>VÝHODY A NEVÝHODY</a:t>
            </a:r>
            <a:endParaRPr lang="en-US" sz="1000" b="1" dirty="0"/>
          </a:p>
        </p:txBody>
      </p:sp>
      <p:sp>
        <p:nvSpPr>
          <p:cNvPr id="115" name="Obdélník 114">
            <a:extLst>
              <a:ext uri="{FF2B5EF4-FFF2-40B4-BE49-F238E27FC236}">
                <a16:creationId xmlns:a16="http://schemas.microsoft.com/office/drawing/2014/main" id="{25D0A98A-EC20-9703-AAC3-C5628B2FC6A4}"/>
              </a:ext>
            </a:extLst>
          </p:cNvPr>
          <p:cNvSpPr/>
          <p:nvPr/>
        </p:nvSpPr>
        <p:spPr>
          <a:xfrm flipH="1">
            <a:off x="283525" y="7086013"/>
            <a:ext cx="61751" cy="18457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6" name="Přímá spojnice 115">
            <a:extLst>
              <a:ext uri="{FF2B5EF4-FFF2-40B4-BE49-F238E27FC236}">
                <a16:creationId xmlns:a16="http://schemas.microsoft.com/office/drawing/2014/main" id="{FD5D4242-D646-0D37-6453-18F2F377AB82}"/>
              </a:ext>
            </a:extLst>
          </p:cNvPr>
          <p:cNvCxnSpPr>
            <a:cxnSpLocks/>
          </p:cNvCxnSpPr>
          <p:nvPr/>
        </p:nvCxnSpPr>
        <p:spPr>
          <a:xfrm flipV="1">
            <a:off x="287338" y="7431487"/>
            <a:ext cx="0" cy="1008173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Nadpis 1">
            <a:extLst>
              <a:ext uri="{FF2B5EF4-FFF2-40B4-BE49-F238E27FC236}">
                <a16:creationId xmlns:a16="http://schemas.microsoft.com/office/drawing/2014/main" id="{591B0417-C38D-02DA-6342-C2C62F4B5EBC}"/>
              </a:ext>
            </a:extLst>
          </p:cNvPr>
          <p:cNvSpPr txBox="1">
            <a:spLocks/>
          </p:cNvSpPr>
          <p:nvPr/>
        </p:nvSpPr>
        <p:spPr>
          <a:xfrm>
            <a:off x="3482974" y="148730"/>
            <a:ext cx="3082925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pPr algn="r"/>
            <a:r>
              <a:rPr lang="cs-CZ" sz="1000" b="0" dirty="0"/>
              <a:t>6.-7. ročník ZŠ / lehčí varianta</a:t>
            </a:r>
            <a:endParaRPr lang="en-US" sz="1000" b="0" dirty="0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BBB56D9E-992F-F801-A431-D8A1496B6BD0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2544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Vlastní 1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2742</TotalTime>
  <Words>2137</Words>
  <Application>Microsoft Macintosh PowerPoint</Application>
  <PresentationFormat>A4 Paper (210x297 mm)</PresentationFormat>
  <Paragraphs>168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Arial</vt:lpstr>
      <vt:lpstr>Avenir</vt:lpstr>
      <vt:lpstr>Motiv Office</vt:lpstr>
      <vt:lpstr>JAK SE PŘIPOJÍME K INTERNETU?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VYPADÁ INTERNET</dc:title>
  <dc:creator>Ondrej Javora</dc:creator>
  <cp:lastModifiedBy>Anna Yaghobová</cp:lastModifiedBy>
  <cp:revision>19</cp:revision>
  <dcterms:created xsi:type="dcterms:W3CDTF">2024-02-25T15:00:55Z</dcterms:created>
  <dcterms:modified xsi:type="dcterms:W3CDTF">2024-08-06T16:00:06Z</dcterms:modified>
</cp:coreProperties>
</file>