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1. hodina - pracovni list T" id="{E7299C60-F26D-4667-ADD9-BC504141FA37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85" autoAdjust="0"/>
    <p:restoredTop sz="94660"/>
  </p:normalViewPr>
  <p:slideViewPr>
    <p:cSldViewPr snapToGrid="0" showGuides="1">
      <p:cViewPr>
        <p:scale>
          <a:sx n="160" d="100"/>
          <a:sy n="160" d="100"/>
        </p:scale>
        <p:origin x="1136" y="-4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A77F1-E731-4A0D-AD40-2192F8E16725}" type="datetimeFigureOut">
              <a:rPr lang="en-US" smtClean="0"/>
              <a:t>8/7/24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77D49-7409-4C8C-97C4-6BB7504B5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7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8182F9A-DFE4-1D03-12AA-CB3F4871A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B0852E5-B1B1-9AD8-21CD-A7D9A815B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E26611D-CA97-E741-CB0E-68EED0E49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Nadpis 1">
            <a:extLst>
              <a:ext uri="{FF2B5EF4-FFF2-40B4-BE49-F238E27FC236}">
                <a16:creationId xmlns:a16="http://schemas.microsoft.com/office/drawing/2014/main" id="{D57AF7A2-383A-7F1E-5F12-2A31534B619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14" name="Zástupný symbol pro číslo snímku 5">
            <a:extLst>
              <a:ext uri="{FF2B5EF4-FFF2-40B4-BE49-F238E27FC236}">
                <a16:creationId xmlns:a16="http://schemas.microsoft.com/office/drawing/2014/main" id="{4C22B44B-27DC-361F-F75F-1C22C518C2A2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Zástupný text 16">
            <a:extLst>
              <a:ext uri="{FF2B5EF4-FFF2-40B4-BE49-F238E27FC236}">
                <a16:creationId xmlns:a16="http://schemas.microsoft.com/office/drawing/2014/main" id="{34048FB7-7AA3-822F-1013-257C02DC05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20" name="Zástupný symbol pro číslo snímku 5">
            <a:extLst>
              <a:ext uri="{FF2B5EF4-FFF2-40B4-BE49-F238E27FC236}">
                <a16:creationId xmlns:a16="http://schemas.microsoft.com/office/drawing/2014/main" id="{98567D54-DBF1-EC58-A0DB-3642E1FD71D2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6"/>
            <a:ext cx="983102" cy="1984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800" dirty="0">
                <a:solidFill>
                  <a:schemeClr val="bg1">
                    <a:lumMod val="50000"/>
                  </a:schemeClr>
                </a:solidFill>
              </a:rPr>
              <a:t>jméno: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Zástupný text 2">
            <a:extLst>
              <a:ext uri="{FF2B5EF4-FFF2-40B4-BE49-F238E27FC236}">
                <a16:creationId xmlns:a16="http://schemas.microsoft.com/office/drawing/2014/main" id="{92A297C8-A077-BE3F-CA1E-919663821B76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23" name="Zástupný text 16">
            <a:extLst>
              <a:ext uri="{FF2B5EF4-FFF2-40B4-BE49-F238E27FC236}">
                <a16:creationId xmlns:a16="http://schemas.microsoft.com/office/drawing/2014/main" id="{E23710DC-35A3-4D08-E286-F57AEEF630C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F04A649D-F75B-ECB8-0F51-4D350C15424A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2">
            <a:extLst>
              <a:ext uri="{FF2B5EF4-FFF2-40B4-BE49-F238E27FC236}">
                <a16:creationId xmlns:a16="http://schemas.microsoft.com/office/drawing/2014/main" id="{E64C0EAA-77B8-F2D6-219E-B49BA923C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0089B75E-95EF-0699-7D27-06652A6262E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DC537B07-33DC-978F-799D-ACB56403B68B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Zástupný text 16">
            <a:extLst>
              <a:ext uri="{FF2B5EF4-FFF2-40B4-BE49-F238E27FC236}">
                <a16:creationId xmlns:a16="http://schemas.microsoft.com/office/drawing/2014/main" id="{6667F572-74EE-BA50-C96C-A02C641451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AFCF74F8-0C62-C672-3F37-C35B80679B0F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11" name="Zástupný text 16">
            <a:extLst>
              <a:ext uri="{FF2B5EF4-FFF2-40B4-BE49-F238E27FC236}">
                <a16:creationId xmlns:a16="http://schemas.microsoft.com/office/drawing/2014/main" id="{189577FB-E2A7-920A-E13B-5D07811B9C7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8" name="Zástupný symbol pro zápatí 4">
            <a:extLst>
              <a:ext uri="{FF2B5EF4-FFF2-40B4-BE49-F238E27FC236}">
                <a16:creationId xmlns:a16="http://schemas.microsoft.com/office/drawing/2014/main" id="{3406FCA9-94CB-F1EA-7306-A997DC4E6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Zástupný symbol pro číslo snímku 5">
            <a:extLst>
              <a:ext uri="{FF2B5EF4-FFF2-40B4-BE49-F238E27FC236}">
                <a16:creationId xmlns:a16="http://schemas.microsoft.com/office/drawing/2014/main" id="{3BEC8CDE-2280-2DBC-1613-59A43492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Přímá spojnice 21">
            <a:extLst>
              <a:ext uri="{FF2B5EF4-FFF2-40B4-BE49-F238E27FC236}">
                <a16:creationId xmlns:a16="http://schemas.microsoft.com/office/drawing/2014/main" id="{9812D484-EE01-3331-8089-3E93AAA3B3B2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01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79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4320" userDrawn="1">
          <p15:clr>
            <a:srgbClr val="F26B43"/>
          </p15:clr>
        </p15:guide>
        <p15:guide id="3" pos="184" userDrawn="1">
          <p15:clr>
            <a:srgbClr val="F26B43"/>
          </p15:clr>
        </p15:guide>
        <p15:guide id="4" pos="784" userDrawn="1">
          <p15:clr>
            <a:srgbClr val="F26B43"/>
          </p15:clr>
        </p15:guide>
        <p15:guide id="5" pos="856" userDrawn="1">
          <p15:clr>
            <a:srgbClr val="F26B43"/>
          </p15:clr>
        </p15:guide>
        <p15:guide id="6" pos="1456" userDrawn="1">
          <p15:clr>
            <a:srgbClr val="F26B43"/>
          </p15:clr>
        </p15:guide>
        <p15:guide id="7" pos="1520" userDrawn="1">
          <p15:clr>
            <a:srgbClr val="F26B43"/>
          </p15:clr>
        </p15:guide>
        <p15:guide id="8" pos="2128" userDrawn="1">
          <p15:clr>
            <a:srgbClr val="F26B43"/>
          </p15:clr>
        </p15:guide>
        <p15:guide id="9" pos="2192" userDrawn="1">
          <p15:clr>
            <a:srgbClr val="F26B43"/>
          </p15:clr>
        </p15:guide>
        <p15:guide id="10" pos="2800" userDrawn="1">
          <p15:clr>
            <a:srgbClr val="F26B43"/>
          </p15:clr>
        </p15:guide>
        <p15:guide id="11" pos="2864" userDrawn="1">
          <p15:clr>
            <a:srgbClr val="F26B43"/>
          </p15:clr>
        </p15:guide>
        <p15:guide id="12" pos="3464" userDrawn="1">
          <p15:clr>
            <a:srgbClr val="F26B43"/>
          </p15:clr>
        </p15:guide>
        <p15:guide id="13" pos="3536" userDrawn="1">
          <p15:clr>
            <a:srgbClr val="F26B43"/>
          </p15:clr>
        </p15:guide>
        <p15:guide id="14" pos="4136" userDrawn="1">
          <p15:clr>
            <a:srgbClr val="F26B43"/>
          </p15:clr>
        </p15:guide>
        <p15:guide id="15" orient="horz" userDrawn="1">
          <p15:clr>
            <a:srgbClr val="F26B43"/>
          </p15:clr>
        </p15:guide>
        <p15:guide id="16" orient="horz" pos="6240" userDrawn="1">
          <p15:clr>
            <a:srgbClr val="F26B43"/>
          </p15:clr>
        </p15:guide>
        <p15:guide id="17" orient="horz" pos="88" userDrawn="1">
          <p15:clr>
            <a:srgbClr val="F26B43"/>
          </p15:clr>
        </p15:guide>
        <p15:guide id="18" orient="horz" pos="200" userDrawn="1">
          <p15:clr>
            <a:srgbClr val="F26B43"/>
          </p15:clr>
        </p15:guide>
        <p15:guide id="19" orient="horz" pos="304" userDrawn="1">
          <p15:clr>
            <a:srgbClr val="F26B43"/>
          </p15:clr>
        </p15:guide>
        <p15:guide id="20" orient="horz" pos="408" userDrawn="1">
          <p15:clr>
            <a:srgbClr val="F26B43"/>
          </p15:clr>
        </p15:guide>
        <p15:guide id="21" orient="horz" pos="520" userDrawn="1">
          <p15:clr>
            <a:srgbClr val="F26B43"/>
          </p15:clr>
        </p15:guide>
        <p15:guide id="22" orient="horz" pos="624" userDrawn="1">
          <p15:clr>
            <a:srgbClr val="F26B43"/>
          </p15:clr>
        </p15:guide>
        <p15:guide id="23" orient="horz" pos="728" userDrawn="1">
          <p15:clr>
            <a:srgbClr val="F26B43"/>
          </p15:clr>
        </p15:guide>
        <p15:guide id="24" orient="horz" pos="840" userDrawn="1">
          <p15:clr>
            <a:srgbClr val="F26B43"/>
          </p15:clr>
        </p15:guide>
        <p15:guide id="25" orient="horz" pos="944" userDrawn="1">
          <p15:clr>
            <a:srgbClr val="F26B43"/>
          </p15:clr>
        </p15:guide>
        <p15:guide id="26" orient="horz" pos="1048" userDrawn="1">
          <p15:clr>
            <a:srgbClr val="F26B43"/>
          </p15:clr>
        </p15:guide>
        <p15:guide id="27" orient="horz" pos="1160" userDrawn="1">
          <p15:clr>
            <a:srgbClr val="F26B43"/>
          </p15:clr>
        </p15:guide>
        <p15:guide id="28" orient="horz" pos="1264" userDrawn="1">
          <p15:clr>
            <a:srgbClr val="F26B43"/>
          </p15:clr>
        </p15:guide>
        <p15:guide id="29" orient="horz" pos="1368" userDrawn="1">
          <p15:clr>
            <a:srgbClr val="F26B43"/>
          </p15:clr>
        </p15:guide>
        <p15:guide id="30" orient="horz" pos="1480" userDrawn="1">
          <p15:clr>
            <a:srgbClr val="F26B43"/>
          </p15:clr>
        </p15:guide>
        <p15:guide id="31" orient="horz" pos="1584" userDrawn="1">
          <p15:clr>
            <a:srgbClr val="F26B43"/>
          </p15:clr>
        </p15:guide>
        <p15:guide id="32" orient="horz" pos="1688" userDrawn="1">
          <p15:clr>
            <a:srgbClr val="F26B43"/>
          </p15:clr>
        </p15:guide>
        <p15:guide id="33" orient="horz" pos="1792" userDrawn="1">
          <p15:clr>
            <a:srgbClr val="F26B43"/>
          </p15:clr>
        </p15:guide>
        <p15:guide id="34" orient="horz" pos="1904" userDrawn="1">
          <p15:clr>
            <a:srgbClr val="F26B43"/>
          </p15:clr>
        </p15:guide>
        <p15:guide id="35" orient="horz" pos="2008" userDrawn="1">
          <p15:clr>
            <a:srgbClr val="F26B43"/>
          </p15:clr>
        </p15:guide>
        <p15:guide id="36" orient="horz" pos="2112" userDrawn="1">
          <p15:clr>
            <a:srgbClr val="F26B43"/>
          </p15:clr>
        </p15:guide>
        <p15:guide id="37" orient="horz" pos="2224" userDrawn="1">
          <p15:clr>
            <a:srgbClr val="F26B43"/>
          </p15:clr>
        </p15:guide>
        <p15:guide id="38" orient="horz" pos="2328" userDrawn="1">
          <p15:clr>
            <a:srgbClr val="F26B43"/>
          </p15:clr>
        </p15:guide>
        <p15:guide id="39" orient="horz" pos="2432" userDrawn="1">
          <p15:clr>
            <a:srgbClr val="F26B43"/>
          </p15:clr>
        </p15:guide>
        <p15:guide id="40" orient="horz" pos="2544" userDrawn="1">
          <p15:clr>
            <a:srgbClr val="F26B43"/>
          </p15:clr>
        </p15:guide>
        <p15:guide id="41" orient="horz" pos="2648" userDrawn="1">
          <p15:clr>
            <a:srgbClr val="F26B43"/>
          </p15:clr>
        </p15:guide>
        <p15:guide id="42" orient="horz" pos="2752" userDrawn="1">
          <p15:clr>
            <a:srgbClr val="F26B43"/>
          </p15:clr>
        </p15:guide>
        <p15:guide id="43" orient="horz" pos="2864" userDrawn="1">
          <p15:clr>
            <a:srgbClr val="F26B43"/>
          </p15:clr>
        </p15:guide>
        <p15:guide id="44" orient="horz" pos="2968" userDrawn="1">
          <p15:clr>
            <a:srgbClr val="F26B43"/>
          </p15:clr>
        </p15:guide>
        <p15:guide id="45" orient="horz" pos="3072" userDrawn="1">
          <p15:clr>
            <a:srgbClr val="F26B43"/>
          </p15:clr>
        </p15:guide>
        <p15:guide id="46" orient="horz" pos="3184" userDrawn="1">
          <p15:clr>
            <a:srgbClr val="F26B43"/>
          </p15:clr>
        </p15:guide>
        <p15:guide id="47" orient="horz" pos="3288" userDrawn="1">
          <p15:clr>
            <a:srgbClr val="F26B43"/>
          </p15:clr>
        </p15:guide>
        <p15:guide id="48" orient="horz" pos="3392" userDrawn="1">
          <p15:clr>
            <a:srgbClr val="F26B43"/>
          </p15:clr>
        </p15:guide>
        <p15:guide id="49" orient="horz" pos="3504" userDrawn="1">
          <p15:clr>
            <a:srgbClr val="F26B43"/>
          </p15:clr>
        </p15:guide>
        <p15:guide id="50" orient="horz" pos="3608" userDrawn="1">
          <p15:clr>
            <a:srgbClr val="F26B43"/>
          </p15:clr>
        </p15:guide>
        <p15:guide id="51" orient="horz" pos="3712" userDrawn="1">
          <p15:clr>
            <a:srgbClr val="F26B43"/>
          </p15:clr>
        </p15:guide>
        <p15:guide id="52" orient="horz" pos="3824" userDrawn="1">
          <p15:clr>
            <a:srgbClr val="F26B43"/>
          </p15:clr>
        </p15:guide>
        <p15:guide id="53" orient="horz" pos="3928" userDrawn="1">
          <p15:clr>
            <a:srgbClr val="F26B43"/>
          </p15:clr>
        </p15:guide>
        <p15:guide id="54" orient="horz" pos="4032" userDrawn="1">
          <p15:clr>
            <a:srgbClr val="F26B43"/>
          </p15:clr>
        </p15:guide>
        <p15:guide id="55" orient="horz" pos="4144" userDrawn="1">
          <p15:clr>
            <a:srgbClr val="F26B43"/>
          </p15:clr>
        </p15:guide>
        <p15:guide id="56" orient="horz" pos="4248" userDrawn="1">
          <p15:clr>
            <a:srgbClr val="F26B43"/>
          </p15:clr>
        </p15:guide>
        <p15:guide id="57" orient="horz" pos="4352" userDrawn="1">
          <p15:clr>
            <a:srgbClr val="F26B43"/>
          </p15:clr>
        </p15:guide>
        <p15:guide id="58" orient="horz" pos="4464" userDrawn="1">
          <p15:clr>
            <a:srgbClr val="F26B43"/>
          </p15:clr>
        </p15:guide>
        <p15:guide id="59" orient="horz" pos="4568" userDrawn="1">
          <p15:clr>
            <a:srgbClr val="F26B43"/>
          </p15:clr>
        </p15:guide>
        <p15:guide id="60" orient="horz" pos="4672" userDrawn="1">
          <p15:clr>
            <a:srgbClr val="F26B43"/>
          </p15:clr>
        </p15:guide>
        <p15:guide id="61" orient="horz" pos="4776" userDrawn="1">
          <p15:clr>
            <a:srgbClr val="F26B43"/>
          </p15:clr>
        </p15:guide>
        <p15:guide id="62" orient="horz" pos="4888" userDrawn="1">
          <p15:clr>
            <a:srgbClr val="F26B43"/>
          </p15:clr>
        </p15:guide>
        <p15:guide id="63" orient="horz" pos="4992" userDrawn="1">
          <p15:clr>
            <a:srgbClr val="F26B43"/>
          </p15:clr>
        </p15:guide>
        <p15:guide id="64" orient="horz" pos="5096" userDrawn="1">
          <p15:clr>
            <a:srgbClr val="F26B43"/>
          </p15:clr>
        </p15:guide>
        <p15:guide id="65" orient="horz" pos="5208" userDrawn="1">
          <p15:clr>
            <a:srgbClr val="F26B43"/>
          </p15:clr>
        </p15:guide>
        <p15:guide id="66" orient="horz" pos="5312" userDrawn="1">
          <p15:clr>
            <a:srgbClr val="F26B43"/>
          </p15:clr>
        </p15:guide>
        <p15:guide id="67" orient="horz" pos="5416" userDrawn="1">
          <p15:clr>
            <a:srgbClr val="F26B43"/>
          </p15:clr>
        </p15:guide>
        <p15:guide id="68" orient="horz" pos="5528" userDrawn="1">
          <p15:clr>
            <a:srgbClr val="F26B43"/>
          </p15:clr>
        </p15:guide>
        <p15:guide id="69" orient="horz" pos="5632" userDrawn="1">
          <p15:clr>
            <a:srgbClr val="F26B43"/>
          </p15:clr>
        </p15:guide>
        <p15:guide id="70" orient="horz" pos="5736" userDrawn="1">
          <p15:clr>
            <a:srgbClr val="F26B43"/>
          </p15:clr>
        </p15:guide>
        <p15:guide id="71" orient="horz" pos="5848" userDrawn="1">
          <p15:clr>
            <a:srgbClr val="F26B43"/>
          </p15:clr>
        </p15:guide>
        <p15:guide id="72" orient="horz" pos="5952" userDrawn="1">
          <p15:clr>
            <a:srgbClr val="F26B43"/>
          </p15:clr>
        </p15:guide>
        <p15:guide id="73" orient="horz" pos="60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F75D35-B299-FB5B-BE2D-0DC19F0EFB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35267EF-B04B-8B22-11C0-CB96ECC0C1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96421" y="312738"/>
            <a:ext cx="6272654" cy="338137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en-US" sz="1800" b="1" dirty="0"/>
              <a:t>SERVERY, ROUTERY, PAKETY </a:t>
            </a:r>
            <a:endParaRPr lang="en-US" sz="1400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7A91D3-7DEB-CB3A-D259-6E90DB9358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6421" y="650875"/>
            <a:ext cx="6265158" cy="180718"/>
          </a:xfrm>
        </p:spPr>
        <p:txBody>
          <a:bodyPr>
            <a:noAutofit/>
          </a:bodyPr>
          <a:lstStyle/>
          <a:p>
            <a:pPr marL="228600" indent="-228600">
              <a:lnSpc>
                <a:spcPct val="110000"/>
              </a:lnSpc>
              <a:buSzPct val="120000"/>
              <a:buFont typeface="+mj-lt"/>
              <a:buAutoNum type="arabicPeriod"/>
            </a:pPr>
            <a:r>
              <a:rPr lang="cs-CZ" b="1" dirty="0">
                <a:solidFill>
                  <a:srgbClr val="000000"/>
                </a:solidFill>
                <a:effectLst/>
                <a:ea typeface="Avenir"/>
              </a:rPr>
              <a:t>Co kdyby internet přestal fungovat? </a:t>
            </a:r>
            <a:r>
              <a:rPr lang="cs-CZ" b="0" dirty="0">
                <a:solidFill>
                  <a:srgbClr val="000000"/>
                </a:solidFill>
                <a:effectLst/>
                <a:ea typeface="Avenir"/>
              </a:rPr>
              <a:t>Uveďte alespoň 1 problém z hlediska:</a:t>
            </a:r>
            <a:endParaRPr lang="en-US" b="0" dirty="0"/>
          </a:p>
        </p:txBody>
      </p:sp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DB050BBA-7326-52CE-85C5-6CDA75048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73C459B2-45EA-66AA-01F3-5887C5908509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19563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en-US" sz="1000" b="0" dirty="0"/>
              <a:t>PRACOVNÍ LIST č.1</a:t>
            </a:r>
            <a:r>
              <a:rPr lang="cs-CZ" sz="1000" b="0" dirty="0"/>
              <a:t>T</a:t>
            </a:r>
            <a:endParaRPr lang="en-US" sz="1000" b="0" dirty="0"/>
          </a:p>
        </p:txBody>
      </p:sp>
      <p:sp>
        <p:nvSpPr>
          <p:cNvPr id="10" name=" 9">
            <a:extLst>
              <a:ext uri="{FF2B5EF4-FFF2-40B4-BE49-F238E27FC236}">
                <a16:creationId xmlns:a16="http://schemas.microsoft.com/office/drawing/2014/main" id="{5A0DF645-6696-4A6B-34EF-B92BC502D1CA}"/>
              </a:ext>
            </a:extLst>
          </p:cNvPr>
          <p:cNvSpPr txBox="1">
            <a:spLocks/>
          </p:cNvSpPr>
          <p:nvPr/>
        </p:nvSpPr>
        <p:spPr>
          <a:xfrm>
            <a:off x="287337" y="3017840"/>
            <a:ext cx="6281738" cy="1637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  <a:buFont typeface="+mj-lt"/>
              <a:buAutoNum type="arabicPeriod" startAt="2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Jakou IP adresu má web vaší školy?</a:t>
            </a:r>
            <a:endParaRPr lang="en-US" sz="1000" b="1" dirty="0"/>
          </a:p>
        </p:txBody>
      </p:sp>
      <p:sp>
        <p:nvSpPr>
          <p:cNvPr id="23" name=" 9">
            <a:extLst>
              <a:ext uri="{FF2B5EF4-FFF2-40B4-BE49-F238E27FC236}">
                <a16:creationId xmlns:a16="http://schemas.microsoft.com/office/drawing/2014/main" id="{59EDBCB5-D480-F687-6212-B3E4E8B590CD}"/>
              </a:ext>
            </a:extLst>
          </p:cNvPr>
          <p:cNvSpPr txBox="1">
            <a:spLocks/>
          </p:cNvSpPr>
          <p:nvPr/>
        </p:nvSpPr>
        <p:spPr>
          <a:xfrm>
            <a:off x="287337" y="4547865"/>
            <a:ext cx="5216526" cy="1642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228600" indent="-228600" defTabSz="51435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  <a:buFont typeface="+mj-lt"/>
              <a:buAutoNum type="arabicPeriod" startAt="2"/>
              <a:defRPr sz="1000" b="1">
                <a:solidFill>
                  <a:srgbClr val="000000"/>
                </a:solidFill>
                <a:latin typeface="Poppins" panose="00000500000000000000" pitchFamily="2" charset="0"/>
                <a:ea typeface="Avenir"/>
                <a:cs typeface="Poppins" panose="00000500000000000000" pitchFamily="2" charset="0"/>
              </a:defRPr>
            </a:lvl1pPr>
            <a:lvl2pPr marL="25717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51435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77152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02870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141446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6pPr>
            <a:lvl7pPr marL="167163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7pPr>
            <a:lvl8pPr marL="192881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8pPr>
            <a:lvl9pPr marL="218598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9pPr>
          </a:lstStyle>
          <a:p>
            <a:pPr>
              <a:buFont typeface="+mj-lt"/>
              <a:buAutoNum type="arabicPeriod" startAt="3"/>
            </a:pPr>
            <a:r>
              <a:rPr lang="pl-PL" dirty="0"/>
              <a:t>Co musí obsahovat každý paket?</a:t>
            </a:r>
            <a:endParaRPr lang="en-US" dirty="0"/>
          </a:p>
        </p:txBody>
      </p:sp>
      <p:sp>
        <p:nvSpPr>
          <p:cNvPr id="27" name=" 9">
            <a:extLst>
              <a:ext uri="{FF2B5EF4-FFF2-40B4-BE49-F238E27FC236}">
                <a16:creationId xmlns:a16="http://schemas.microsoft.com/office/drawing/2014/main" id="{8415FDC7-EB41-3EC9-34F0-76DB5818F44C}"/>
              </a:ext>
            </a:extLst>
          </p:cNvPr>
          <p:cNvSpPr txBox="1">
            <a:spLocks/>
          </p:cNvSpPr>
          <p:nvPr/>
        </p:nvSpPr>
        <p:spPr>
          <a:xfrm>
            <a:off x="287337" y="6239490"/>
            <a:ext cx="6274241" cy="3362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228600" indent="-228600" defTabSz="51435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  <a:buFont typeface="+mj-lt"/>
              <a:buAutoNum type="arabicPeriod" startAt="3"/>
              <a:defRPr sz="1000" b="1">
                <a:solidFill>
                  <a:srgbClr val="000000"/>
                </a:solidFill>
                <a:latin typeface="Poppins" panose="00000500000000000000" pitchFamily="2" charset="0"/>
                <a:ea typeface="Avenir"/>
                <a:cs typeface="Poppins" panose="00000500000000000000" pitchFamily="2" charset="0"/>
              </a:defRPr>
            </a:lvl1pPr>
            <a:lvl2pPr marL="25717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51435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77152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02870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141446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6pPr>
            <a:lvl7pPr marL="167163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7pPr>
            <a:lvl8pPr marL="192881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8pPr>
            <a:lvl9pPr marL="218598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9pPr>
          </a:lstStyle>
          <a:p>
            <a:pPr>
              <a:buFont typeface="+mj-lt"/>
              <a:buAutoNum type="arabicPeriod" startAt="4"/>
            </a:pPr>
            <a:r>
              <a:rPr lang="pl-PL" dirty="0"/>
              <a:t>Zakreslete</a:t>
            </a:r>
            <a:r>
              <a:rPr lang="pl-PL" b="0" dirty="0"/>
              <a:t> za použití symbolů pro routery a pakety </a:t>
            </a:r>
            <a:r>
              <a:rPr lang="pl-PL" dirty="0"/>
              <a:t>část internetové sítě</a:t>
            </a:r>
            <a:r>
              <a:rPr lang="pl-PL" b="0" dirty="0"/>
              <a:t> pro přenos videa </a:t>
            </a:r>
            <a:br>
              <a:rPr lang="en-US" b="0" dirty="0"/>
            </a:br>
            <a:r>
              <a:rPr lang="pl-PL" b="0" dirty="0"/>
              <a:t>k uživateli z YouTube serveru.</a:t>
            </a:r>
            <a:endParaRPr lang="en-US" b="0" dirty="0"/>
          </a:p>
        </p:txBody>
      </p:sp>
      <p:sp>
        <p:nvSpPr>
          <p:cNvPr id="5" name="Obdélník: se zakulacenými rohy 4">
            <a:extLst>
              <a:ext uri="{FF2B5EF4-FFF2-40B4-BE49-F238E27FC236}">
                <a16:creationId xmlns:a16="http://schemas.microsoft.com/office/drawing/2014/main" id="{45BBF93B-7175-D8C3-3A12-1A966F399A55}"/>
              </a:ext>
            </a:extLst>
          </p:cNvPr>
          <p:cNvSpPr/>
          <p:nvPr/>
        </p:nvSpPr>
        <p:spPr>
          <a:xfrm>
            <a:off x="287338" y="996722"/>
            <a:ext cx="1152384" cy="1852842"/>
          </a:xfrm>
          <a:prstGeom prst="roundRect">
            <a:avLst>
              <a:gd name="adj" fmla="val 8872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 6">
            <a:extLst>
              <a:ext uri="{FF2B5EF4-FFF2-40B4-BE49-F238E27FC236}">
                <a16:creationId xmlns:a16="http://schemas.microsoft.com/office/drawing/2014/main" id="{07DA7760-39E3-05C1-3288-F4909FC0ED09}"/>
              </a:ext>
            </a:extLst>
          </p:cNvPr>
          <p:cNvSpPr txBox="1">
            <a:spLocks/>
          </p:cNvSpPr>
          <p:nvPr/>
        </p:nvSpPr>
        <p:spPr>
          <a:xfrm>
            <a:off x="287337" y="996722"/>
            <a:ext cx="1152385" cy="1621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cs-CZ" sz="900" b="1" dirty="0">
                <a:solidFill>
                  <a:srgbClr val="000000"/>
                </a:solidFill>
              </a:rPr>
              <a:t>ŠKOLY</a:t>
            </a:r>
            <a:endParaRPr lang="en-US" sz="900" b="1" dirty="0"/>
          </a:p>
        </p:txBody>
      </p:sp>
      <p:sp>
        <p:nvSpPr>
          <p:cNvPr id="11" name="Obdélník: se zakulacenými rohy 10">
            <a:extLst>
              <a:ext uri="{FF2B5EF4-FFF2-40B4-BE49-F238E27FC236}">
                <a16:creationId xmlns:a16="http://schemas.microsoft.com/office/drawing/2014/main" id="{1C21E9C0-1E99-A4E5-3633-FC78EC85F265}"/>
              </a:ext>
            </a:extLst>
          </p:cNvPr>
          <p:cNvSpPr/>
          <p:nvPr/>
        </p:nvSpPr>
        <p:spPr>
          <a:xfrm>
            <a:off x="1569677" y="996722"/>
            <a:ext cx="1152384" cy="1852842"/>
          </a:xfrm>
          <a:prstGeom prst="roundRect">
            <a:avLst>
              <a:gd name="adj" fmla="val 8872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 6">
            <a:extLst>
              <a:ext uri="{FF2B5EF4-FFF2-40B4-BE49-F238E27FC236}">
                <a16:creationId xmlns:a16="http://schemas.microsoft.com/office/drawing/2014/main" id="{ACE3BB52-20B3-21E0-9C82-838B148C89A2}"/>
              </a:ext>
            </a:extLst>
          </p:cNvPr>
          <p:cNvSpPr txBox="1">
            <a:spLocks/>
          </p:cNvSpPr>
          <p:nvPr/>
        </p:nvSpPr>
        <p:spPr>
          <a:xfrm>
            <a:off x="1569676" y="996722"/>
            <a:ext cx="1152385" cy="1621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cs-CZ" sz="900" b="1" dirty="0">
                <a:solidFill>
                  <a:srgbClr val="000000"/>
                </a:solidFill>
              </a:rPr>
              <a:t>POLITIKY</a:t>
            </a:r>
            <a:endParaRPr lang="en-US" sz="900" b="1" dirty="0"/>
          </a:p>
        </p:txBody>
      </p:sp>
      <p:sp>
        <p:nvSpPr>
          <p:cNvPr id="19" name="Obdélník: se zakulacenými rohy 18">
            <a:extLst>
              <a:ext uri="{FF2B5EF4-FFF2-40B4-BE49-F238E27FC236}">
                <a16:creationId xmlns:a16="http://schemas.microsoft.com/office/drawing/2014/main" id="{04A974DF-7E52-44A6-19E0-78634A27DDBA}"/>
              </a:ext>
            </a:extLst>
          </p:cNvPr>
          <p:cNvSpPr/>
          <p:nvPr/>
        </p:nvSpPr>
        <p:spPr>
          <a:xfrm>
            <a:off x="2852015" y="996722"/>
            <a:ext cx="1152384" cy="1852842"/>
          </a:xfrm>
          <a:prstGeom prst="roundRect">
            <a:avLst>
              <a:gd name="adj" fmla="val 8872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 6">
            <a:extLst>
              <a:ext uri="{FF2B5EF4-FFF2-40B4-BE49-F238E27FC236}">
                <a16:creationId xmlns:a16="http://schemas.microsoft.com/office/drawing/2014/main" id="{B48713CA-FC43-3E80-2DB5-83CC99C75BE3}"/>
              </a:ext>
            </a:extLst>
          </p:cNvPr>
          <p:cNvSpPr txBox="1">
            <a:spLocks/>
          </p:cNvSpPr>
          <p:nvPr/>
        </p:nvSpPr>
        <p:spPr>
          <a:xfrm>
            <a:off x="2852014" y="996722"/>
            <a:ext cx="1152385" cy="1621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cs-CZ" sz="900" b="1" dirty="0">
                <a:solidFill>
                  <a:srgbClr val="000000"/>
                </a:solidFill>
              </a:rPr>
              <a:t>MĚ A JINÝCH UŽIVATELŮ</a:t>
            </a:r>
            <a:endParaRPr lang="en-US" sz="900" b="1" dirty="0"/>
          </a:p>
        </p:txBody>
      </p:sp>
      <p:sp>
        <p:nvSpPr>
          <p:cNvPr id="26" name="Obdélník: se zakulacenými rohy 25">
            <a:extLst>
              <a:ext uri="{FF2B5EF4-FFF2-40B4-BE49-F238E27FC236}">
                <a16:creationId xmlns:a16="http://schemas.microsoft.com/office/drawing/2014/main" id="{36C640E9-4C74-E893-F7FC-1FBE9B55E142}"/>
              </a:ext>
            </a:extLst>
          </p:cNvPr>
          <p:cNvSpPr/>
          <p:nvPr/>
        </p:nvSpPr>
        <p:spPr>
          <a:xfrm>
            <a:off x="4134353" y="996722"/>
            <a:ext cx="1152384" cy="1852842"/>
          </a:xfrm>
          <a:prstGeom prst="roundRect">
            <a:avLst>
              <a:gd name="adj" fmla="val 8872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 6">
            <a:extLst>
              <a:ext uri="{FF2B5EF4-FFF2-40B4-BE49-F238E27FC236}">
                <a16:creationId xmlns:a16="http://schemas.microsoft.com/office/drawing/2014/main" id="{8D758050-C798-8317-41C6-61391CBB61C0}"/>
              </a:ext>
            </a:extLst>
          </p:cNvPr>
          <p:cNvSpPr txBox="1">
            <a:spLocks/>
          </p:cNvSpPr>
          <p:nvPr/>
        </p:nvSpPr>
        <p:spPr>
          <a:xfrm>
            <a:off x="4134352" y="996722"/>
            <a:ext cx="1152385" cy="1621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cs-CZ" sz="900" b="1" dirty="0">
                <a:solidFill>
                  <a:srgbClr val="000000"/>
                </a:solidFill>
              </a:rPr>
              <a:t>ZDRAVOTNICTVÍ</a:t>
            </a:r>
            <a:endParaRPr lang="en-US" sz="900" b="1" dirty="0"/>
          </a:p>
        </p:txBody>
      </p:sp>
      <p:sp>
        <p:nvSpPr>
          <p:cNvPr id="29" name="Obdélník: se zakulacenými rohy 28">
            <a:extLst>
              <a:ext uri="{FF2B5EF4-FFF2-40B4-BE49-F238E27FC236}">
                <a16:creationId xmlns:a16="http://schemas.microsoft.com/office/drawing/2014/main" id="{22EBD835-8501-DBA3-165F-2AE80773CFB6}"/>
              </a:ext>
            </a:extLst>
          </p:cNvPr>
          <p:cNvSpPr/>
          <p:nvPr/>
        </p:nvSpPr>
        <p:spPr>
          <a:xfrm>
            <a:off x="5416691" y="996722"/>
            <a:ext cx="1152384" cy="1852842"/>
          </a:xfrm>
          <a:prstGeom prst="roundRect">
            <a:avLst>
              <a:gd name="adj" fmla="val 8872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 6">
            <a:extLst>
              <a:ext uri="{FF2B5EF4-FFF2-40B4-BE49-F238E27FC236}">
                <a16:creationId xmlns:a16="http://schemas.microsoft.com/office/drawing/2014/main" id="{3A3F60F3-3D80-DB1E-C9F8-BA3B89B88452}"/>
              </a:ext>
            </a:extLst>
          </p:cNvPr>
          <p:cNvSpPr txBox="1">
            <a:spLocks/>
          </p:cNvSpPr>
          <p:nvPr/>
        </p:nvSpPr>
        <p:spPr>
          <a:xfrm>
            <a:off x="5416690" y="996722"/>
            <a:ext cx="1152385" cy="1621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cs-CZ" sz="900" b="1" dirty="0">
                <a:solidFill>
                  <a:srgbClr val="000000"/>
                </a:solidFill>
              </a:rPr>
              <a:t>DOPRAVY</a:t>
            </a:r>
            <a:endParaRPr lang="en-US" sz="900" b="1" dirty="0"/>
          </a:p>
        </p:txBody>
      </p:sp>
      <p:pic>
        <p:nvPicPr>
          <p:cNvPr id="46" name="Obrázek 45">
            <a:extLst>
              <a:ext uri="{FF2B5EF4-FFF2-40B4-BE49-F238E27FC236}">
                <a16:creationId xmlns:a16="http://schemas.microsoft.com/office/drawing/2014/main" id="{CA22BDDA-D72A-8163-8E55-5AA2DC8D17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38" y="3374857"/>
            <a:ext cx="990610" cy="990610"/>
          </a:xfrm>
          <a:prstGeom prst="rect">
            <a:avLst/>
          </a:prstGeom>
        </p:spPr>
      </p:pic>
      <p:sp>
        <p:nvSpPr>
          <p:cNvPr id="47" name=" 9">
            <a:extLst>
              <a:ext uri="{FF2B5EF4-FFF2-40B4-BE49-F238E27FC236}">
                <a16:creationId xmlns:a16="http://schemas.microsoft.com/office/drawing/2014/main" id="{08B27D3B-903A-A774-C6EA-2497C49ED12C}"/>
              </a:ext>
            </a:extLst>
          </p:cNvPr>
          <p:cNvSpPr txBox="1">
            <a:spLocks/>
          </p:cNvSpPr>
          <p:nvPr/>
        </p:nvSpPr>
        <p:spPr>
          <a:xfrm>
            <a:off x="1352549" y="3360735"/>
            <a:ext cx="5216526" cy="101542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  <a:spcAft>
                <a:spcPts val="1300"/>
              </a:spcAft>
              <a:buSzPct val="120000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Použijte </a:t>
            </a:r>
            <a:r>
              <a:rPr lang="pl-PL" sz="1000" b="1" dirty="0">
                <a:solidFill>
                  <a:srgbClr val="000000"/>
                </a:solidFill>
                <a:ea typeface="Avenir"/>
              </a:rPr>
              <a:t>https://traceroute-online.com/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, který vám vypíše, přes jaké routery šel požadavek od jejich počítače v Americe až na webový server vaší školy.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300"/>
              </a:spcAft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Kolik routerů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 po cestě požadavek směrovalo?</a:t>
            </a:r>
          </a:p>
        </p:txBody>
      </p:sp>
      <p:sp>
        <p:nvSpPr>
          <p:cNvPr id="53" name="Pravá jednoduchá závorka 52">
            <a:extLst>
              <a:ext uri="{FF2B5EF4-FFF2-40B4-BE49-F238E27FC236}">
                <a16:creationId xmlns:a16="http://schemas.microsoft.com/office/drawing/2014/main" id="{9C3A6936-85D8-CF9F-EA71-D03EA5079C2D}"/>
              </a:ext>
            </a:extLst>
          </p:cNvPr>
          <p:cNvSpPr/>
          <p:nvPr/>
        </p:nvSpPr>
        <p:spPr>
          <a:xfrm rot="5400000">
            <a:off x="4244168" y="1934078"/>
            <a:ext cx="45719" cy="2473667"/>
          </a:xfrm>
          <a:prstGeom prst="rightBracket">
            <a:avLst>
              <a:gd name="adj" fmla="val 8808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>
                    <a:lumMod val="50000"/>
                  </a:schemeClr>
                </a:solidFill>
              </a:ln>
            </a:endParaRPr>
          </a:p>
        </p:txBody>
      </p:sp>
      <p:sp>
        <p:nvSpPr>
          <p:cNvPr id="54" name="Pravá jednoduchá závorka 53">
            <a:extLst>
              <a:ext uri="{FF2B5EF4-FFF2-40B4-BE49-F238E27FC236}">
                <a16:creationId xmlns:a16="http://schemas.microsoft.com/office/drawing/2014/main" id="{48A63D6B-C760-2FAE-AE45-FF6BA7C9BEF3}"/>
              </a:ext>
            </a:extLst>
          </p:cNvPr>
          <p:cNvSpPr/>
          <p:nvPr/>
        </p:nvSpPr>
        <p:spPr>
          <a:xfrm rot="5400000">
            <a:off x="5531229" y="3003489"/>
            <a:ext cx="45719" cy="2014979"/>
          </a:xfrm>
          <a:prstGeom prst="rightBracket">
            <a:avLst>
              <a:gd name="adj" fmla="val 8808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>
                    <a:lumMod val="50000"/>
                  </a:schemeClr>
                </a:solidFill>
              </a:ln>
            </a:endParaRPr>
          </a:p>
        </p:txBody>
      </p:sp>
      <p:sp>
        <p:nvSpPr>
          <p:cNvPr id="55" name="Pravá jednoduchá závorka 54">
            <a:extLst>
              <a:ext uri="{FF2B5EF4-FFF2-40B4-BE49-F238E27FC236}">
                <a16:creationId xmlns:a16="http://schemas.microsoft.com/office/drawing/2014/main" id="{7FAA07A3-2480-6DB5-2E17-7CA099F0FB3B}"/>
              </a:ext>
            </a:extLst>
          </p:cNvPr>
          <p:cNvSpPr/>
          <p:nvPr/>
        </p:nvSpPr>
        <p:spPr>
          <a:xfrm rot="5400000">
            <a:off x="1812068" y="3494432"/>
            <a:ext cx="45719" cy="3077018"/>
          </a:xfrm>
          <a:prstGeom prst="rightBracket">
            <a:avLst>
              <a:gd name="adj" fmla="val 8808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>
                    <a:lumMod val="50000"/>
                  </a:schemeClr>
                </a:solidFill>
              </a:ln>
            </a:endParaRPr>
          </a:p>
        </p:txBody>
      </p:sp>
      <p:sp>
        <p:nvSpPr>
          <p:cNvPr id="56" name="Pravá jednoduchá závorka 55">
            <a:extLst>
              <a:ext uri="{FF2B5EF4-FFF2-40B4-BE49-F238E27FC236}">
                <a16:creationId xmlns:a16="http://schemas.microsoft.com/office/drawing/2014/main" id="{D386DDC6-5D18-B280-89DD-DD28CF99E252}"/>
              </a:ext>
            </a:extLst>
          </p:cNvPr>
          <p:cNvSpPr/>
          <p:nvPr/>
        </p:nvSpPr>
        <p:spPr>
          <a:xfrm rot="5400000">
            <a:off x="4998624" y="3494433"/>
            <a:ext cx="45719" cy="3077018"/>
          </a:xfrm>
          <a:prstGeom prst="rightBracket">
            <a:avLst>
              <a:gd name="adj" fmla="val 8808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>
                    <a:lumMod val="50000"/>
                  </a:schemeClr>
                </a:solidFill>
              </a:ln>
            </a:endParaRPr>
          </a:p>
        </p:txBody>
      </p:sp>
      <p:sp>
        <p:nvSpPr>
          <p:cNvPr id="57" name="Pravá jednoduchá závorka 56">
            <a:extLst>
              <a:ext uri="{FF2B5EF4-FFF2-40B4-BE49-F238E27FC236}">
                <a16:creationId xmlns:a16="http://schemas.microsoft.com/office/drawing/2014/main" id="{7C4301AC-8EB1-B9A6-9A53-3DE515C4F90E}"/>
              </a:ext>
            </a:extLst>
          </p:cNvPr>
          <p:cNvSpPr/>
          <p:nvPr/>
        </p:nvSpPr>
        <p:spPr>
          <a:xfrm rot="5400000">
            <a:off x="1802986" y="4016057"/>
            <a:ext cx="45719" cy="3077018"/>
          </a:xfrm>
          <a:prstGeom prst="rightBracket">
            <a:avLst>
              <a:gd name="adj" fmla="val 8808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>
                    <a:lumMod val="50000"/>
                  </a:schemeClr>
                </a:solidFill>
              </a:ln>
            </a:endParaRPr>
          </a:p>
        </p:txBody>
      </p:sp>
      <p:sp>
        <p:nvSpPr>
          <p:cNvPr id="58" name="Pravá jednoduchá závorka 57">
            <a:extLst>
              <a:ext uri="{FF2B5EF4-FFF2-40B4-BE49-F238E27FC236}">
                <a16:creationId xmlns:a16="http://schemas.microsoft.com/office/drawing/2014/main" id="{6BFA6264-259C-846A-8B46-9315F1C2A874}"/>
              </a:ext>
            </a:extLst>
          </p:cNvPr>
          <p:cNvSpPr/>
          <p:nvPr/>
        </p:nvSpPr>
        <p:spPr>
          <a:xfrm rot="5400000">
            <a:off x="1812068" y="4508980"/>
            <a:ext cx="45719" cy="3077018"/>
          </a:xfrm>
          <a:prstGeom prst="rightBracket">
            <a:avLst>
              <a:gd name="adj" fmla="val 8808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>
                    <a:lumMod val="50000"/>
                  </a:schemeClr>
                </a:solidFill>
              </a:ln>
            </a:endParaRPr>
          </a:p>
        </p:txBody>
      </p:sp>
      <p:sp>
        <p:nvSpPr>
          <p:cNvPr id="59" name="Obdélník: se zakulacenými rohy 58">
            <a:extLst>
              <a:ext uri="{FF2B5EF4-FFF2-40B4-BE49-F238E27FC236}">
                <a16:creationId xmlns:a16="http://schemas.microsoft.com/office/drawing/2014/main" id="{E522E63E-FA2F-EC2B-05F4-98A4EDF00C66}"/>
              </a:ext>
            </a:extLst>
          </p:cNvPr>
          <p:cNvSpPr/>
          <p:nvPr/>
        </p:nvSpPr>
        <p:spPr>
          <a:xfrm>
            <a:off x="287337" y="6740524"/>
            <a:ext cx="6281737" cy="2708275"/>
          </a:xfrm>
          <a:prstGeom prst="roundRect">
            <a:avLst>
              <a:gd name="adj" fmla="val 3948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ovnoramenný trojúhelník 61">
            <a:extLst>
              <a:ext uri="{FF2B5EF4-FFF2-40B4-BE49-F238E27FC236}">
                <a16:creationId xmlns:a16="http://schemas.microsoft.com/office/drawing/2014/main" id="{EABAFC69-030F-A84F-441C-463D0174E607}"/>
              </a:ext>
            </a:extLst>
          </p:cNvPr>
          <p:cNvSpPr/>
          <p:nvPr/>
        </p:nvSpPr>
        <p:spPr>
          <a:xfrm rot="5400000">
            <a:off x="418526" y="6918646"/>
            <a:ext cx="158540" cy="145200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ál 62">
            <a:extLst>
              <a:ext uri="{FF2B5EF4-FFF2-40B4-BE49-F238E27FC236}">
                <a16:creationId xmlns:a16="http://schemas.microsoft.com/office/drawing/2014/main" id="{5162BD8D-7326-A273-CB13-CB719B3074FF}"/>
              </a:ext>
            </a:extLst>
          </p:cNvPr>
          <p:cNvSpPr/>
          <p:nvPr/>
        </p:nvSpPr>
        <p:spPr>
          <a:xfrm>
            <a:off x="1364888" y="6921501"/>
            <a:ext cx="155790" cy="155788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Přímá spojnice 64">
            <a:extLst>
              <a:ext uri="{FF2B5EF4-FFF2-40B4-BE49-F238E27FC236}">
                <a16:creationId xmlns:a16="http://schemas.microsoft.com/office/drawing/2014/main" id="{A8B2BF75-34F5-E888-1033-AC93EC3846E9}"/>
              </a:ext>
            </a:extLst>
          </p:cNvPr>
          <p:cNvCxnSpPr/>
          <p:nvPr/>
        </p:nvCxnSpPr>
        <p:spPr>
          <a:xfrm>
            <a:off x="2417763" y="6997700"/>
            <a:ext cx="369887" cy="0"/>
          </a:xfrm>
          <a:prstGeom prst="lin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6" name=" 6">
            <a:extLst>
              <a:ext uri="{FF2B5EF4-FFF2-40B4-BE49-F238E27FC236}">
                <a16:creationId xmlns:a16="http://schemas.microsoft.com/office/drawing/2014/main" id="{D0E81A03-5BB8-A6F4-6E32-4D6FA442AB84}"/>
              </a:ext>
            </a:extLst>
          </p:cNvPr>
          <p:cNvSpPr txBox="1">
            <a:spLocks/>
          </p:cNvSpPr>
          <p:nvPr/>
        </p:nvSpPr>
        <p:spPr>
          <a:xfrm>
            <a:off x="579314" y="6911058"/>
            <a:ext cx="665286" cy="1621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SzPct val="120000"/>
            </a:pPr>
            <a:r>
              <a:rPr lang="en-US" sz="900" dirty="0">
                <a:solidFill>
                  <a:srgbClr val="000000"/>
                </a:solidFill>
              </a:rPr>
              <a:t>PAKET</a:t>
            </a:r>
            <a:endParaRPr lang="en-US" sz="900" dirty="0"/>
          </a:p>
        </p:txBody>
      </p:sp>
      <p:sp>
        <p:nvSpPr>
          <p:cNvPr id="67" name=" 6">
            <a:extLst>
              <a:ext uri="{FF2B5EF4-FFF2-40B4-BE49-F238E27FC236}">
                <a16:creationId xmlns:a16="http://schemas.microsoft.com/office/drawing/2014/main" id="{2CBB0C91-115F-5B3E-28E7-02F85603ADD6}"/>
              </a:ext>
            </a:extLst>
          </p:cNvPr>
          <p:cNvSpPr txBox="1">
            <a:spLocks/>
          </p:cNvSpPr>
          <p:nvPr/>
        </p:nvSpPr>
        <p:spPr>
          <a:xfrm>
            <a:off x="1531789" y="6911058"/>
            <a:ext cx="778024" cy="1621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SzPct val="120000"/>
            </a:pPr>
            <a:r>
              <a:rPr lang="en-US" sz="900" dirty="0">
                <a:solidFill>
                  <a:srgbClr val="000000"/>
                </a:solidFill>
              </a:rPr>
              <a:t>ROUTER</a:t>
            </a:r>
            <a:endParaRPr lang="en-US" sz="900" dirty="0"/>
          </a:p>
        </p:txBody>
      </p:sp>
      <p:sp>
        <p:nvSpPr>
          <p:cNvPr id="68" name=" 6">
            <a:extLst>
              <a:ext uri="{FF2B5EF4-FFF2-40B4-BE49-F238E27FC236}">
                <a16:creationId xmlns:a16="http://schemas.microsoft.com/office/drawing/2014/main" id="{9D1E719E-DCC5-5160-44A3-BC338170CDB2}"/>
              </a:ext>
            </a:extLst>
          </p:cNvPr>
          <p:cNvSpPr txBox="1">
            <a:spLocks/>
          </p:cNvSpPr>
          <p:nvPr/>
        </p:nvSpPr>
        <p:spPr>
          <a:xfrm>
            <a:off x="2787650" y="6911058"/>
            <a:ext cx="586580" cy="1621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SzPct val="120000"/>
            </a:pPr>
            <a:r>
              <a:rPr lang="en-US" sz="900" dirty="0">
                <a:solidFill>
                  <a:srgbClr val="000000"/>
                </a:solidFill>
              </a:rPr>
              <a:t>KABEL</a:t>
            </a:r>
            <a:endParaRPr lang="en-US" sz="900" dirty="0"/>
          </a:p>
        </p:txBody>
      </p:sp>
      <p:pic>
        <p:nvPicPr>
          <p:cNvPr id="70" name="Grafický objekt 69">
            <a:extLst>
              <a:ext uri="{FF2B5EF4-FFF2-40B4-BE49-F238E27FC236}">
                <a16:creationId xmlns:a16="http://schemas.microsoft.com/office/drawing/2014/main" id="{BBC54B6C-6966-C72A-23FF-BFD4911A22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00714" y="7847074"/>
            <a:ext cx="778668" cy="509409"/>
          </a:xfrm>
          <a:prstGeom prst="rect">
            <a:avLst/>
          </a:prstGeom>
        </p:spPr>
      </p:pic>
      <p:pic>
        <p:nvPicPr>
          <p:cNvPr id="72" name="Grafický objekt 71">
            <a:extLst>
              <a:ext uri="{FF2B5EF4-FFF2-40B4-BE49-F238E27FC236}">
                <a16:creationId xmlns:a16="http://schemas.microsoft.com/office/drawing/2014/main" id="{280FB01B-7E32-8F0B-20DE-07127E255A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17286" y="7933145"/>
            <a:ext cx="545523" cy="320386"/>
          </a:xfrm>
          <a:prstGeom prst="rect">
            <a:avLst/>
          </a:prstGeom>
        </p:spPr>
      </p:pic>
      <p:sp>
        <p:nvSpPr>
          <p:cNvPr id="73" name=" 6">
            <a:extLst>
              <a:ext uri="{FF2B5EF4-FFF2-40B4-BE49-F238E27FC236}">
                <a16:creationId xmlns:a16="http://schemas.microsoft.com/office/drawing/2014/main" id="{C35F0E5E-0D90-3D34-37DF-CF8C32FFC99D}"/>
              </a:ext>
            </a:extLst>
          </p:cNvPr>
          <p:cNvSpPr txBox="1">
            <a:spLocks/>
          </p:cNvSpPr>
          <p:nvPr/>
        </p:nvSpPr>
        <p:spPr>
          <a:xfrm>
            <a:off x="232208" y="8438882"/>
            <a:ext cx="957264" cy="1621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en-US" sz="900" dirty="0">
                <a:solidFill>
                  <a:srgbClr val="000000"/>
                </a:solidFill>
              </a:rPr>
              <a:t>u</a:t>
            </a:r>
            <a:r>
              <a:rPr lang="cs-CZ" sz="900" dirty="0" err="1">
                <a:solidFill>
                  <a:srgbClr val="000000"/>
                </a:solidFill>
              </a:rPr>
              <a:t>živatel</a:t>
            </a:r>
            <a:endParaRPr lang="en-US" sz="900" dirty="0"/>
          </a:p>
        </p:txBody>
      </p:sp>
      <p:sp>
        <p:nvSpPr>
          <p:cNvPr id="74" name=" 6">
            <a:extLst>
              <a:ext uri="{FF2B5EF4-FFF2-40B4-BE49-F238E27FC236}">
                <a16:creationId xmlns:a16="http://schemas.microsoft.com/office/drawing/2014/main" id="{1BD3D361-5637-21C1-6267-780C804D0F68}"/>
              </a:ext>
            </a:extLst>
          </p:cNvPr>
          <p:cNvSpPr txBox="1">
            <a:spLocks/>
          </p:cNvSpPr>
          <p:nvPr/>
        </p:nvSpPr>
        <p:spPr>
          <a:xfrm>
            <a:off x="5629126" y="8438882"/>
            <a:ext cx="932451" cy="1621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cs-CZ" sz="900" dirty="0">
                <a:solidFill>
                  <a:srgbClr val="000000"/>
                </a:solidFill>
              </a:rPr>
              <a:t>server</a:t>
            </a:r>
            <a:endParaRPr lang="en-US" sz="900" dirty="0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720B19E2-9F62-0E1C-739F-A6C9DA602907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Pravá jednoduchá závorka 55">
            <a:extLst>
              <a:ext uri="{FF2B5EF4-FFF2-40B4-BE49-F238E27FC236}">
                <a16:creationId xmlns:a16="http://schemas.microsoft.com/office/drawing/2014/main" id="{39EA9E88-D5A7-03FE-5E4D-82464B99C763}"/>
              </a:ext>
            </a:extLst>
          </p:cNvPr>
          <p:cNvSpPr/>
          <p:nvPr/>
        </p:nvSpPr>
        <p:spPr>
          <a:xfrm rot="5400000">
            <a:off x="5007705" y="4021570"/>
            <a:ext cx="45719" cy="3077018"/>
          </a:xfrm>
          <a:prstGeom prst="rightBracket">
            <a:avLst>
              <a:gd name="adj" fmla="val 8808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>
                    <a:lumMod val="50000"/>
                  </a:schemeClr>
                </a:solidFill>
              </a:ln>
            </a:endParaRPr>
          </a:p>
        </p:txBody>
      </p:sp>
      <p:pic>
        <p:nvPicPr>
          <p:cNvPr id="146" name="Picture 145" descr="A cartoon of a person using a computer&#10;&#10;Description automatically generated">
            <a:extLst>
              <a:ext uri="{FF2B5EF4-FFF2-40B4-BE49-F238E27FC236}">
                <a16:creationId xmlns:a16="http://schemas.microsoft.com/office/drawing/2014/main" id="{E08B5FD7-ECB2-4393-BDE6-26798D77B050}"/>
              </a:ext>
            </a:extLst>
          </p:cNvPr>
          <p:cNvPicPr>
            <a:picLocks noChangeAspect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62" y="7346903"/>
            <a:ext cx="686356" cy="107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31569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Vlastní 1">
      <a:majorFont>
        <a:latin typeface="Poppins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2189</TotalTime>
  <Words>116</Words>
  <Application>Microsoft Macintosh PowerPoint</Application>
  <PresentationFormat>A4 Paper (210x297 mm)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Arial</vt:lpstr>
      <vt:lpstr>Avenir</vt:lpstr>
      <vt:lpstr>Motiv Office</vt:lpstr>
      <vt:lpstr>SERVERY, ROUTERY, PAKETY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VYPADÁ INTERNET</dc:title>
  <dc:creator>Ondrej Javora</dc:creator>
  <cp:lastModifiedBy>Anna Yaghobová</cp:lastModifiedBy>
  <cp:revision>10</cp:revision>
  <dcterms:created xsi:type="dcterms:W3CDTF">2024-02-25T15:00:55Z</dcterms:created>
  <dcterms:modified xsi:type="dcterms:W3CDTF">2024-08-07T09:48:23Z</dcterms:modified>
</cp:coreProperties>
</file>