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72" r:id="rId2"/>
    <p:sldId id="273" r:id="rId3"/>
    <p:sldId id="274" r:id="rId4"/>
    <p:sldId id="275" r:id="rId5"/>
    <p:sldId id="276" r:id="rId6"/>
    <p:sldId id="277" r:id="rId7"/>
    <p:sldId id="278" r:id="rId8"/>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2.hodina - priprava tezka" id="{AF4E9112-6599-4EF8-B2ED-2CF31B5FDD5D}">
          <p14:sldIdLst>
            <p14:sldId id="272"/>
            <p14:sldId id="273"/>
            <p14:sldId id="274"/>
            <p14:sldId id="275"/>
            <p14:sldId id="276"/>
            <p14:sldId id="277"/>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76" autoAdjust="0"/>
    <p:restoredTop sz="94660"/>
  </p:normalViewPr>
  <p:slideViewPr>
    <p:cSldViewPr snapToGrid="0" showGuides="1">
      <p:cViewPr>
        <p:scale>
          <a:sx n="120" d="100"/>
          <a:sy n="120" d="100"/>
        </p:scale>
        <p:origin x="2672" y="-19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AA77F1-E731-4A0D-AD40-2192F8E16725}" type="datetimeFigureOut">
              <a:rPr lang="en-US" smtClean="0"/>
              <a:t>8/7/24</a:t>
            </a:fld>
            <a:endParaRPr lang="en-US"/>
          </a:p>
        </p:txBody>
      </p:sp>
      <p:sp>
        <p:nvSpPr>
          <p:cNvPr id="4" name="Zástupný symbol pro obrázek snímku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A77D49-7409-4C8C-97C4-6BB7504B57FD}" type="slidenum">
              <a:rPr lang="en-US" smtClean="0"/>
              <a:t>‹#›</a:t>
            </a:fld>
            <a:endParaRPr lang="en-US"/>
          </a:p>
        </p:txBody>
      </p:sp>
    </p:spTree>
    <p:extLst>
      <p:ext uri="{BB962C8B-B14F-4D97-AF65-F5344CB8AC3E}">
        <p14:creationId xmlns:p14="http://schemas.microsoft.com/office/powerpoint/2010/main" val="1008874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A77D49-7409-4C8C-97C4-6BB7504B57FD}" type="slidenum">
              <a:rPr lang="en-US" smtClean="0"/>
              <a:t>1</a:t>
            </a:fld>
            <a:endParaRPr lang="en-US"/>
          </a:p>
        </p:txBody>
      </p:sp>
    </p:spTree>
    <p:extLst>
      <p:ext uri="{BB962C8B-B14F-4D97-AF65-F5344CB8AC3E}">
        <p14:creationId xmlns:p14="http://schemas.microsoft.com/office/powerpoint/2010/main" val="2654930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sp>
        <p:nvSpPr>
          <p:cNvPr id="2" name="Zástupný text 2">
            <a:extLst>
              <a:ext uri="{FF2B5EF4-FFF2-40B4-BE49-F238E27FC236}">
                <a16:creationId xmlns:a16="http://schemas.microsoft.com/office/drawing/2014/main" id="{E64C0EAA-77B8-F2D6-219E-B49BA923C41E}"/>
              </a:ext>
            </a:extLst>
          </p:cNvPr>
          <p:cNvSpPr>
            <a:spLocks noGrp="1"/>
          </p:cNvSpPr>
          <p:nvPr>
            <p:ph type="body" idx="1"/>
          </p:nvPr>
        </p:nvSpPr>
        <p:spPr>
          <a:xfrm>
            <a:off x="287339" y="639445"/>
            <a:ext cx="6281736" cy="349568"/>
          </a:xfrm>
          <a:prstGeom prst="rect">
            <a:avLst/>
          </a:prstGeom>
        </p:spPr>
        <p:txBody>
          <a:bodyPr>
            <a:normAutofit/>
          </a:bodyPr>
          <a:lstStyle>
            <a:lvl1pPr marL="228600" indent="-228600">
              <a:lnSpc>
                <a:spcPct val="110000"/>
              </a:lnSpc>
              <a:spcBef>
                <a:spcPts val="0"/>
              </a:spcBef>
              <a:spcAft>
                <a:spcPts val="1500"/>
              </a:spcAft>
              <a:buFont typeface="+mj-lt"/>
              <a:buAutoNum type="arabicPeriod"/>
              <a:defRPr sz="10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dirty="0"/>
          </a:p>
        </p:txBody>
      </p:sp>
      <p:sp>
        <p:nvSpPr>
          <p:cNvPr id="4" name="Nadpis 1">
            <a:extLst>
              <a:ext uri="{FF2B5EF4-FFF2-40B4-BE49-F238E27FC236}">
                <a16:creationId xmlns:a16="http://schemas.microsoft.com/office/drawing/2014/main" id="{0089B75E-95EF-0699-7D27-06652A6262EB}"/>
              </a:ext>
            </a:extLst>
          </p:cNvPr>
          <p:cNvSpPr txBox="1">
            <a:spLocks/>
          </p:cNvSpPr>
          <p:nvPr userDrawn="1"/>
        </p:nvSpPr>
        <p:spPr>
          <a:xfrm>
            <a:off x="287338" y="143968"/>
            <a:ext cx="3195637" cy="197345"/>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endParaRPr lang="en-US" sz="1000" b="0" dirty="0"/>
          </a:p>
        </p:txBody>
      </p:sp>
      <p:sp>
        <p:nvSpPr>
          <p:cNvPr id="7" name="Zástupný symbol pro číslo snímku 5">
            <a:extLst>
              <a:ext uri="{FF2B5EF4-FFF2-40B4-BE49-F238E27FC236}">
                <a16:creationId xmlns:a16="http://schemas.microsoft.com/office/drawing/2014/main" id="{DC537B07-33DC-978F-799D-ACB56403B68B}"/>
              </a:ext>
            </a:extLst>
          </p:cNvPr>
          <p:cNvSpPr txBox="1">
            <a:spLocks/>
          </p:cNvSpPr>
          <p:nvPr userDrawn="1"/>
        </p:nvSpPr>
        <p:spPr>
          <a:xfrm>
            <a:off x="3482975" y="142875"/>
            <a:ext cx="990600" cy="198440"/>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82000"/>
                  </a:schemeClr>
                </a:solidFill>
                <a:latin typeface="Poppins" panose="00000500000000000000" pitchFamily="2" charset="0"/>
                <a:ea typeface="+mn-ea"/>
                <a:cs typeface="Poppins" panose="000005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800" dirty="0">
              <a:solidFill>
                <a:schemeClr val="bg1">
                  <a:lumMod val="50000"/>
                </a:schemeClr>
              </a:solidFill>
            </a:endParaRPr>
          </a:p>
        </p:txBody>
      </p:sp>
      <p:sp>
        <p:nvSpPr>
          <p:cNvPr id="8" name="Zástupný text 16">
            <a:extLst>
              <a:ext uri="{FF2B5EF4-FFF2-40B4-BE49-F238E27FC236}">
                <a16:creationId xmlns:a16="http://schemas.microsoft.com/office/drawing/2014/main" id="{6667F572-74EE-BA50-C96C-A02C64145171}"/>
              </a:ext>
            </a:extLst>
          </p:cNvPr>
          <p:cNvSpPr>
            <a:spLocks noGrp="1"/>
          </p:cNvSpPr>
          <p:nvPr>
            <p:ph type="body" sz="quarter" idx="13"/>
          </p:nvPr>
        </p:nvSpPr>
        <p:spPr>
          <a:xfrm>
            <a:off x="287338" y="142875"/>
            <a:ext cx="3086100" cy="169863"/>
          </a:xfrm>
          <a:prstGeom prst="rect">
            <a:avLst/>
          </a:prstGeom>
        </p:spPr>
        <p:txBody>
          <a:bodyPr>
            <a:noAutofit/>
          </a:bodyPr>
          <a:lstStyle>
            <a:lvl1pPr marL="0" indent="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endParaRPr lang="en-US" dirty="0"/>
          </a:p>
        </p:txBody>
      </p:sp>
      <p:sp>
        <p:nvSpPr>
          <p:cNvPr id="10" name="Zástupný text 2">
            <a:extLst>
              <a:ext uri="{FF2B5EF4-FFF2-40B4-BE49-F238E27FC236}">
                <a16:creationId xmlns:a16="http://schemas.microsoft.com/office/drawing/2014/main" id="{AFCF74F8-0C62-C672-3F37-C35B80679B0F}"/>
              </a:ext>
            </a:extLst>
          </p:cNvPr>
          <p:cNvSpPr>
            <a:spLocks noGrp="1"/>
          </p:cNvSpPr>
          <p:nvPr>
            <p:ph type="body" idx="14"/>
          </p:nvPr>
        </p:nvSpPr>
        <p:spPr>
          <a:xfrm>
            <a:off x="287337" y="312738"/>
            <a:ext cx="6281737" cy="326707"/>
          </a:xfrm>
          <a:prstGeom prst="rect">
            <a:avLst/>
          </a:prstGeom>
        </p:spPr>
        <p:txBody>
          <a:bodyPr>
            <a:noAutofit/>
          </a:bodyPr>
          <a:lstStyle>
            <a:lvl1pPr marL="0" indent="0">
              <a:lnSpc>
                <a:spcPct val="110000"/>
              </a:lnSpc>
              <a:spcBef>
                <a:spcPts val="0"/>
              </a:spcBef>
              <a:spcAft>
                <a:spcPts val="1500"/>
              </a:spcAft>
              <a:buFont typeface="+mj-lt"/>
              <a:buNone/>
              <a:defRPr sz="18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dirty="0"/>
          </a:p>
        </p:txBody>
      </p:sp>
      <p:sp>
        <p:nvSpPr>
          <p:cNvPr id="11" name="Zástupný text 16">
            <a:extLst>
              <a:ext uri="{FF2B5EF4-FFF2-40B4-BE49-F238E27FC236}">
                <a16:creationId xmlns:a16="http://schemas.microsoft.com/office/drawing/2014/main" id="{189577FB-E2A7-920A-E13B-5D07811B9C76}"/>
              </a:ext>
            </a:extLst>
          </p:cNvPr>
          <p:cNvSpPr>
            <a:spLocks noGrp="1"/>
          </p:cNvSpPr>
          <p:nvPr>
            <p:ph type="body" sz="quarter" idx="15"/>
          </p:nvPr>
        </p:nvSpPr>
        <p:spPr>
          <a:xfrm>
            <a:off x="287338" y="989013"/>
            <a:ext cx="3086100" cy="1692275"/>
          </a:xfrm>
          <a:prstGeom prst="rect">
            <a:avLst/>
          </a:prstGeom>
        </p:spPr>
        <p:txBody>
          <a:bodyPr>
            <a:noAutofit/>
          </a:bodyPr>
          <a:lstStyle>
            <a:lvl1pPr marL="0" indent="0">
              <a:lnSpc>
                <a:spcPct val="110000"/>
              </a:lnSpc>
              <a:spcAft>
                <a:spcPts val="1500"/>
              </a:spcAft>
              <a:buNone/>
              <a:defRPr sz="1000"/>
            </a:lvl1pPr>
            <a:lvl2pPr marL="457200" indent="0">
              <a:lnSpc>
                <a:spcPct val="110000"/>
              </a:lnSpc>
              <a:spcAft>
                <a:spcPts val="1500"/>
              </a:spcAft>
              <a:buNone/>
              <a:defRPr sz="1000"/>
            </a:lvl2pPr>
            <a:lvl3pPr marL="914400" indent="0">
              <a:lnSpc>
                <a:spcPct val="110000"/>
              </a:lnSpc>
              <a:spcAft>
                <a:spcPts val="1500"/>
              </a:spcAft>
              <a:buNone/>
              <a:defRPr sz="1000"/>
            </a:lvl3pPr>
            <a:lvl4pPr marL="1371600" indent="0">
              <a:lnSpc>
                <a:spcPct val="110000"/>
              </a:lnSpc>
              <a:spcAft>
                <a:spcPts val="1500"/>
              </a:spcAft>
              <a:buNone/>
              <a:defRPr sz="1000"/>
            </a:lvl4pPr>
            <a:lvl5pPr marL="1828800" indent="0">
              <a:lnSpc>
                <a:spcPct val="110000"/>
              </a:lnSpc>
              <a:spcAft>
                <a:spcPts val="1500"/>
              </a:spcAft>
              <a:buNone/>
              <a:defRPr sz="1000"/>
            </a:lvl5pPr>
          </a:lstStyle>
          <a:p>
            <a:pPr lvl="0"/>
            <a:endParaRPr lang="en-US" dirty="0"/>
          </a:p>
        </p:txBody>
      </p:sp>
      <p:sp>
        <p:nvSpPr>
          <p:cNvPr id="18" name="Zástupný symbol pro zápatí 4">
            <a:extLst>
              <a:ext uri="{FF2B5EF4-FFF2-40B4-BE49-F238E27FC236}">
                <a16:creationId xmlns:a16="http://schemas.microsoft.com/office/drawing/2014/main" id="{3406FCA9-94CB-F1EA-7306-A997DC4E6154}"/>
              </a:ext>
            </a:extLst>
          </p:cNvPr>
          <p:cNvSpPr>
            <a:spLocks noGrp="1"/>
          </p:cNvSpPr>
          <p:nvPr>
            <p:ph type="ftr" sz="quarter" idx="11"/>
          </p:nvPr>
        </p:nvSpPr>
        <p:spPr>
          <a:xfrm>
            <a:off x="296421" y="9448800"/>
            <a:ext cx="5207442" cy="457199"/>
          </a:xfrm>
          <a:prstGeom prst="rect">
            <a:avLst/>
          </a:prstGeom>
        </p:spPr>
        <p:txBody>
          <a:bodyPr anchor="t"/>
          <a:lstStyle>
            <a:lvl1pPr algn="l">
              <a:defRPr sz="1000">
                <a:solidFill>
                  <a:schemeClr val="tx1">
                    <a:lumMod val="50000"/>
                    <a:lumOff val="50000"/>
                  </a:schemeClr>
                </a:solidFill>
              </a:defRPr>
            </a:lvl1pPr>
          </a:lstStyle>
          <a:p>
            <a:endParaRPr lang="en-US" dirty="0"/>
          </a:p>
        </p:txBody>
      </p:sp>
      <p:sp>
        <p:nvSpPr>
          <p:cNvPr id="19" name="Zástupný symbol pro číslo snímku 5">
            <a:extLst>
              <a:ext uri="{FF2B5EF4-FFF2-40B4-BE49-F238E27FC236}">
                <a16:creationId xmlns:a16="http://schemas.microsoft.com/office/drawing/2014/main" id="{3BEC8CDE-2280-2DBC-1613-59A434926069}"/>
              </a:ext>
            </a:extLst>
          </p:cNvPr>
          <p:cNvSpPr>
            <a:spLocks noGrp="1"/>
          </p:cNvSpPr>
          <p:nvPr>
            <p:ph type="sldNum" sz="quarter" idx="12"/>
          </p:nvPr>
        </p:nvSpPr>
        <p:spPr>
          <a:xfrm>
            <a:off x="5611813" y="9448800"/>
            <a:ext cx="957262" cy="457199"/>
          </a:xfrm>
          <a:prstGeom prst="rect">
            <a:avLst/>
          </a:prstGeom>
        </p:spPr>
        <p:txBody>
          <a:bodyPr anchor="t"/>
          <a:lstStyle>
            <a:lvl1pPr algn="r">
              <a:defRPr sz="1000" b="0">
                <a:solidFill>
                  <a:schemeClr val="tx1">
                    <a:lumMod val="50000"/>
                    <a:lumOff val="50000"/>
                  </a:schemeClr>
                </a:solidFill>
              </a:defRPr>
            </a:lvl1pPr>
          </a:lstStyle>
          <a:p>
            <a:fld id="{A9EAB66F-AC3E-4D68-8127-A531A2CE5C11}" type="slidenum">
              <a:rPr lang="en-US" smtClean="0"/>
              <a:pPr/>
              <a:t>‹#›</a:t>
            </a:fld>
            <a:endParaRPr lang="en-US" dirty="0"/>
          </a:p>
        </p:txBody>
      </p:sp>
      <p:cxnSp>
        <p:nvCxnSpPr>
          <p:cNvPr id="22" name="Přímá spojnice 21">
            <a:extLst>
              <a:ext uri="{FF2B5EF4-FFF2-40B4-BE49-F238E27FC236}">
                <a16:creationId xmlns:a16="http://schemas.microsoft.com/office/drawing/2014/main" id="{9812D484-EE01-3331-8089-3E93AAA3B3B2}"/>
              </a:ext>
            </a:extLst>
          </p:cNvPr>
          <p:cNvCxnSpPr>
            <a:cxnSpLocks/>
          </p:cNvCxnSpPr>
          <p:nvPr userDrawn="1"/>
        </p:nvCxnSpPr>
        <p:spPr>
          <a:xfrm>
            <a:off x="5611813" y="9448800"/>
            <a:ext cx="957262" cy="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401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798589"/>
      </p:ext>
    </p:extLst>
  </p:cSld>
  <p:clrMap bg1="lt1" tx1="dk1" bg2="lt2" tx2="dk2" accent1="accent1" accent2="accent2" accent3="accent3" accent4="accent4" accent5="accent5" accent6="accent6" hlink="hlink" folHlink="folHlink"/>
  <p:sldLayoutIdLst>
    <p:sldLayoutId id="2147483653" r:id="rId1"/>
    <p:sldLayoutId id="214748365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4320" userDrawn="1">
          <p15:clr>
            <a:srgbClr val="F26B43"/>
          </p15:clr>
        </p15:guide>
        <p15:guide id="3" pos="181" userDrawn="1">
          <p15:clr>
            <a:srgbClr val="F26B43"/>
          </p15:clr>
        </p15:guide>
        <p15:guide id="4" pos="448" userDrawn="1">
          <p15:clr>
            <a:srgbClr val="F26B43"/>
          </p15:clr>
        </p15:guide>
        <p15:guide id="5" pos="516" userDrawn="1">
          <p15:clr>
            <a:srgbClr val="F26B43"/>
          </p15:clr>
        </p15:guide>
        <p15:guide id="6" pos="784" userDrawn="1">
          <p15:clr>
            <a:srgbClr val="F26B43"/>
          </p15:clr>
        </p15:guide>
        <p15:guide id="7" pos="852" userDrawn="1">
          <p15:clr>
            <a:srgbClr val="F26B43"/>
          </p15:clr>
        </p15:guide>
        <p15:guide id="8" pos="1119" userDrawn="1">
          <p15:clr>
            <a:srgbClr val="F26B43"/>
          </p15:clr>
        </p15:guide>
        <p15:guide id="9" pos="1187" userDrawn="1">
          <p15:clr>
            <a:srgbClr val="F26B43"/>
          </p15:clr>
        </p15:guide>
        <p15:guide id="10" pos="1455" userDrawn="1">
          <p15:clr>
            <a:srgbClr val="F26B43"/>
          </p15:clr>
        </p15:guide>
        <p15:guide id="11" pos="1523" userDrawn="1">
          <p15:clr>
            <a:srgbClr val="F26B43"/>
          </p15:clr>
        </p15:guide>
        <p15:guide id="12" pos="1790" userDrawn="1">
          <p15:clr>
            <a:srgbClr val="F26B43"/>
          </p15:clr>
        </p15:guide>
        <p15:guide id="13" pos="1858" userDrawn="1">
          <p15:clr>
            <a:srgbClr val="F26B43"/>
          </p15:clr>
        </p15:guide>
        <p15:guide id="14" pos="2125" userDrawn="1">
          <p15:clr>
            <a:srgbClr val="F26B43"/>
          </p15:clr>
        </p15:guide>
        <p15:guide id="15" pos="2194" userDrawn="1">
          <p15:clr>
            <a:srgbClr val="F26B43"/>
          </p15:clr>
        </p15:guide>
        <p15:guide id="16" pos="2461" userDrawn="1">
          <p15:clr>
            <a:srgbClr val="F26B43"/>
          </p15:clr>
        </p15:guide>
        <p15:guide id="17" pos="2529" userDrawn="1">
          <p15:clr>
            <a:srgbClr val="F26B43"/>
          </p15:clr>
        </p15:guide>
        <p15:guide id="18" pos="2796" userDrawn="1">
          <p15:clr>
            <a:srgbClr val="F26B43"/>
          </p15:clr>
        </p15:guide>
        <p15:guide id="19" pos="2864" userDrawn="1">
          <p15:clr>
            <a:srgbClr val="F26B43"/>
          </p15:clr>
        </p15:guide>
        <p15:guide id="20" pos="3132" userDrawn="1">
          <p15:clr>
            <a:srgbClr val="F26B43"/>
          </p15:clr>
        </p15:guide>
        <p15:guide id="21" pos="3200" userDrawn="1">
          <p15:clr>
            <a:srgbClr val="F26B43"/>
          </p15:clr>
        </p15:guide>
        <p15:guide id="22" pos="3467" userDrawn="1">
          <p15:clr>
            <a:srgbClr val="F26B43"/>
          </p15:clr>
        </p15:guide>
        <p15:guide id="23" pos="3535" userDrawn="1">
          <p15:clr>
            <a:srgbClr val="F26B43"/>
          </p15:clr>
        </p15:guide>
        <p15:guide id="24" pos="3803" userDrawn="1">
          <p15:clr>
            <a:srgbClr val="F26B43"/>
          </p15:clr>
        </p15:guide>
        <p15:guide id="25" pos="3871" userDrawn="1">
          <p15:clr>
            <a:srgbClr val="F26B43"/>
          </p15:clr>
        </p15:guide>
        <p15:guide id="26" pos="4138" userDrawn="1">
          <p15:clr>
            <a:srgbClr val="F26B43"/>
          </p15:clr>
        </p15:guide>
        <p15:guide id="27" orient="horz" userDrawn="1">
          <p15:clr>
            <a:srgbClr val="F26B43"/>
          </p15:clr>
        </p15:guide>
        <p15:guide id="28" orient="horz" pos="6240" userDrawn="1">
          <p15:clr>
            <a:srgbClr val="F26B43"/>
          </p15:clr>
        </p15:guide>
        <p15:guide id="29" orient="horz" pos="90" userDrawn="1">
          <p15:clr>
            <a:srgbClr val="F26B43"/>
          </p15:clr>
        </p15:guide>
        <p15:guide id="30" orient="horz" pos="197" userDrawn="1">
          <p15:clr>
            <a:srgbClr val="F26B43"/>
          </p15:clr>
        </p15:guide>
        <p15:guide id="31" orient="horz" pos="303" userDrawn="1">
          <p15:clr>
            <a:srgbClr val="F26B43"/>
          </p15:clr>
        </p15:guide>
        <p15:guide id="32" orient="horz" pos="410" userDrawn="1">
          <p15:clr>
            <a:srgbClr val="F26B43"/>
          </p15:clr>
        </p15:guide>
        <p15:guide id="33" orient="horz" pos="516" userDrawn="1">
          <p15:clr>
            <a:srgbClr val="F26B43"/>
          </p15:clr>
        </p15:guide>
        <p15:guide id="34" orient="horz" pos="623" userDrawn="1">
          <p15:clr>
            <a:srgbClr val="F26B43"/>
          </p15:clr>
        </p15:guide>
        <p15:guide id="35" orient="horz" pos="730" userDrawn="1">
          <p15:clr>
            <a:srgbClr val="F26B43"/>
          </p15:clr>
        </p15:guide>
        <p15:guide id="36" orient="horz" pos="836" userDrawn="1">
          <p15:clr>
            <a:srgbClr val="F26B43"/>
          </p15:clr>
        </p15:guide>
        <p15:guide id="37" orient="horz" pos="943" userDrawn="1">
          <p15:clr>
            <a:srgbClr val="F26B43"/>
          </p15:clr>
        </p15:guide>
        <p15:guide id="38" orient="horz" pos="1049" userDrawn="1">
          <p15:clr>
            <a:srgbClr val="F26B43"/>
          </p15:clr>
        </p15:guide>
        <p15:guide id="39" orient="horz" pos="1156" userDrawn="1">
          <p15:clr>
            <a:srgbClr val="F26B43"/>
          </p15:clr>
        </p15:guide>
        <p15:guide id="40" orient="horz" pos="1262" userDrawn="1">
          <p15:clr>
            <a:srgbClr val="F26B43"/>
          </p15:clr>
        </p15:guide>
        <p15:guide id="41" orient="horz" pos="1369" userDrawn="1">
          <p15:clr>
            <a:srgbClr val="F26B43"/>
          </p15:clr>
        </p15:guide>
        <p15:guide id="42" orient="horz" pos="1476" userDrawn="1">
          <p15:clr>
            <a:srgbClr val="F26B43"/>
          </p15:clr>
        </p15:guide>
        <p15:guide id="43" orient="horz" pos="1582" userDrawn="1">
          <p15:clr>
            <a:srgbClr val="F26B43"/>
          </p15:clr>
        </p15:guide>
        <p15:guide id="44" orient="horz" pos="1689" userDrawn="1">
          <p15:clr>
            <a:srgbClr val="F26B43"/>
          </p15:clr>
        </p15:guide>
        <p15:guide id="45" orient="horz" pos="1795" userDrawn="1">
          <p15:clr>
            <a:srgbClr val="F26B43"/>
          </p15:clr>
        </p15:guide>
        <p15:guide id="46" orient="horz" pos="1902" userDrawn="1">
          <p15:clr>
            <a:srgbClr val="F26B43"/>
          </p15:clr>
        </p15:guide>
        <p15:guide id="47" orient="horz" pos="2008" userDrawn="1">
          <p15:clr>
            <a:srgbClr val="F26B43"/>
          </p15:clr>
        </p15:guide>
        <p15:guide id="48" orient="horz" pos="2115" userDrawn="1">
          <p15:clr>
            <a:srgbClr val="F26B43"/>
          </p15:clr>
        </p15:guide>
        <p15:guide id="49" orient="horz" pos="2222" userDrawn="1">
          <p15:clr>
            <a:srgbClr val="F26B43"/>
          </p15:clr>
        </p15:guide>
        <p15:guide id="50" orient="horz" pos="2328" userDrawn="1">
          <p15:clr>
            <a:srgbClr val="F26B43"/>
          </p15:clr>
        </p15:guide>
        <p15:guide id="51" orient="horz" pos="2435" userDrawn="1">
          <p15:clr>
            <a:srgbClr val="F26B43"/>
          </p15:clr>
        </p15:guide>
        <p15:guide id="52" orient="horz" pos="2541" userDrawn="1">
          <p15:clr>
            <a:srgbClr val="F26B43"/>
          </p15:clr>
        </p15:guide>
        <p15:guide id="53" orient="horz" pos="2648" userDrawn="1">
          <p15:clr>
            <a:srgbClr val="F26B43"/>
          </p15:clr>
        </p15:guide>
        <p15:guide id="54" orient="horz" pos="2754" userDrawn="1">
          <p15:clr>
            <a:srgbClr val="F26B43"/>
          </p15:clr>
        </p15:guide>
        <p15:guide id="55" orient="horz" pos="2861" userDrawn="1">
          <p15:clr>
            <a:srgbClr val="F26B43"/>
          </p15:clr>
        </p15:guide>
        <p15:guide id="56" orient="horz" pos="2968" userDrawn="1">
          <p15:clr>
            <a:srgbClr val="F26B43"/>
          </p15:clr>
        </p15:guide>
        <p15:guide id="57" orient="horz" pos="3074" userDrawn="1">
          <p15:clr>
            <a:srgbClr val="F26B43"/>
          </p15:clr>
        </p15:guide>
        <p15:guide id="58" orient="horz" pos="3181" userDrawn="1">
          <p15:clr>
            <a:srgbClr val="F26B43"/>
          </p15:clr>
        </p15:guide>
        <p15:guide id="59" orient="horz" pos="3287" userDrawn="1">
          <p15:clr>
            <a:srgbClr val="F26B43"/>
          </p15:clr>
        </p15:guide>
        <p15:guide id="60" orient="horz" pos="3394" userDrawn="1">
          <p15:clr>
            <a:srgbClr val="F26B43"/>
          </p15:clr>
        </p15:guide>
        <p15:guide id="61" orient="horz" pos="3500" userDrawn="1">
          <p15:clr>
            <a:srgbClr val="F26B43"/>
          </p15:clr>
        </p15:guide>
        <p15:guide id="62" orient="horz" pos="3607" userDrawn="1">
          <p15:clr>
            <a:srgbClr val="F26B43"/>
          </p15:clr>
        </p15:guide>
        <p15:guide id="63" orient="horz" pos="3714" userDrawn="1">
          <p15:clr>
            <a:srgbClr val="F26B43"/>
          </p15:clr>
        </p15:guide>
        <p15:guide id="64" orient="horz" pos="3820" userDrawn="1">
          <p15:clr>
            <a:srgbClr val="F26B43"/>
          </p15:clr>
        </p15:guide>
        <p15:guide id="65" orient="horz" pos="3927" userDrawn="1">
          <p15:clr>
            <a:srgbClr val="F26B43"/>
          </p15:clr>
        </p15:guide>
        <p15:guide id="66" orient="horz" pos="4033" userDrawn="1">
          <p15:clr>
            <a:srgbClr val="F26B43"/>
          </p15:clr>
        </p15:guide>
        <p15:guide id="67" orient="horz" pos="4140" userDrawn="1">
          <p15:clr>
            <a:srgbClr val="F26B43"/>
          </p15:clr>
        </p15:guide>
        <p15:guide id="68" orient="horz" pos="4246" userDrawn="1">
          <p15:clr>
            <a:srgbClr val="F26B43"/>
          </p15:clr>
        </p15:guide>
        <p15:guide id="69" orient="horz" pos="4353" userDrawn="1">
          <p15:clr>
            <a:srgbClr val="F26B43"/>
          </p15:clr>
        </p15:guide>
        <p15:guide id="70" orient="horz" pos="4460" userDrawn="1">
          <p15:clr>
            <a:srgbClr val="F26B43"/>
          </p15:clr>
        </p15:guide>
        <p15:guide id="71" orient="horz" pos="4566" userDrawn="1">
          <p15:clr>
            <a:srgbClr val="F26B43"/>
          </p15:clr>
        </p15:guide>
        <p15:guide id="72" orient="horz" pos="4673" userDrawn="1">
          <p15:clr>
            <a:srgbClr val="F26B43"/>
          </p15:clr>
        </p15:guide>
        <p15:guide id="73" orient="horz" pos="4779" userDrawn="1">
          <p15:clr>
            <a:srgbClr val="F26B43"/>
          </p15:clr>
        </p15:guide>
        <p15:guide id="74" orient="horz" pos="4886" userDrawn="1">
          <p15:clr>
            <a:srgbClr val="F26B43"/>
          </p15:clr>
        </p15:guide>
        <p15:guide id="75" orient="horz" pos="4992" userDrawn="1">
          <p15:clr>
            <a:srgbClr val="F26B43"/>
          </p15:clr>
        </p15:guide>
        <p15:guide id="76" orient="horz" pos="5099" userDrawn="1">
          <p15:clr>
            <a:srgbClr val="F26B43"/>
          </p15:clr>
        </p15:guide>
        <p15:guide id="77" orient="horz" pos="5206" userDrawn="1">
          <p15:clr>
            <a:srgbClr val="F26B43"/>
          </p15:clr>
        </p15:guide>
        <p15:guide id="78" orient="horz" pos="5312" userDrawn="1">
          <p15:clr>
            <a:srgbClr val="F26B43"/>
          </p15:clr>
        </p15:guide>
        <p15:guide id="79" orient="horz" pos="5419" userDrawn="1">
          <p15:clr>
            <a:srgbClr val="F26B43"/>
          </p15:clr>
        </p15:guide>
        <p15:guide id="80" orient="horz" pos="5525" userDrawn="1">
          <p15:clr>
            <a:srgbClr val="F26B43"/>
          </p15:clr>
        </p15:guide>
        <p15:guide id="81" orient="horz" pos="5632" userDrawn="1">
          <p15:clr>
            <a:srgbClr val="F26B43"/>
          </p15:clr>
        </p15:guide>
        <p15:guide id="82" orient="horz" pos="5738" userDrawn="1">
          <p15:clr>
            <a:srgbClr val="F26B43"/>
          </p15:clr>
        </p15:guide>
        <p15:guide id="83" orient="horz" pos="5845" userDrawn="1">
          <p15:clr>
            <a:srgbClr val="F26B43"/>
          </p15:clr>
        </p15:guide>
        <p15:guide id="84" orient="horz" pos="5952" userDrawn="1">
          <p15:clr>
            <a:srgbClr val="F26B43"/>
          </p15:clr>
        </p15:guide>
        <p15:guide id="85" orient="horz" pos="605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peedtest.cesnet.cz/"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8DB0-1E57-24C2-57F5-6FDA4A534F40}"/>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01543C36-72B7-B785-E307-CE607EA9F382}"/>
              </a:ext>
            </a:extLst>
          </p:cNvPr>
          <p:cNvSpPr>
            <a:spLocks noGrp="1"/>
          </p:cNvSpPr>
          <p:nvPr>
            <p:ph type="body" idx="1"/>
          </p:nvPr>
        </p:nvSpPr>
        <p:spPr>
          <a:xfrm>
            <a:off x="287339" y="828676"/>
            <a:ext cx="3086098" cy="338138"/>
          </a:xfrm>
        </p:spPr>
        <p:txBody>
          <a:bodyPr anchor="ctr">
            <a:noAutofit/>
          </a:bodyPr>
          <a:lstStyle/>
          <a:p>
            <a:pPr marL="0" indent="0" algn="ctr">
              <a:lnSpc>
                <a:spcPct val="110000"/>
              </a:lnSpc>
              <a:buSzPct val="120000"/>
              <a:buNone/>
            </a:pPr>
            <a:r>
              <a:rPr lang="cs-CZ" dirty="0">
                <a:solidFill>
                  <a:srgbClr val="000000"/>
                </a:solidFill>
              </a:rPr>
              <a:t>CÍLE HODINY</a:t>
            </a:r>
            <a:endParaRPr lang="en-US" dirty="0"/>
          </a:p>
        </p:txBody>
      </p:sp>
      <p:sp>
        <p:nvSpPr>
          <p:cNvPr id="43" name="Zástupný symbol pro číslo snímku 42">
            <a:extLst>
              <a:ext uri="{FF2B5EF4-FFF2-40B4-BE49-F238E27FC236}">
                <a16:creationId xmlns:a16="http://schemas.microsoft.com/office/drawing/2014/main" id="{A51B0E90-85CA-B33E-0772-46EC89EC0F2B}"/>
              </a:ext>
            </a:extLst>
          </p:cNvPr>
          <p:cNvSpPr>
            <a:spLocks noGrp="1"/>
          </p:cNvSpPr>
          <p:nvPr>
            <p:ph type="sldNum" sz="quarter" idx="12"/>
          </p:nvPr>
        </p:nvSpPr>
        <p:spPr/>
        <p:txBody>
          <a:bodyPr/>
          <a:lstStyle/>
          <a:p>
            <a:fld id="{92AB32FF-A138-4429-B478-DF8FBDAC87D8}" type="slidenum">
              <a:rPr lang="en-US" smtClean="0"/>
              <a:pPr/>
              <a:t>1</a:t>
            </a:fld>
            <a:endParaRPr lang="en-US"/>
          </a:p>
        </p:txBody>
      </p:sp>
      <p:sp>
        <p:nvSpPr>
          <p:cNvPr id="2" name="Nadpis 1">
            <a:extLst>
              <a:ext uri="{FF2B5EF4-FFF2-40B4-BE49-F238E27FC236}">
                <a16:creationId xmlns:a16="http://schemas.microsoft.com/office/drawing/2014/main" id="{02E5BB04-64D4-6251-4423-663ED7227D14}"/>
              </a:ext>
            </a:extLst>
          </p:cNvPr>
          <p:cNvSpPr>
            <a:spLocks noGrp="1"/>
          </p:cNvSpPr>
          <p:nvPr>
            <p:ph type="title" idx="4294967295"/>
          </p:nvPr>
        </p:nvSpPr>
        <p:spPr>
          <a:xfrm>
            <a:off x="287337" y="490539"/>
            <a:ext cx="6281737" cy="338137"/>
          </a:xfrm>
          <a:prstGeom prst="rect">
            <a:avLst/>
          </a:prstGeom>
        </p:spPr>
        <p:txBody>
          <a:bodyPr anchor="ctr">
            <a:noAutofit/>
          </a:bodyPr>
          <a:lstStyle/>
          <a:p>
            <a:r>
              <a:rPr lang="pt-BR" sz="1800" b="1" dirty="0"/>
              <a:t>TYPY PŘIPOJENÍ A PŘENOSOVÁ MÉDIA</a:t>
            </a:r>
            <a:endParaRPr lang="en-US" sz="1400" b="1" dirty="0"/>
          </a:p>
        </p:txBody>
      </p:sp>
      <p:sp>
        <p:nvSpPr>
          <p:cNvPr id="4" name="Nadpis 1">
            <a:extLst>
              <a:ext uri="{FF2B5EF4-FFF2-40B4-BE49-F238E27FC236}">
                <a16:creationId xmlns:a16="http://schemas.microsoft.com/office/drawing/2014/main" id="{EE2DFC95-6A85-19AC-8929-043FB99A4474}"/>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12" name="Obdélník: se zakulacenými rohy 11">
            <a:extLst>
              <a:ext uri="{FF2B5EF4-FFF2-40B4-BE49-F238E27FC236}">
                <a16:creationId xmlns:a16="http://schemas.microsoft.com/office/drawing/2014/main" id="{2AF4E69F-ED3E-7D73-FC0D-13F4991692AD}"/>
              </a:ext>
            </a:extLst>
          </p:cNvPr>
          <p:cNvSpPr/>
          <p:nvPr/>
        </p:nvSpPr>
        <p:spPr>
          <a:xfrm>
            <a:off x="287338" y="831278"/>
            <a:ext cx="3086098" cy="1343851"/>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 9">
            <a:extLst>
              <a:ext uri="{FF2B5EF4-FFF2-40B4-BE49-F238E27FC236}">
                <a16:creationId xmlns:a16="http://schemas.microsoft.com/office/drawing/2014/main" id="{420FF957-6B0F-D08B-139C-BDBAD57FB143}"/>
              </a:ext>
            </a:extLst>
          </p:cNvPr>
          <p:cNvSpPr txBox="1">
            <a:spLocks/>
          </p:cNvSpPr>
          <p:nvPr/>
        </p:nvSpPr>
        <p:spPr>
          <a:xfrm>
            <a:off x="287337" y="1177071"/>
            <a:ext cx="3086099" cy="798618"/>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Žák se seznámí s typy připojení k internetu a jich základními principy fungování </a:t>
            </a:r>
            <a:br>
              <a:rPr lang="pl-PL" sz="1000" dirty="0">
                <a:solidFill>
                  <a:srgbClr val="000000"/>
                </a:solidFill>
                <a:ea typeface="Avenir"/>
              </a:rPr>
            </a:br>
            <a:r>
              <a:rPr lang="pl-PL" sz="1000" dirty="0">
                <a:solidFill>
                  <a:srgbClr val="000000"/>
                </a:solidFill>
                <a:ea typeface="Avenir"/>
              </a:rPr>
              <a:t>a  vlastnostmi. </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Žák rozhodne, jaký typ připojení k internetu je nejlepší využít v daných situacích.</a:t>
            </a:r>
          </a:p>
        </p:txBody>
      </p:sp>
      <p:sp>
        <p:nvSpPr>
          <p:cNvPr id="14" name="Obdélník: se zakulacenými rohy 13">
            <a:extLst>
              <a:ext uri="{FF2B5EF4-FFF2-40B4-BE49-F238E27FC236}">
                <a16:creationId xmlns:a16="http://schemas.microsoft.com/office/drawing/2014/main" id="{2E6FB8A6-F9B0-145C-48B1-446EADE8C181}"/>
              </a:ext>
            </a:extLst>
          </p:cNvPr>
          <p:cNvSpPr/>
          <p:nvPr/>
        </p:nvSpPr>
        <p:spPr>
          <a:xfrm>
            <a:off x="3484565" y="831278"/>
            <a:ext cx="3086098" cy="1172147"/>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Zástupný obsah 2">
            <a:extLst>
              <a:ext uri="{FF2B5EF4-FFF2-40B4-BE49-F238E27FC236}">
                <a16:creationId xmlns:a16="http://schemas.microsoft.com/office/drawing/2014/main" id="{AF08A732-E148-CB24-8E8B-BA73AB251103}"/>
              </a:ext>
            </a:extLst>
          </p:cNvPr>
          <p:cNvSpPr txBox="1">
            <a:spLocks/>
          </p:cNvSpPr>
          <p:nvPr/>
        </p:nvSpPr>
        <p:spPr>
          <a:xfrm>
            <a:off x="3484564" y="82867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dirty="0">
                <a:solidFill>
                  <a:srgbClr val="000000"/>
                </a:solidFill>
              </a:rPr>
              <a:t>OČEKÁVANÉ VÝSTUPY V RVP</a:t>
            </a:r>
            <a:endParaRPr lang="en-US" dirty="0"/>
          </a:p>
        </p:txBody>
      </p:sp>
      <p:sp>
        <p:nvSpPr>
          <p:cNvPr id="16" name=" 9">
            <a:extLst>
              <a:ext uri="{FF2B5EF4-FFF2-40B4-BE49-F238E27FC236}">
                <a16:creationId xmlns:a16="http://schemas.microsoft.com/office/drawing/2014/main" id="{C63C18BF-6402-0776-90B6-58ADBAC34096}"/>
              </a:ext>
            </a:extLst>
          </p:cNvPr>
          <p:cNvSpPr txBox="1">
            <a:spLocks/>
          </p:cNvSpPr>
          <p:nvPr/>
        </p:nvSpPr>
        <p:spPr>
          <a:xfrm>
            <a:off x="3484564" y="1166813"/>
            <a:ext cx="3086099" cy="788725"/>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spcAft>
                <a:spcPts val="1300"/>
              </a:spcAft>
              <a:buSzPct val="120000"/>
              <a:buFont typeface="Arial" panose="020B0604020202020204" pitchFamily="34" charset="0"/>
              <a:buChar char="•"/>
            </a:pPr>
            <a:r>
              <a:rPr lang="pl-PL" sz="1000" dirty="0">
                <a:solidFill>
                  <a:srgbClr val="000000"/>
                </a:solidFill>
                <a:ea typeface="Avenir"/>
              </a:rPr>
              <a:t>I-9-4-03 vybírá nejvhodnější způsob připojení digitálních zařízení do počítačové sítě; uvede příklady sítí a popíše jejich charakteristické znaky</a:t>
            </a:r>
          </a:p>
        </p:txBody>
      </p:sp>
      <p:sp>
        <p:nvSpPr>
          <p:cNvPr id="17" name="Obdélník: se zakulacenými rohy 16">
            <a:extLst>
              <a:ext uri="{FF2B5EF4-FFF2-40B4-BE49-F238E27FC236}">
                <a16:creationId xmlns:a16="http://schemas.microsoft.com/office/drawing/2014/main" id="{5DF86083-4DF5-B047-8E98-10B16255F18A}"/>
              </a:ext>
            </a:extLst>
          </p:cNvPr>
          <p:cNvSpPr/>
          <p:nvPr/>
        </p:nvSpPr>
        <p:spPr>
          <a:xfrm>
            <a:off x="4551362" y="2111646"/>
            <a:ext cx="2022476" cy="2019703"/>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 9">
            <a:extLst>
              <a:ext uri="{FF2B5EF4-FFF2-40B4-BE49-F238E27FC236}">
                <a16:creationId xmlns:a16="http://schemas.microsoft.com/office/drawing/2014/main" id="{31FF1230-1C27-3783-942F-257BE126BA8E}"/>
              </a:ext>
            </a:extLst>
          </p:cNvPr>
          <p:cNvSpPr txBox="1">
            <a:spLocks/>
          </p:cNvSpPr>
          <p:nvPr/>
        </p:nvSpPr>
        <p:spPr>
          <a:xfrm>
            <a:off x="4551363" y="2483915"/>
            <a:ext cx="2022476" cy="1647434"/>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přenosová rychlost</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Wi-Fi</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kabely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mobilní data</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hotspot</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satelity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rychlosti připojení za různých podmínek </a:t>
            </a:r>
            <a:br>
              <a:rPr lang="pl-PL" sz="1000" dirty="0">
                <a:solidFill>
                  <a:srgbClr val="000000"/>
                </a:solidFill>
                <a:ea typeface="Avenir"/>
              </a:rPr>
            </a:br>
            <a:r>
              <a:rPr lang="pl-PL" sz="1000" dirty="0">
                <a:solidFill>
                  <a:srgbClr val="000000"/>
                </a:solidFill>
                <a:ea typeface="Avenir"/>
              </a:rPr>
              <a:t>z různých zařízení</a:t>
            </a:r>
          </a:p>
        </p:txBody>
      </p:sp>
      <p:sp>
        <p:nvSpPr>
          <p:cNvPr id="21" name="Zástupný obsah 2">
            <a:extLst>
              <a:ext uri="{FF2B5EF4-FFF2-40B4-BE49-F238E27FC236}">
                <a16:creationId xmlns:a16="http://schemas.microsoft.com/office/drawing/2014/main" id="{F0B31A38-29D6-3CD5-CF4D-7F1EE487F17C}"/>
              </a:ext>
            </a:extLst>
          </p:cNvPr>
          <p:cNvSpPr txBox="1">
            <a:spLocks/>
          </p:cNvSpPr>
          <p:nvPr/>
        </p:nvSpPr>
        <p:spPr>
          <a:xfrm>
            <a:off x="4551364" y="2144696"/>
            <a:ext cx="2022475" cy="339219"/>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dirty="0">
                <a:solidFill>
                  <a:srgbClr val="000000"/>
                </a:solidFill>
              </a:rPr>
              <a:t>KONCEPTY, SE KTERÝMI SE ŽÁCI SEZNÁMÍ</a:t>
            </a:r>
            <a:endParaRPr lang="en-US" dirty="0"/>
          </a:p>
        </p:txBody>
      </p:sp>
      <p:sp>
        <p:nvSpPr>
          <p:cNvPr id="24" name="Obdélník: se zakulacenými rohy 23">
            <a:extLst>
              <a:ext uri="{FF2B5EF4-FFF2-40B4-BE49-F238E27FC236}">
                <a16:creationId xmlns:a16="http://schemas.microsoft.com/office/drawing/2014/main" id="{8CEEE272-115F-E766-FB06-E8E29337EEC9}"/>
              </a:ext>
            </a:extLst>
          </p:cNvPr>
          <p:cNvSpPr/>
          <p:nvPr/>
        </p:nvSpPr>
        <p:spPr>
          <a:xfrm>
            <a:off x="284162" y="2291702"/>
            <a:ext cx="4151310" cy="1572397"/>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Zástupný obsah 2">
            <a:extLst>
              <a:ext uri="{FF2B5EF4-FFF2-40B4-BE49-F238E27FC236}">
                <a16:creationId xmlns:a16="http://schemas.microsoft.com/office/drawing/2014/main" id="{2849A3BC-16EB-F0FC-75E9-95CBEB17CE1C}"/>
              </a:ext>
            </a:extLst>
          </p:cNvPr>
          <p:cNvSpPr txBox="1">
            <a:spLocks/>
          </p:cNvSpPr>
          <p:nvPr/>
        </p:nvSpPr>
        <p:spPr>
          <a:xfrm>
            <a:off x="284162" y="2344067"/>
            <a:ext cx="4151312"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pl-PL" dirty="0">
                <a:solidFill>
                  <a:srgbClr val="000000"/>
                </a:solidFill>
              </a:rPr>
              <a:t>CO JE POTŘEBA ZAJISTIT PŘED HODINOU</a:t>
            </a:r>
            <a:endParaRPr lang="en-US" dirty="0"/>
          </a:p>
        </p:txBody>
      </p:sp>
      <p:sp>
        <p:nvSpPr>
          <p:cNvPr id="30" name=" 9">
            <a:extLst>
              <a:ext uri="{FF2B5EF4-FFF2-40B4-BE49-F238E27FC236}">
                <a16:creationId xmlns:a16="http://schemas.microsoft.com/office/drawing/2014/main" id="{BB084CA8-86B0-748D-59CF-250A75401899}"/>
              </a:ext>
            </a:extLst>
          </p:cNvPr>
          <p:cNvSpPr txBox="1">
            <a:spLocks/>
          </p:cNvSpPr>
          <p:nvPr/>
        </p:nvSpPr>
        <p:spPr>
          <a:xfrm>
            <a:off x="284162" y="2679685"/>
            <a:ext cx="4151312" cy="1189088"/>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Vytisknout pracovní listy.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Zajistit fungující router a vyzkoušet, že funguje a že se přes něj lze připojit k internetu.</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Děti musí mít k dispozici elektronické zařízení, které se zvládne připojit k Wi-Fi (vlastní telefon, </a:t>
            </a:r>
            <a:r>
              <a:rPr lang="pl-PL" sz="1000" dirty="0" err="1">
                <a:solidFill>
                  <a:srgbClr val="000000"/>
                </a:solidFill>
                <a:ea typeface="Avenir"/>
              </a:rPr>
              <a:t>školní</a:t>
            </a:r>
            <a:r>
              <a:rPr lang="pl-PL" sz="1000" dirty="0">
                <a:solidFill>
                  <a:srgbClr val="000000"/>
                </a:solidFill>
                <a:ea typeface="Avenir"/>
              </a:rPr>
              <a:t> tablety atd.).</a:t>
            </a:r>
          </a:p>
        </p:txBody>
      </p:sp>
      <p:sp>
        <p:nvSpPr>
          <p:cNvPr id="11" name="Nadpis 1">
            <a:extLst>
              <a:ext uri="{FF2B5EF4-FFF2-40B4-BE49-F238E27FC236}">
                <a16:creationId xmlns:a16="http://schemas.microsoft.com/office/drawing/2014/main" id="{65C91E50-5055-703B-8ED8-333F981968F4}"/>
              </a:ext>
            </a:extLst>
          </p:cNvPr>
          <p:cNvSpPr txBox="1">
            <a:spLocks/>
          </p:cNvSpPr>
          <p:nvPr/>
        </p:nvSpPr>
        <p:spPr>
          <a:xfrm>
            <a:off x="284162" y="4373563"/>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dirty="0"/>
              <a:t>Průběh hodiny podrobně</a:t>
            </a:r>
            <a:endParaRPr lang="en-US" sz="1400" dirty="0"/>
          </a:p>
        </p:txBody>
      </p:sp>
      <p:sp>
        <p:nvSpPr>
          <p:cNvPr id="18" name="Nadpis 1">
            <a:extLst>
              <a:ext uri="{FF2B5EF4-FFF2-40B4-BE49-F238E27FC236}">
                <a16:creationId xmlns:a16="http://schemas.microsoft.com/office/drawing/2014/main" id="{B46F70A4-D416-04D0-9F7A-9817E17F3B8D}"/>
              </a:ext>
            </a:extLst>
          </p:cNvPr>
          <p:cNvSpPr txBox="1">
            <a:spLocks/>
          </p:cNvSpPr>
          <p:nvPr/>
        </p:nvSpPr>
        <p:spPr>
          <a:xfrm>
            <a:off x="284162" y="4711700"/>
            <a:ext cx="6281737" cy="17902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Evokace: Jakými všemi způsoby se mohu připojit na internet? (4 min)</a:t>
            </a:r>
            <a:endParaRPr lang="en-US" sz="1200" b="1" cap="all" dirty="0"/>
          </a:p>
        </p:txBody>
      </p:sp>
      <p:sp>
        <p:nvSpPr>
          <p:cNvPr id="19" name="Nadpis 1">
            <a:extLst>
              <a:ext uri="{FF2B5EF4-FFF2-40B4-BE49-F238E27FC236}">
                <a16:creationId xmlns:a16="http://schemas.microsoft.com/office/drawing/2014/main" id="{E157FFAB-B587-7209-AF1E-3FEBA61FE7DC}"/>
              </a:ext>
            </a:extLst>
          </p:cNvPr>
          <p:cNvSpPr txBox="1">
            <a:spLocks/>
          </p:cNvSpPr>
          <p:nvPr/>
        </p:nvSpPr>
        <p:spPr>
          <a:xfrm>
            <a:off x="288925" y="5049837"/>
            <a:ext cx="6276975" cy="1853405"/>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1. Prezentace, snímek 2.</a:t>
            </a:r>
          </a:p>
          <a:p>
            <a:pPr>
              <a:lnSpc>
                <a:spcPct val="110000"/>
              </a:lnSpc>
            </a:pPr>
            <a:r>
              <a:rPr lang="cs-CZ" sz="1000" spc="22" dirty="0"/>
              <a:t>Pracují všichni samostatně nebo ve skupinách.</a:t>
            </a:r>
          </a:p>
          <a:p>
            <a:pPr>
              <a:lnSpc>
                <a:spcPct val="110000"/>
              </a:lnSpc>
            </a:pPr>
            <a:r>
              <a:rPr lang="cs-CZ" sz="1000" b="1" spc="-1" dirty="0"/>
              <a:t>Aktivita Dostupnost internetového připojení: </a:t>
            </a:r>
            <a:r>
              <a:rPr lang="cs-CZ" sz="1000" i="1" spc="22" dirty="0"/>
              <a:t>„Jedete se třídou na vodu na Vltavu. Momentálně jste vystoupili v Přístavišti </a:t>
            </a:r>
            <a:r>
              <a:rPr lang="cs-CZ" sz="1000" i="1" spc="22" dirty="0" err="1"/>
              <a:t>Podolsko</a:t>
            </a:r>
            <a:r>
              <a:rPr lang="cs-CZ" sz="1000" i="1" spc="22" dirty="0"/>
              <a:t> u krásného Podolského mostu. Konečně je volná chvíle updatovat svá </a:t>
            </a:r>
            <a:r>
              <a:rPr lang="cs-CZ" sz="1000" i="1" spc="22" dirty="0" err="1"/>
              <a:t>storíčka</a:t>
            </a:r>
            <a:r>
              <a:rPr lang="cs-CZ" sz="1000" i="1" spc="22" dirty="0"/>
              <a:t>, odpovědět na příchozí zprávy, zkouknout, co vás na vodě čeká za počasí. </a:t>
            </a:r>
          </a:p>
          <a:p>
            <a:pPr>
              <a:lnSpc>
                <a:spcPct val="110000"/>
              </a:lnSpc>
            </a:pPr>
            <a:r>
              <a:rPr lang="cs-CZ" sz="1000" i="1" spc="22" dirty="0"/>
              <a:t>Zkuste vymyslet, jakými všemi způsoby by se šlo v Podolsku připojit k internetu? Můžete se podívat i na mapu pokrytí mobilním signálem nebo na mapu, abyste viděli přesnou polohu tábořiště. Zapište si vše do PL, můžete pracovat ve skupinách.”</a:t>
            </a:r>
            <a:br>
              <a:rPr lang="cs-CZ" sz="1000" i="1" spc="22" dirty="0"/>
            </a:br>
            <a:endParaRPr lang="cs-CZ" sz="1000" i="1" spc="22" dirty="0"/>
          </a:p>
          <a:p>
            <a:pPr>
              <a:lnSpc>
                <a:spcPct val="110000"/>
              </a:lnSpc>
            </a:pPr>
            <a:r>
              <a:rPr lang="cs-CZ" sz="1000" spc="22" dirty="0"/>
              <a:t>K reflexi zde v tuto chvíli nedochází, dojde </a:t>
            </a:r>
            <a:br>
              <a:rPr lang="cs-CZ" sz="1000" spc="22" dirty="0"/>
            </a:br>
            <a:r>
              <a:rPr lang="cs-CZ" sz="1000" spc="22" dirty="0"/>
              <a:t>k tomu později v hodině.</a:t>
            </a:r>
          </a:p>
          <a:p>
            <a:pPr>
              <a:lnSpc>
                <a:spcPct val="110000"/>
              </a:lnSpc>
            </a:pPr>
            <a:r>
              <a:rPr lang="cs-CZ" sz="1000" i="1" spc="22" dirty="0"/>
              <a:t>„O řešení si popovídáme později, možná se k němu teď něco dozvíte.”</a:t>
            </a:r>
          </a:p>
        </p:txBody>
      </p:sp>
      <p:sp>
        <p:nvSpPr>
          <p:cNvPr id="22" name="Nadpis 1">
            <a:extLst>
              <a:ext uri="{FF2B5EF4-FFF2-40B4-BE49-F238E27FC236}">
                <a16:creationId xmlns:a16="http://schemas.microsoft.com/office/drawing/2014/main" id="{0EAF6A7B-9FD9-85FA-E85B-D237BBB8AF85}"/>
              </a:ext>
            </a:extLst>
          </p:cNvPr>
          <p:cNvSpPr txBox="1">
            <a:spLocks/>
          </p:cNvSpPr>
          <p:nvPr/>
        </p:nvSpPr>
        <p:spPr>
          <a:xfrm>
            <a:off x="287337" y="7078153"/>
            <a:ext cx="6281737" cy="17654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Uvědomění: Kabel, Typy připojení</a:t>
            </a:r>
            <a:endParaRPr lang="en-US" sz="1200" b="1" cap="all" dirty="0"/>
          </a:p>
        </p:txBody>
      </p:sp>
      <p:sp>
        <p:nvSpPr>
          <p:cNvPr id="6" name="Nadpis 1">
            <a:extLst>
              <a:ext uri="{FF2B5EF4-FFF2-40B4-BE49-F238E27FC236}">
                <a16:creationId xmlns:a16="http://schemas.microsoft.com/office/drawing/2014/main" id="{092331D7-F2D0-9BD3-8DEA-FF687316ACAC}"/>
              </a:ext>
            </a:extLst>
          </p:cNvPr>
          <p:cNvSpPr txBox="1">
            <a:spLocks/>
          </p:cNvSpPr>
          <p:nvPr/>
        </p:nvSpPr>
        <p:spPr>
          <a:xfrm>
            <a:off x="288925" y="7419304"/>
            <a:ext cx="6276975" cy="972592"/>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Na začátku každé sekce (Wi-Fi, kabely, mobilní data, hotspot, satelit) položíme několik otázek. Je možné o nich diskutovat nebo využít jiné metody </a:t>
            </a:r>
            <a:br>
              <a:rPr lang="cs-CZ" sz="1000" spc="22" dirty="0"/>
            </a:br>
            <a:r>
              <a:rPr lang="cs-CZ" sz="1000" spc="22" dirty="0"/>
              <a:t>a nástroje k diskuzi.</a:t>
            </a:r>
          </a:p>
          <a:p>
            <a:pPr>
              <a:lnSpc>
                <a:spcPct val="110000"/>
              </a:lnSpc>
            </a:pPr>
            <a:r>
              <a:rPr lang="cs-CZ" sz="1000" spc="22" dirty="0"/>
              <a:t>Používáme případně obrázek na zadní straně pracovního listu, ale nemusíme.</a:t>
            </a:r>
          </a:p>
          <a:p>
            <a:pPr marL="171450" indent="-171450">
              <a:lnSpc>
                <a:spcPct val="110000"/>
              </a:lnSpc>
              <a:buFont typeface="Arial" panose="020B0604020202020204" pitchFamily="34" charset="0"/>
              <a:buChar char="•"/>
            </a:pPr>
            <a:endParaRPr lang="cs-CZ" sz="1000" spc="22" dirty="0"/>
          </a:p>
        </p:txBody>
      </p:sp>
      <p:sp>
        <p:nvSpPr>
          <p:cNvPr id="5" name="Nadpis 1">
            <a:extLst>
              <a:ext uri="{FF2B5EF4-FFF2-40B4-BE49-F238E27FC236}">
                <a16:creationId xmlns:a16="http://schemas.microsoft.com/office/drawing/2014/main" id="{99AA80B0-E523-20F9-A075-18CD439E0DDB}"/>
              </a:ext>
            </a:extLst>
          </p:cNvPr>
          <p:cNvSpPr txBox="1">
            <a:spLocks/>
          </p:cNvSpPr>
          <p:nvPr/>
        </p:nvSpPr>
        <p:spPr>
          <a:xfrm>
            <a:off x="287337" y="8444792"/>
            <a:ext cx="6281737" cy="15787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Přenosová rychlost (2 min)</a:t>
            </a:r>
            <a:endParaRPr lang="en-US" sz="1200" cap="all" dirty="0"/>
          </a:p>
        </p:txBody>
      </p:sp>
      <p:cxnSp>
        <p:nvCxnSpPr>
          <p:cNvPr id="7" name="Přímá spojnice 6">
            <a:extLst>
              <a:ext uri="{FF2B5EF4-FFF2-40B4-BE49-F238E27FC236}">
                <a16:creationId xmlns:a16="http://schemas.microsoft.com/office/drawing/2014/main" id="{B1602188-1BF8-D375-C8FC-3FA3123C6EE2}"/>
              </a:ext>
            </a:extLst>
          </p:cNvPr>
          <p:cNvCxnSpPr>
            <a:cxnSpLocks/>
          </p:cNvCxnSpPr>
          <p:nvPr/>
        </p:nvCxnSpPr>
        <p:spPr>
          <a:xfrm>
            <a:off x="2949575" y="8601380"/>
            <a:ext cx="3619499"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9" name="Nadpis 1">
            <a:extLst>
              <a:ext uri="{FF2B5EF4-FFF2-40B4-BE49-F238E27FC236}">
                <a16:creationId xmlns:a16="http://schemas.microsoft.com/office/drawing/2014/main" id="{E2A2E560-14F2-336C-8CCF-0DE2ECF52025}"/>
              </a:ext>
            </a:extLst>
          </p:cNvPr>
          <p:cNvSpPr txBox="1">
            <a:spLocks/>
          </p:cNvSpPr>
          <p:nvPr/>
        </p:nvSpPr>
        <p:spPr>
          <a:xfrm>
            <a:off x="288925" y="8772301"/>
            <a:ext cx="6276975" cy="676499"/>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Prezentace, snímek 3.</a:t>
            </a:r>
          </a:p>
          <a:p>
            <a:pPr>
              <a:lnSpc>
                <a:spcPct val="110000"/>
              </a:lnSpc>
            </a:pPr>
            <a:r>
              <a:rPr lang="cs-CZ" sz="1000" i="1" spc="-12" dirty="0"/>
              <a:t>„Abychom mohli mezi sebou jednotlivé typy připojení nějak porovnávat, zavedeme pojem přenosová rychlost. Přenosová rychlost udává, jaké množství dat/informací se přenese za jednotku času. Čím je tedy přenosová rychlost větší, tím je připojení rychlejší.</a:t>
            </a:r>
          </a:p>
        </p:txBody>
      </p:sp>
      <p:sp>
        <p:nvSpPr>
          <p:cNvPr id="10" name="Nadpis 1">
            <a:extLst>
              <a:ext uri="{FF2B5EF4-FFF2-40B4-BE49-F238E27FC236}">
                <a16:creationId xmlns:a16="http://schemas.microsoft.com/office/drawing/2014/main" id="{7C37107F-6536-A5AA-3CBA-431A8B71EB5B}"/>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23" name="Nadpis 1">
            <a:extLst>
              <a:ext uri="{FF2B5EF4-FFF2-40B4-BE49-F238E27FC236}">
                <a16:creationId xmlns:a16="http://schemas.microsoft.com/office/drawing/2014/main" id="{3B5DCD54-9B62-0A5D-2ADB-162D68FEF348}"/>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840604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2</a:t>
            </a:fld>
            <a:endParaRPr lang="en-US"/>
          </a:p>
        </p:txBody>
      </p:sp>
      <p:sp>
        <p:nvSpPr>
          <p:cNvPr id="5" name="Nadpis 1">
            <a:extLst>
              <a:ext uri="{FF2B5EF4-FFF2-40B4-BE49-F238E27FC236}">
                <a16:creationId xmlns:a16="http://schemas.microsoft.com/office/drawing/2014/main" id="{7919B0C5-304F-B1F4-6DEC-B11D1160DA64}"/>
              </a:ext>
            </a:extLst>
          </p:cNvPr>
          <p:cNvSpPr txBox="1">
            <a:spLocks/>
          </p:cNvSpPr>
          <p:nvPr/>
        </p:nvSpPr>
        <p:spPr>
          <a:xfrm>
            <a:off x="288925" y="484807"/>
            <a:ext cx="6276975" cy="134813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i="1" spc="-12" dirty="0"/>
              <a:t>Základní jednotkou přenosové rychlosti je bit za sekundu. Kolik je jeden Mbit/s? Kdyby paní zapisovatelka psala na klávesnici rychlostí 1Mb/s, tak by zvládla každou sekundu napsat 25 000 slov. Rychlost mobilních dat je asi </a:t>
            </a:r>
            <a:br>
              <a:rPr lang="cs-CZ" sz="1000" i="1" spc="-12" dirty="0"/>
            </a:br>
            <a:r>
              <a:rPr lang="cs-CZ" sz="1000" i="1" spc="-12" dirty="0"/>
              <a:t>10 </a:t>
            </a:r>
            <a:r>
              <a:rPr lang="cs-CZ" sz="1000" i="1" spc="-12" dirty="0" err="1"/>
              <a:t>Gbit</a:t>
            </a:r>
            <a:r>
              <a:rPr lang="cs-CZ" sz="1000" i="1" spc="-12" dirty="0"/>
              <a:t>/s a Wi-Fi asi 25 Mbit/s.”</a:t>
            </a:r>
            <a:br>
              <a:rPr lang="cs-CZ" sz="1000" i="1" spc="-12" dirty="0"/>
            </a:br>
            <a:endParaRPr lang="cs-CZ" sz="1000" i="1" spc="-12" dirty="0"/>
          </a:p>
          <a:p>
            <a:pPr>
              <a:lnSpc>
                <a:spcPct val="110000"/>
              </a:lnSpc>
            </a:pPr>
            <a:r>
              <a:rPr lang="cs-CZ" sz="1000" spc="-12" dirty="0"/>
              <a:t>Případně další vysvětlení:</a:t>
            </a:r>
          </a:p>
          <a:p>
            <a:pPr>
              <a:lnSpc>
                <a:spcPct val="110000"/>
              </a:lnSpc>
            </a:pPr>
            <a:r>
              <a:rPr lang="cs-CZ" sz="1000" i="1" spc="-12" dirty="0"/>
              <a:t>„Přenosovou rychlost si můžeme představit jako počet pruhů na silnici. Čím více pruhů na silnici je, tím více po ní může jet aut. Tedy třeba na čtyřproudé dálnici může jet více aut než na úzké vesnické cestě mezi poli.”</a:t>
            </a:r>
          </a:p>
        </p:txBody>
      </p:sp>
      <p:sp>
        <p:nvSpPr>
          <p:cNvPr id="8" name="Nadpis 1">
            <a:extLst>
              <a:ext uri="{FF2B5EF4-FFF2-40B4-BE49-F238E27FC236}">
                <a16:creationId xmlns:a16="http://schemas.microsoft.com/office/drawing/2014/main" id="{5D083B92-48E5-AC30-9BD9-E7B0EB47C565}"/>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13" name="Nadpis 1">
            <a:extLst>
              <a:ext uri="{FF2B5EF4-FFF2-40B4-BE49-F238E27FC236}">
                <a16:creationId xmlns:a16="http://schemas.microsoft.com/office/drawing/2014/main" id="{59D0844F-9FBD-5716-D5C8-2BC8253CE950}"/>
              </a:ext>
            </a:extLst>
          </p:cNvPr>
          <p:cNvSpPr txBox="1">
            <a:spLocks/>
          </p:cNvSpPr>
          <p:nvPr/>
        </p:nvSpPr>
        <p:spPr>
          <a:xfrm>
            <a:off x="287337" y="1832943"/>
            <a:ext cx="6281737" cy="15787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Wi-Fi (5 min)</a:t>
            </a:r>
            <a:endParaRPr lang="en-US" sz="1200" cap="all" dirty="0"/>
          </a:p>
        </p:txBody>
      </p:sp>
      <p:cxnSp>
        <p:nvCxnSpPr>
          <p:cNvPr id="15" name="Přímá spojnice 14">
            <a:extLst>
              <a:ext uri="{FF2B5EF4-FFF2-40B4-BE49-F238E27FC236}">
                <a16:creationId xmlns:a16="http://schemas.microsoft.com/office/drawing/2014/main" id="{B6054F71-1480-24D2-3A2B-6C5F37D5B67F}"/>
              </a:ext>
            </a:extLst>
          </p:cNvPr>
          <p:cNvCxnSpPr>
            <a:cxnSpLocks/>
          </p:cNvCxnSpPr>
          <p:nvPr/>
        </p:nvCxnSpPr>
        <p:spPr>
          <a:xfrm>
            <a:off x="1884363" y="2003633"/>
            <a:ext cx="4684711"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20" name="Nadpis 1">
            <a:extLst>
              <a:ext uri="{FF2B5EF4-FFF2-40B4-BE49-F238E27FC236}">
                <a16:creationId xmlns:a16="http://schemas.microsoft.com/office/drawing/2014/main" id="{93D49951-D5F2-B480-E6B8-340E29F80DA0}"/>
              </a:ext>
            </a:extLst>
          </p:cNvPr>
          <p:cNvSpPr txBox="1">
            <a:spLocks/>
          </p:cNvSpPr>
          <p:nvPr/>
        </p:nvSpPr>
        <p:spPr>
          <a:xfrm>
            <a:off x="288925" y="2171080"/>
            <a:ext cx="6276975" cy="3820990"/>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spc="-22" dirty="0">
                <a:solidFill>
                  <a:srgbClr val="0070C0"/>
                </a:solidFill>
              </a:rPr>
              <a:t>Prezentace, snímek 4.</a:t>
            </a:r>
          </a:p>
          <a:p>
            <a:pPr marL="171450" indent="-171450">
              <a:lnSpc>
                <a:spcPct val="111000"/>
              </a:lnSpc>
              <a:buFont typeface="Arial" panose="020B0604020202020204" pitchFamily="34" charset="0"/>
              <a:buChar char="•"/>
            </a:pPr>
            <a:r>
              <a:rPr lang="cs-CZ" sz="1000" b="1" spc="-22" dirty="0"/>
              <a:t>Odkud se bere Wi-Fi? Je jen tak kolem nás?</a:t>
            </a:r>
          </a:p>
          <a:p>
            <a:pPr>
              <a:lnSpc>
                <a:spcPct val="111000"/>
              </a:lnSpc>
            </a:pPr>
            <a:r>
              <a:rPr lang="cs-CZ" sz="1000" i="1" spc="-22" dirty="0"/>
              <a:t>„Wi-Fi vytváří Wi-Fi router. Je to takováto krabička (ukazujeme v ruce), kterou pravděpodobně všichni máte doma. Pojďme prozkoumat, jak funguje!”</a:t>
            </a:r>
          </a:p>
          <a:p>
            <a:pPr>
              <a:lnSpc>
                <a:spcPct val="111000"/>
              </a:lnSpc>
            </a:pPr>
            <a:r>
              <a:rPr lang="cs-CZ" sz="1000" spc="-22" dirty="0"/>
              <a:t>Můžeme router poslat mezi děti, aby se na něj podívaly.</a:t>
            </a:r>
          </a:p>
          <a:p>
            <a:pPr>
              <a:lnSpc>
                <a:spcPct val="111000"/>
              </a:lnSpc>
            </a:pPr>
            <a:r>
              <a:rPr lang="cs-CZ" sz="1000" b="1" spc="-22" dirty="0"/>
              <a:t>Aktivita Připojování k routeru:</a:t>
            </a:r>
            <a:r>
              <a:rPr lang="cs-CZ" sz="1000" spc="-22" dirty="0"/>
              <a:t> Router zapojíme do elektřiny, ale ne do internetové sítě. Položíme otázku a necháváme děti hlasovat (buď s otevřenýma nebo zavřenýma očima):</a:t>
            </a:r>
          </a:p>
          <a:p>
            <a:pPr marL="171450" indent="-171450">
              <a:lnSpc>
                <a:spcPct val="111000"/>
              </a:lnSpc>
              <a:buFont typeface="Arial" panose="020B0604020202020204" pitchFamily="34" charset="0"/>
              <a:buChar char="•"/>
            </a:pPr>
            <a:r>
              <a:rPr lang="cs-CZ" sz="1000" b="1" spc="-22" dirty="0"/>
              <a:t>Myslíte si, že uvidíte ve vyhledávání Wi-Fi na svém telefonu Wi-Fi s názvem XXX (jméno dle vašeho routeru)?</a:t>
            </a:r>
          </a:p>
          <a:p>
            <a:pPr>
              <a:lnSpc>
                <a:spcPct val="111000"/>
              </a:lnSpc>
            </a:pPr>
            <a:r>
              <a:rPr lang="cs-CZ" sz="1000" spc="-22" dirty="0"/>
              <a:t>Využijeme přichystaná elektronická zařízení </a:t>
            </a:r>
            <a:br>
              <a:rPr lang="cs-CZ" sz="1000" spc="-22" dirty="0"/>
            </a:br>
            <a:r>
              <a:rPr lang="cs-CZ" sz="1000" spc="-22" dirty="0"/>
              <a:t>a necháme je to vyzkoušet. </a:t>
            </a:r>
            <a:r>
              <a:rPr lang="cs-CZ" sz="1000" i="1" spc="-22" dirty="0"/>
              <a:t>„Zkuste nyní na svém zařízení zapnout Wi-Fi a pokusit se najít tuto Wi-Fi XXX.”</a:t>
            </a:r>
          </a:p>
          <a:p>
            <a:pPr>
              <a:lnSpc>
                <a:spcPct val="111000"/>
              </a:lnSpc>
            </a:pPr>
            <a:r>
              <a:rPr lang="cs-CZ" sz="1000" spc="-22" dirty="0"/>
              <a:t>Děti by měly Wi-Fi vidět. Necháme je se připojit, případně poskytneme heslo, pokud je Wi-Fi zaheslovaná. Další otázka k hlasování:</a:t>
            </a:r>
          </a:p>
          <a:p>
            <a:pPr>
              <a:lnSpc>
                <a:spcPct val="111000"/>
              </a:lnSpc>
            </a:pPr>
            <a:endParaRPr lang="cs-CZ" sz="1000" spc="-22" dirty="0"/>
          </a:p>
          <a:p>
            <a:pPr marL="171450" indent="-171450">
              <a:lnSpc>
                <a:spcPct val="111000"/>
              </a:lnSpc>
              <a:buFont typeface="Arial" panose="020B0604020202020204" pitchFamily="34" charset="0"/>
              <a:buChar char="•"/>
            </a:pPr>
            <a:r>
              <a:rPr lang="cs-CZ" sz="1000" b="1" spc="-22" dirty="0"/>
              <a:t>Myslíte si, že se vám podaří vyhledat stránku google.cz?</a:t>
            </a:r>
          </a:p>
          <a:p>
            <a:pPr>
              <a:lnSpc>
                <a:spcPct val="111000"/>
              </a:lnSpc>
            </a:pPr>
            <a:r>
              <a:rPr lang="cs-CZ" sz="1000" i="1" spc="-22" dirty="0"/>
              <a:t>„Vidíme, že to nejde. Proč to nejde?” Někdo řekne správnou odpověď, případně my pokračujeme. </a:t>
            </a:r>
          </a:p>
          <a:p>
            <a:pPr>
              <a:lnSpc>
                <a:spcPct val="111000"/>
              </a:lnSpc>
            </a:pPr>
            <a:r>
              <a:rPr lang="cs-CZ" sz="1000" b="1" spc="-22" dirty="0">
                <a:solidFill>
                  <a:srgbClr val="0070C0"/>
                </a:solidFill>
              </a:rPr>
              <a:t>Prezentace, snímek 5-6.</a:t>
            </a:r>
            <a:endParaRPr lang="cs-CZ" sz="1000" i="1" spc="-22" dirty="0"/>
          </a:p>
          <a:p>
            <a:pPr>
              <a:lnSpc>
                <a:spcPct val="111000"/>
              </a:lnSpc>
            </a:pPr>
            <a:r>
              <a:rPr lang="cs-CZ" sz="1000" i="1" dirty="0"/>
              <a:t>„ </a:t>
            </a:r>
            <a:r>
              <a:rPr lang="cs-CZ" sz="1000" i="1" spc="-22" dirty="0"/>
              <a:t>Wi-Fi router sice je v elektřině, ale není zapojený do sítě! K tomu slouží tento kabel, který vede zezadu routeru a který zapojíme tady do síťové zásuvky.” Zapojíme. „Vyzkoušejte teď, jestli už to funguje.”</a:t>
            </a:r>
          </a:p>
          <a:p>
            <a:pPr>
              <a:lnSpc>
                <a:spcPct val="111000"/>
              </a:lnSpc>
            </a:pPr>
            <a:r>
              <a:rPr lang="cs-CZ" sz="1000" i="1" spc="-22" dirty="0"/>
              <a:t>„Přenosová rychlost Wi-Fi bývá okolo 25 Mbit/s.”</a:t>
            </a:r>
          </a:p>
          <a:p>
            <a:pPr>
              <a:lnSpc>
                <a:spcPct val="111000"/>
              </a:lnSpc>
            </a:pPr>
            <a:r>
              <a:rPr lang="cs-CZ" sz="1000" i="1" dirty="0"/>
              <a:t>„ </a:t>
            </a:r>
            <a:r>
              <a:rPr lang="cs-CZ" sz="1000" i="1" spc="-22" dirty="0"/>
              <a:t>Vidíme, že Wi-Fi router je tedy krabička, která nám vytváří Wi-Fi síť a zároveň všechna naše zařízení v této síti (třeba notebook, mobil, tablet) připojuje do internetu pomocí kabelu. Je to vlastně taková brána. Pozor, Wi-Fi má omezený dosah, většinou jednotky až desítky metrů. Navíc díky své fyzikální podstatě krátkých radiových vln špatně prochází překážkami. Možná jste si toho všimli, že pokud máte router za několika zdmi, Wi-Fi signál už není moc silný. Pojďme se teď podívat na kabely.”</a:t>
            </a:r>
          </a:p>
        </p:txBody>
      </p:sp>
      <p:sp>
        <p:nvSpPr>
          <p:cNvPr id="22" name="Nadpis 1">
            <a:extLst>
              <a:ext uri="{FF2B5EF4-FFF2-40B4-BE49-F238E27FC236}">
                <a16:creationId xmlns:a16="http://schemas.microsoft.com/office/drawing/2014/main" id="{10029789-1A3E-68E5-EDDA-839DF4B7E333}"/>
              </a:ext>
            </a:extLst>
          </p:cNvPr>
          <p:cNvSpPr txBox="1">
            <a:spLocks/>
          </p:cNvSpPr>
          <p:nvPr/>
        </p:nvSpPr>
        <p:spPr>
          <a:xfrm>
            <a:off x="287337" y="6234113"/>
            <a:ext cx="6281737" cy="15787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Kabely (7 min)</a:t>
            </a:r>
            <a:endParaRPr lang="en-US" sz="1200" cap="all" dirty="0"/>
          </a:p>
        </p:txBody>
      </p:sp>
      <p:cxnSp>
        <p:nvCxnSpPr>
          <p:cNvPr id="25" name="Přímá spojnice 24">
            <a:extLst>
              <a:ext uri="{FF2B5EF4-FFF2-40B4-BE49-F238E27FC236}">
                <a16:creationId xmlns:a16="http://schemas.microsoft.com/office/drawing/2014/main" id="{1645B821-0B86-DE5E-DBAD-E3DDCE162248}"/>
              </a:ext>
            </a:extLst>
          </p:cNvPr>
          <p:cNvCxnSpPr>
            <a:cxnSpLocks/>
          </p:cNvCxnSpPr>
          <p:nvPr/>
        </p:nvCxnSpPr>
        <p:spPr>
          <a:xfrm>
            <a:off x="1884363" y="6404803"/>
            <a:ext cx="4684711"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26" name="Nadpis 1">
            <a:extLst>
              <a:ext uri="{FF2B5EF4-FFF2-40B4-BE49-F238E27FC236}">
                <a16:creationId xmlns:a16="http://schemas.microsoft.com/office/drawing/2014/main" id="{F539E168-2C3C-9E7E-CEB2-4EB304A92124}"/>
              </a:ext>
            </a:extLst>
          </p:cNvPr>
          <p:cNvSpPr txBox="1">
            <a:spLocks/>
          </p:cNvSpPr>
          <p:nvPr/>
        </p:nvSpPr>
        <p:spPr>
          <a:xfrm>
            <a:off x="288925" y="6572251"/>
            <a:ext cx="6276975" cy="2718678"/>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spc="19" dirty="0">
                <a:solidFill>
                  <a:srgbClr val="0070C0"/>
                </a:solidFill>
              </a:rPr>
              <a:t>Prezentace, snímek 7.</a:t>
            </a:r>
          </a:p>
          <a:p>
            <a:pPr>
              <a:lnSpc>
                <a:spcPct val="111000"/>
              </a:lnSpc>
            </a:pPr>
            <a:r>
              <a:rPr lang="cs-CZ" sz="1000" i="1" spc="19" dirty="0"/>
              <a:t>„Většina přenosu dat po internetu je pomocí kabelů. Přestože internet je starý jen asi 50 let, tak některé kabely, co využívá, jsou staré i 150 let, ještě z doby, kdy sloužily </a:t>
            </a:r>
            <a:br>
              <a:rPr lang="cs-CZ" sz="1000" i="1" spc="19" dirty="0"/>
            </a:br>
            <a:r>
              <a:rPr lang="cs-CZ" sz="1000" i="1" spc="19" dirty="0"/>
              <a:t>k telefonování. Kabely tvoří celou páteř internetu. Pokud bychom poslali zprávu do Ameriky, většinu cesty bude putovat nějakým kabelem.”</a:t>
            </a:r>
            <a:br>
              <a:rPr lang="cs-CZ" sz="1000" i="1" spc="19" dirty="0"/>
            </a:br>
            <a:endParaRPr lang="cs-CZ" sz="1000" i="1" spc="19" dirty="0"/>
          </a:p>
          <a:p>
            <a:pPr>
              <a:lnSpc>
                <a:spcPct val="110000"/>
              </a:lnSpc>
            </a:pPr>
            <a:r>
              <a:rPr lang="cs-CZ" sz="1000" spc="19" dirty="0"/>
              <a:t>Ukážeme na svém PC klasický kovový kabel, případně pošleme k prohlédnutí.</a:t>
            </a:r>
            <a:r>
              <a:rPr lang="cs-CZ" sz="1000" i="1" spc="19" dirty="0"/>
              <a:t> </a:t>
            </a:r>
            <a:br>
              <a:rPr lang="cs-CZ" sz="1000" i="1" spc="19" dirty="0"/>
            </a:br>
            <a:r>
              <a:rPr lang="cs-CZ" sz="1000" i="1" spc="19" dirty="0"/>
              <a:t>„Toto je takzvaný UTP [</a:t>
            </a:r>
            <a:r>
              <a:rPr lang="cs-CZ" sz="1000" i="1" spc="19" dirty="0" err="1"/>
              <a:t>útépé</a:t>
            </a:r>
            <a:r>
              <a:rPr lang="cs-CZ" sz="1000" i="1" spc="19" dirty="0"/>
              <a:t>] kovový kabel. Má dosah maximálně 100 metrů a rychlost cca 10 GB/s. A je oboustranný - nemá začátek ani konec.”</a:t>
            </a:r>
          </a:p>
          <a:p>
            <a:pPr>
              <a:lnSpc>
                <a:spcPct val="110000"/>
              </a:lnSpc>
            </a:pPr>
            <a:endParaRPr lang="cs-CZ" sz="1000" b="1" i="1" spc="19" dirty="0">
              <a:solidFill>
                <a:srgbClr val="0070C0"/>
              </a:solidFill>
            </a:endParaRPr>
          </a:p>
          <a:p>
            <a:pPr>
              <a:lnSpc>
                <a:spcPct val="110000"/>
              </a:lnSpc>
            </a:pPr>
            <a:r>
              <a:rPr lang="cs-CZ" sz="1000" b="1" spc="-22" dirty="0">
                <a:solidFill>
                  <a:srgbClr val="0070C0"/>
                </a:solidFill>
              </a:rPr>
              <a:t>Prezentace, snímek 8.</a:t>
            </a:r>
          </a:p>
          <a:p>
            <a:pPr>
              <a:lnSpc>
                <a:spcPct val="111000"/>
              </a:lnSpc>
            </a:pPr>
            <a:r>
              <a:rPr lang="cs-CZ" sz="1000" i="1" spc="-22" dirty="0"/>
              <a:t>„Často ale potřebujeme poslat informaci na delší vzdálenost než je 100 metrů. K tomu nám slouží lepši kabel - optický. Díky optickým vláknům, která jsou ze skla nebo z plastu, se </a:t>
            </a:r>
            <a:br>
              <a:rPr lang="cs-CZ" sz="1000" i="1" spc="-22" dirty="0"/>
            </a:br>
            <a:r>
              <a:rPr lang="cs-CZ" sz="1000" i="1" spc="-22" dirty="0"/>
              <a:t>v nich signál přenáší pomocí světla. Svazek vláken tak tvoří optický kabel s obrovskou datovou kapacitou. Vlákna se používají místo kovových kabelů, protože signály jsou přenášeny s minimální ztrátou a zároveň jsou vlákna imunní vůči elektromagnetickému rušení. Jinými slovy to, že je venku bouřka, vichřice nebo tuhý mráz, na kvalitě svého internetového připojení vedeného optickým kabelem vůbec nepoznáte. Mají dosah až </a:t>
            </a:r>
            <a:br>
              <a:rPr lang="cs-CZ" sz="1000" i="1" spc="-22" dirty="0"/>
            </a:br>
            <a:r>
              <a:rPr lang="cs-CZ" sz="1000" i="1" spc="-22" dirty="0"/>
              <a:t>100 km a přenosovou rychlost až 100 GB/s.”</a:t>
            </a:r>
          </a:p>
        </p:txBody>
      </p:sp>
      <p:sp>
        <p:nvSpPr>
          <p:cNvPr id="2" name="Nadpis 1">
            <a:extLst>
              <a:ext uri="{FF2B5EF4-FFF2-40B4-BE49-F238E27FC236}">
                <a16:creationId xmlns:a16="http://schemas.microsoft.com/office/drawing/2014/main" id="{82B6E44B-76A3-23E9-E15A-16A58FCDB997}"/>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3" name="Nadpis 1">
            <a:extLst>
              <a:ext uri="{FF2B5EF4-FFF2-40B4-BE49-F238E27FC236}">
                <a16:creationId xmlns:a16="http://schemas.microsoft.com/office/drawing/2014/main" id="{8A60DD2C-4A37-1D06-3B6A-24D59A9B774E}"/>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712981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3</a:t>
            </a:fld>
            <a:endParaRPr lang="en-US"/>
          </a:p>
        </p:txBody>
      </p:sp>
      <p:sp>
        <p:nvSpPr>
          <p:cNvPr id="5" name="Nadpis 1">
            <a:extLst>
              <a:ext uri="{FF2B5EF4-FFF2-40B4-BE49-F238E27FC236}">
                <a16:creationId xmlns:a16="http://schemas.microsoft.com/office/drawing/2014/main" id="{7919B0C5-304F-B1F4-6DEC-B11D1160DA64}"/>
              </a:ext>
            </a:extLst>
          </p:cNvPr>
          <p:cNvSpPr txBox="1">
            <a:spLocks/>
          </p:cNvSpPr>
          <p:nvPr/>
        </p:nvSpPr>
        <p:spPr>
          <a:xfrm>
            <a:off x="288925" y="481012"/>
            <a:ext cx="6276975" cy="3160753"/>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1450" indent="-171450">
              <a:lnSpc>
                <a:spcPct val="111000"/>
              </a:lnSpc>
              <a:buFont typeface="Arial" panose="020B0604020202020204" pitchFamily="34" charset="0"/>
              <a:buChar char="•"/>
            </a:pPr>
            <a:r>
              <a:rPr lang="cs-CZ" sz="1000" b="1" spc="-12" dirty="0"/>
              <a:t>Jak myslíte, že se ale zpráva dostane třeba až do New Yorku přes celý oceán?</a:t>
            </a:r>
          </a:p>
          <a:p>
            <a:pPr>
              <a:lnSpc>
                <a:spcPct val="111000"/>
              </a:lnSpc>
            </a:pPr>
            <a:r>
              <a:rPr lang="cs-CZ" sz="1000" b="1" dirty="0">
                <a:solidFill>
                  <a:srgbClr val="0070C0"/>
                </a:solidFill>
              </a:rPr>
              <a:t>Prezentace, snímek 9.</a:t>
            </a:r>
          </a:p>
          <a:p>
            <a:pPr>
              <a:lnSpc>
                <a:spcPct val="111000"/>
              </a:lnSpc>
            </a:pPr>
            <a:r>
              <a:rPr lang="cs-CZ" sz="1000" i="1" spc="-12" dirty="0"/>
              <a:t>„Optické kabely jsou dokonce zakopané i pod mořem. Na každých 100 km je tam ještě přidané zařízení, které signál běžící po kabelu zesílí, aby se mohla překonat celá vzdálenost třeba mezi New Yorkem a Londýnem.”</a:t>
            </a:r>
            <a:br>
              <a:rPr lang="cs-CZ" sz="1000" i="1" spc="-12" dirty="0"/>
            </a:br>
            <a:endParaRPr lang="cs-CZ" sz="1000" i="1" spc="-12" dirty="0"/>
          </a:p>
          <a:p>
            <a:pPr>
              <a:lnSpc>
                <a:spcPct val="111000"/>
              </a:lnSpc>
            </a:pPr>
            <a:r>
              <a:rPr lang="cs-CZ" sz="1000" b="1" dirty="0">
                <a:solidFill>
                  <a:srgbClr val="0070C0"/>
                </a:solidFill>
              </a:rPr>
              <a:t>Prezentace, snímek 10.</a:t>
            </a:r>
          </a:p>
          <a:p>
            <a:pPr>
              <a:lnSpc>
                <a:spcPct val="111000"/>
              </a:lnSpc>
            </a:pPr>
            <a:r>
              <a:rPr lang="cs-CZ" sz="1000" i="1" spc="-12" dirty="0"/>
              <a:t>„Tyto různé druhy kabelů tvoří takzvanou páteř internetu. Tohle už je jen taková zajímavost, ale pojďme se podívat, jak je to v ČR. V ČR se o to stará česká telekomunikační infrastruktura CETIN. Hlavní páteřní síť z optických kabelů má cca 38 000 km optických kabelů, </a:t>
            </a:r>
            <a:br>
              <a:rPr lang="cs-CZ" sz="1000" i="1" spc="-12" dirty="0"/>
            </a:br>
            <a:r>
              <a:rPr lang="cs-CZ" sz="1000" i="1" spc="-12" dirty="0"/>
              <a:t>2 mezinárodní ústředny, 8 transitních ústředen </a:t>
            </a:r>
            <a:br>
              <a:rPr lang="cs-CZ" sz="1000" i="1" spc="-12" dirty="0"/>
            </a:br>
            <a:r>
              <a:rPr lang="cs-CZ" sz="1000" i="1" spc="-12" dirty="0"/>
              <a:t>a 140 lokálních ústředen. Přístupová síť má cca 20 000 000 km metalických kabelů a je na úrovni obcí, tedy rozvádí internet z lokálních ústředen dále. CETIN tuto síť rozprodává mezi poskytovatele internetu, od nichž si zas připojení k internetu kupujeme my.”</a:t>
            </a:r>
            <a:br>
              <a:rPr lang="cs-CZ" sz="1000" i="1" spc="-12" dirty="0"/>
            </a:br>
            <a:endParaRPr lang="cs-CZ" sz="1000" i="1" spc="-12" dirty="0"/>
          </a:p>
          <a:p>
            <a:pPr>
              <a:lnSpc>
                <a:spcPct val="110000"/>
              </a:lnSpc>
            </a:pPr>
            <a:r>
              <a:rPr lang="cs-CZ" sz="1000" b="1" dirty="0">
                <a:solidFill>
                  <a:srgbClr val="0070C0"/>
                </a:solidFill>
              </a:rPr>
              <a:t>Pracovní list, úkol 2. Prezentace, snímek 11.</a:t>
            </a:r>
          </a:p>
          <a:p>
            <a:pPr>
              <a:lnSpc>
                <a:spcPct val="111000"/>
              </a:lnSpc>
            </a:pPr>
            <a:r>
              <a:rPr lang="cs-CZ" sz="1000" b="1" spc="-12" dirty="0"/>
              <a:t>Aktivita: Porovnání drátu a bezdrátu (1 min zadání, 2 min řešení)</a:t>
            </a:r>
          </a:p>
          <a:p>
            <a:pPr>
              <a:lnSpc>
                <a:spcPct val="111000"/>
              </a:lnSpc>
            </a:pPr>
            <a:r>
              <a:rPr lang="cs-CZ" sz="1000" i="1" spc="-12" dirty="0"/>
              <a:t>„Prodiskutujte se sousedem výhody </a:t>
            </a:r>
            <a:br>
              <a:rPr lang="cs-CZ" sz="1000" i="1" spc="-12" dirty="0"/>
            </a:br>
            <a:r>
              <a:rPr lang="cs-CZ" sz="1000" i="1" spc="-12" dirty="0"/>
              <a:t>a nevýhody přenosu přes kabel oproti bezdrátovému přenosu.”</a:t>
            </a:r>
          </a:p>
          <a:p>
            <a:pPr>
              <a:lnSpc>
                <a:spcPct val="111000"/>
              </a:lnSpc>
            </a:pPr>
            <a:r>
              <a:rPr lang="cs-CZ" sz="1000" spc="-12" dirty="0"/>
              <a:t>Na tabuli načrtneme “+” a “-” a pod ně do sloupců píšeme odpovědi žáků.</a:t>
            </a:r>
          </a:p>
        </p:txBody>
      </p:sp>
      <p:sp>
        <p:nvSpPr>
          <p:cNvPr id="8" name="Nadpis 1">
            <a:extLst>
              <a:ext uri="{FF2B5EF4-FFF2-40B4-BE49-F238E27FC236}">
                <a16:creationId xmlns:a16="http://schemas.microsoft.com/office/drawing/2014/main" id="{5D083B92-48E5-AC30-9BD9-E7B0EB47C565}"/>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2" name="Nadpis 1">
            <a:extLst>
              <a:ext uri="{FF2B5EF4-FFF2-40B4-BE49-F238E27FC236}">
                <a16:creationId xmlns:a16="http://schemas.microsoft.com/office/drawing/2014/main" id="{C526D398-878C-230C-79F4-0326CB3908E8}"/>
              </a:ext>
            </a:extLst>
          </p:cNvPr>
          <p:cNvSpPr txBox="1">
            <a:spLocks/>
          </p:cNvSpPr>
          <p:nvPr/>
        </p:nvSpPr>
        <p:spPr>
          <a:xfrm>
            <a:off x="287337" y="3864470"/>
            <a:ext cx="6281737" cy="15787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Mobilní data (5 min)</a:t>
            </a:r>
            <a:endParaRPr lang="en-US" sz="1200" cap="all" dirty="0"/>
          </a:p>
        </p:txBody>
      </p:sp>
      <p:cxnSp>
        <p:nvCxnSpPr>
          <p:cNvPr id="4" name="Přímá spojnice 3">
            <a:extLst>
              <a:ext uri="{FF2B5EF4-FFF2-40B4-BE49-F238E27FC236}">
                <a16:creationId xmlns:a16="http://schemas.microsoft.com/office/drawing/2014/main" id="{50FBC29B-B1E7-E5CE-CB53-1393EF9636A4}"/>
              </a:ext>
            </a:extLst>
          </p:cNvPr>
          <p:cNvCxnSpPr>
            <a:cxnSpLocks/>
          </p:cNvCxnSpPr>
          <p:nvPr/>
        </p:nvCxnSpPr>
        <p:spPr>
          <a:xfrm>
            <a:off x="2417763" y="4035160"/>
            <a:ext cx="4151311"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7" name="Nadpis 1">
            <a:extLst>
              <a:ext uri="{FF2B5EF4-FFF2-40B4-BE49-F238E27FC236}">
                <a16:creationId xmlns:a16="http://schemas.microsoft.com/office/drawing/2014/main" id="{9702CDB6-CC09-1848-D8E4-1BCC9DE8BD0B}"/>
              </a:ext>
            </a:extLst>
          </p:cNvPr>
          <p:cNvSpPr txBox="1">
            <a:spLocks/>
          </p:cNvSpPr>
          <p:nvPr/>
        </p:nvSpPr>
        <p:spPr>
          <a:xfrm>
            <a:off x="288925" y="4134369"/>
            <a:ext cx="6276975" cy="3270105"/>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i="1" spc="-12" dirty="0"/>
              <a:t>„Podívejte se na druhou stranu vašeho pracovního listu.”</a:t>
            </a:r>
          </a:p>
          <a:p>
            <a:pPr marL="171450" indent="-171450">
              <a:lnSpc>
                <a:spcPct val="111000"/>
              </a:lnSpc>
              <a:buFont typeface="Arial" panose="020B0604020202020204" pitchFamily="34" charset="0"/>
              <a:buChar char="•"/>
            </a:pPr>
            <a:r>
              <a:rPr lang="cs-CZ" sz="1000" b="1" spc="-12" dirty="0"/>
              <a:t>K jakému zařízení se připojuji, když se připojuji přes data?</a:t>
            </a:r>
            <a:br>
              <a:rPr lang="cs-CZ" sz="1000" b="1" spc="-12" dirty="0"/>
            </a:br>
            <a:endParaRPr lang="cs-CZ" sz="1000" b="1" spc="-12" dirty="0"/>
          </a:p>
          <a:p>
            <a:pPr>
              <a:lnSpc>
                <a:spcPct val="111000"/>
              </a:lnSpc>
            </a:pPr>
            <a:r>
              <a:rPr lang="cs-CZ" sz="1000" b="1" dirty="0">
                <a:solidFill>
                  <a:srgbClr val="0070C0"/>
                </a:solidFill>
              </a:rPr>
              <a:t>Prezentace, snímek 12.</a:t>
            </a:r>
          </a:p>
          <a:p>
            <a:pPr>
              <a:lnSpc>
                <a:spcPct val="111000"/>
              </a:lnSpc>
            </a:pPr>
            <a:r>
              <a:rPr lang="cs-CZ" sz="1000" i="1" spc="-1" dirty="0"/>
              <a:t>„Jsou to BTS [</a:t>
            </a:r>
            <a:r>
              <a:rPr lang="cs-CZ" sz="1000" i="1" spc="-1" dirty="0" err="1"/>
              <a:t>bétées</a:t>
            </a:r>
            <a:r>
              <a:rPr lang="cs-CZ" sz="1000" i="1" spc="-1" dirty="0"/>
              <a:t>]. Díky nim můžeme využívat mobilní data, ale i telefonovat nebo posílat SMS. Když jsme daleko od BTS, tak se bohužel nepřipojíme ani přes data, ani si nezatelefonujeme nebo nepošleme </a:t>
            </a:r>
            <a:r>
              <a:rPr lang="cs-CZ" sz="1000" i="1" spc="-1" dirty="0" err="1"/>
              <a:t>SMSku</a:t>
            </a:r>
            <a:r>
              <a:rPr lang="cs-CZ" sz="1000" i="1" spc="-1" dirty="0"/>
              <a:t>. Prostě nemáme signál. Občas tedy záleží - BTS máme různé druhy, některé umí 5G, některé umí LTE, některé umí třeba jen EDGE. Můžete se na to zase podívat na těch mapách připojení, které jsme zkoumali na začátku hodiny.“</a:t>
            </a:r>
          </a:p>
          <a:p>
            <a:pPr>
              <a:lnSpc>
                <a:spcPct val="111000"/>
              </a:lnSpc>
            </a:pPr>
            <a:r>
              <a:rPr lang="cs-CZ" sz="1000" i="1" spc="-1" dirty="0"/>
              <a:t>„BTS nevypadají jen jako věž někde na kopci, typicky jsou to i takovéto antény na střechách domů.”</a:t>
            </a:r>
            <a:br>
              <a:rPr lang="cs-CZ" sz="1000" i="1" spc="-1" dirty="0"/>
            </a:br>
            <a:endParaRPr lang="cs-CZ" sz="1000" i="1" spc="-1" dirty="0"/>
          </a:p>
          <a:p>
            <a:pPr>
              <a:lnSpc>
                <a:spcPct val="111000"/>
              </a:lnSpc>
            </a:pPr>
            <a:r>
              <a:rPr lang="cs-CZ" sz="1000" b="1" dirty="0">
                <a:solidFill>
                  <a:srgbClr val="0070C0"/>
                </a:solidFill>
              </a:rPr>
              <a:t>Pracovní list, úkol 3. Prezentace, snímek 13. </a:t>
            </a:r>
            <a:r>
              <a:rPr lang="cs-CZ" sz="1000" b="1" spc="-12" dirty="0"/>
              <a:t>Aktivita BTS v našem městě:</a:t>
            </a:r>
          </a:p>
          <a:p>
            <a:pPr>
              <a:lnSpc>
                <a:spcPct val="111000"/>
              </a:lnSpc>
            </a:pPr>
            <a:r>
              <a:rPr lang="cs-CZ" sz="1000" i="1" spc="-12" dirty="0"/>
              <a:t>„Načtěte si na telefon QR kód a podívejte se, kde je nejbližší BTS naší škole.”</a:t>
            </a:r>
          </a:p>
          <a:p>
            <a:pPr>
              <a:lnSpc>
                <a:spcPct val="111000"/>
              </a:lnSpc>
            </a:pPr>
            <a:r>
              <a:rPr lang="cs-CZ" sz="1000" spc="-12" dirty="0"/>
              <a:t>My stránku otevíráme též, abychom potvrdili informaci. Společně se podíváme, kde jsou nejbližší BTS naší škole.</a:t>
            </a:r>
          </a:p>
          <a:p>
            <a:pPr>
              <a:lnSpc>
                <a:spcPct val="111000"/>
              </a:lnSpc>
            </a:pPr>
            <a:endParaRPr lang="cs-CZ" sz="1000" spc="-12" dirty="0"/>
          </a:p>
          <a:p>
            <a:pPr>
              <a:lnSpc>
                <a:spcPct val="111000"/>
              </a:lnSpc>
            </a:pPr>
            <a:r>
              <a:rPr lang="cs-CZ" sz="1000" spc="-12" dirty="0">
                <a:solidFill>
                  <a:schemeClr val="tx1">
                    <a:lumMod val="50000"/>
                    <a:lumOff val="50000"/>
                  </a:schemeClr>
                </a:solidFill>
              </a:rPr>
              <a:t>MOŽNÉ ROZŠÍŘENÍ</a:t>
            </a:r>
          </a:p>
          <a:p>
            <a:pPr>
              <a:lnSpc>
                <a:spcPct val="111000"/>
              </a:lnSpc>
            </a:pPr>
            <a:r>
              <a:rPr lang="cs-CZ" sz="1000" spc="-12" dirty="0"/>
              <a:t>Ptejte se na otázky:</a:t>
            </a:r>
          </a:p>
          <a:p>
            <a:pPr marL="171450" indent="-171450">
              <a:lnSpc>
                <a:spcPct val="111000"/>
              </a:lnSpc>
              <a:buFont typeface="Arial" panose="020B0604020202020204" pitchFamily="34" charset="0"/>
              <a:buChar char="•"/>
            </a:pPr>
            <a:r>
              <a:rPr lang="cs-CZ" sz="1000" b="1" spc="-12" dirty="0"/>
              <a:t>Jaké zařízení může využívat mobilní data?</a:t>
            </a:r>
          </a:p>
          <a:p>
            <a:pPr>
              <a:lnSpc>
                <a:spcPct val="111000"/>
              </a:lnSpc>
            </a:pPr>
            <a:r>
              <a:rPr lang="cs-CZ" sz="1000" spc="-12" dirty="0"/>
              <a:t>řešení: libovolné, co má slot na SIM kartu,  případně umožňuje </a:t>
            </a:r>
            <a:r>
              <a:rPr lang="cs-CZ" sz="1000" spc="-12" dirty="0" err="1"/>
              <a:t>eSIM</a:t>
            </a:r>
            <a:r>
              <a:rPr lang="cs-CZ" sz="1000" spc="-12" dirty="0"/>
              <a:t>, např. notebook, tablet, chytré hodinky</a:t>
            </a:r>
          </a:p>
          <a:p>
            <a:pPr marL="171450" indent="-171450">
              <a:lnSpc>
                <a:spcPct val="111000"/>
              </a:lnSpc>
              <a:buFont typeface="Arial" panose="020B0604020202020204" pitchFamily="34" charset="0"/>
              <a:buChar char="•"/>
            </a:pPr>
            <a:r>
              <a:rPr lang="cs-CZ" sz="1000" b="1" spc="-12" dirty="0"/>
              <a:t>Jakou součástku takové zařízení musí mít?</a:t>
            </a:r>
          </a:p>
          <a:p>
            <a:pPr>
              <a:lnSpc>
                <a:spcPct val="111000"/>
              </a:lnSpc>
            </a:pPr>
            <a:r>
              <a:rPr lang="cs-CZ" sz="1000" spc="-12" dirty="0"/>
              <a:t>řešení: SIM karta, případně </a:t>
            </a:r>
            <a:r>
              <a:rPr lang="cs-CZ" sz="1000" spc="-12" dirty="0" err="1"/>
              <a:t>eSIM</a:t>
            </a:r>
            <a:r>
              <a:rPr lang="cs-CZ" sz="1000" spc="-12" dirty="0"/>
              <a:t> nebo </a:t>
            </a:r>
            <a:r>
              <a:rPr lang="cs-CZ" sz="1000" spc="-12" dirty="0" err="1"/>
              <a:t>iSIM</a:t>
            </a:r>
            <a:endParaRPr lang="cs-CZ" sz="1000" spc="-12" dirty="0"/>
          </a:p>
        </p:txBody>
      </p:sp>
      <p:sp>
        <p:nvSpPr>
          <p:cNvPr id="3" name="Nadpis 1">
            <a:extLst>
              <a:ext uri="{FF2B5EF4-FFF2-40B4-BE49-F238E27FC236}">
                <a16:creationId xmlns:a16="http://schemas.microsoft.com/office/drawing/2014/main" id="{1CB791F8-4669-0036-012A-13599FD6508A}"/>
              </a:ext>
            </a:extLst>
          </p:cNvPr>
          <p:cNvSpPr txBox="1">
            <a:spLocks/>
          </p:cNvSpPr>
          <p:nvPr/>
        </p:nvSpPr>
        <p:spPr>
          <a:xfrm>
            <a:off x="287337" y="7417295"/>
            <a:ext cx="6281737" cy="18076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Hotspot (5 minut)</a:t>
            </a:r>
            <a:endParaRPr lang="en-US" sz="1200" cap="all" dirty="0"/>
          </a:p>
        </p:txBody>
      </p:sp>
      <p:cxnSp>
        <p:nvCxnSpPr>
          <p:cNvPr id="6" name="Přímá spojnice 5">
            <a:extLst>
              <a:ext uri="{FF2B5EF4-FFF2-40B4-BE49-F238E27FC236}">
                <a16:creationId xmlns:a16="http://schemas.microsoft.com/office/drawing/2014/main" id="{57633BC0-0610-B897-C41C-1FB0ED690AEC}"/>
              </a:ext>
            </a:extLst>
          </p:cNvPr>
          <p:cNvCxnSpPr>
            <a:cxnSpLocks/>
          </p:cNvCxnSpPr>
          <p:nvPr/>
        </p:nvCxnSpPr>
        <p:spPr>
          <a:xfrm>
            <a:off x="2309813" y="7585874"/>
            <a:ext cx="4259261"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9" name="Nadpis 1">
            <a:extLst>
              <a:ext uri="{FF2B5EF4-FFF2-40B4-BE49-F238E27FC236}">
                <a16:creationId xmlns:a16="http://schemas.microsoft.com/office/drawing/2014/main" id="{AF4A4C1E-2DA4-D6B8-4905-E9E5E3415209}"/>
              </a:ext>
            </a:extLst>
          </p:cNvPr>
          <p:cNvSpPr txBox="1">
            <a:spLocks/>
          </p:cNvSpPr>
          <p:nvPr/>
        </p:nvSpPr>
        <p:spPr>
          <a:xfrm>
            <a:off x="288925" y="7699654"/>
            <a:ext cx="6276975" cy="1775279"/>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dirty="0">
                <a:solidFill>
                  <a:srgbClr val="0070C0"/>
                </a:solidFill>
              </a:rPr>
              <a:t>Prezentace, snímek 14.</a:t>
            </a:r>
          </a:p>
          <a:p>
            <a:pPr marL="171450" indent="-171450">
              <a:lnSpc>
                <a:spcPct val="110000"/>
              </a:lnSpc>
              <a:buFont typeface="Arial" panose="020B0604020202020204" pitchFamily="34" charset="0"/>
              <a:buChar char="•"/>
            </a:pPr>
            <a:r>
              <a:rPr lang="cs-CZ" sz="1000" b="1" spc="-23" dirty="0"/>
              <a:t>Přihlásí se ten, kdo už někdy někomu udělal hotspot. A ten, kdo toho někdy využil.</a:t>
            </a:r>
          </a:p>
          <a:p>
            <a:pPr>
              <a:lnSpc>
                <a:spcPct val="110000"/>
              </a:lnSpc>
            </a:pPr>
            <a:r>
              <a:rPr lang="cs-CZ" sz="1000" i="1" spc="-12" dirty="0"/>
              <a:t>„Telefon se dokáže chovat jako Wi-Fi router </a:t>
            </a:r>
            <a:br>
              <a:rPr lang="cs-CZ" sz="1000" i="1" spc="-12" dirty="0"/>
            </a:br>
            <a:r>
              <a:rPr lang="cs-CZ" sz="1000" i="1" spc="-12" dirty="0"/>
              <a:t>a vytvářet Wi-Fi pro další zařízení. Funkci hotspotu nabízí dnes již většina telefonů, najdete to v nastavení. Je to jeden z dalších způsobů připojení k internetu. Mobil vytvářející hotspot ale samozřejmě musí být připojen </a:t>
            </a:r>
            <a:br>
              <a:rPr lang="cs-CZ" sz="1000" i="1" spc="-12" dirty="0"/>
            </a:br>
            <a:r>
              <a:rPr lang="cs-CZ" sz="1000" i="1" spc="-12" dirty="0"/>
              <a:t>k internetu jinak, třeba přes mobilní data. ”</a:t>
            </a:r>
          </a:p>
        </p:txBody>
      </p:sp>
      <p:sp>
        <p:nvSpPr>
          <p:cNvPr id="11" name="Nadpis 1">
            <a:extLst>
              <a:ext uri="{FF2B5EF4-FFF2-40B4-BE49-F238E27FC236}">
                <a16:creationId xmlns:a16="http://schemas.microsoft.com/office/drawing/2014/main" id="{672C68E5-4DB3-D338-B8DA-8DC6CB6CD384}"/>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12" name="Nadpis 1">
            <a:extLst>
              <a:ext uri="{FF2B5EF4-FFF2-40B4-BE49-F238E27FC236}">
                <a16:creationId xmlns:a16="http://schemas.microsoft.com/office/drawing/2014/main" id="{6931E9BA-63F6-E2B1-E728-E9A85EDD4FC1}"/>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1293928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4</a:t>
            </a:fld>
            <a:endParaRPr lang="en-US"/>
          </a:p>
        </p:txBody>
      </p:sp>
      <p:sp>
        <p:nvSpPr>
          <p:cNvPr id="8" name="Nadpis 1">
            <a:extLst>
              <a:ext uri="{FF2B5EF4-FFF2-40B4-BE49-F238E27FC236}">
                <a16:creationId xmlns:a16="http://schemas.microsoft.com/office/drawing/2014/main" id="{5D083B92-48E5-AC30-9BD9-E7B0EB47C565}"/>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4" name="Nadpis 1">
            <a:extLst>
              <a:ext uri="{FF2B5EF4-FFF2-40B4-BE49-F238E27FC236}">
                <a16:creationId xmlns:a16="http://schemas.microsoft.com/office/drawing/2014/main" id="{912AD680-5F4A-288D-DB40-DEC53627EF9B}"/>
              </a:ext>
            </a:extLst>
          </p:cNvPr>
          <p:cNvSpPr txBox="1">
            <a:spLocks/>
          </p:cNvSpPr>
          <p:nvPr/>
        </p:nvSpPr>
        <p:spPr>
          <a:xfrm>
            <a:off x="287337" y="481013"/>
            <a:ext cx="6281737" cy="18076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Satelity (3 min)</a:t>
            </a:r>
            <a:endParaRPr lang="en-US" sz="1200" cap="all" dirty="0"/>
          </a:p>
        </p:txBody>
      </p:sp>
      <p:cxnSp>
        <p:nvCxnSpPr>
          <p:cNvPr id="6" name="Přímá spojnice 5">
            <a:extLst>
              <a:ext uri="{FF2B5EF4-FFF2-40B4-BE49-F238E27FC236}">
                <a16:creationId xmlns:a16="http://schemas.microsoft.com/office/drawing/2014/main" id="{9E64D2DF-F967-661C-B476-B2E5863DF304}"/>
              </a:ext>
            </a:extLst>
          </p:cNvPr>
          <p:cNvCxnSpPr>
            <a:cxnSpLocks/>
          </p:cNvCxnSpPr>
          <p:nvPr/>
        </p:nvCxnSpPr>
        <p:spPr>
          <a:xfrm>
            <a:off x="2309813" y="649592"/>
            <a:ext cx="4259261"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7" name="Nadpis 1">
            <a:extLst>
              <a:ext uri="{FF2B5EF4-FFF2-40B4-BE49-F238E27FC236}">
                <a16:creationId xmlns:a16="http://schemas.microsoft.com/office/drawing/2014/main" id="{77399E7B-7680-4665-3682-B762F1C1FAB0}"/>
              </a:ext>
            </a:extLst>
          </p:cNvPr>
          <p:cNvSpPr txBox="1">
            <a:spLocks/>
          </p:cNvSpPr>
          <p:nvPr/>
        </p:nvSpPr>
        <p:spPr>
          <a:xfrm>
            <a:off x="288925" y="824325"/>
            <a:ext cx="6276975" cy="2577564"/>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Prezentace, snímek 13.</a:t>
            </a:r>
          </a:p>
          <a:p>
            <a:pPr>
              <a:lnSpc>
                <a:spcPct val="110000"/>
              </a:lnSpc>
            </a:pPr>
            <a:r>
              <a:rPr lang="cs-CZ" sz="1000" i="1" spc="-12" dirty="0"/>
              <a:t>„Mnoho lidí si myslí, že pro komunikaci používáme hlavně satelity. Ve skutečnosti to skoro vůbec není pravda a ve většině komunikace po internetu se nepoužívají. Jsou příliš daleko - satelity běžně létají ve výšce </a:t>
            </a:r>
            <a:br>
              <a:rPr lang="cs-CZ" sz="1000" i="1" spc="-12" dirty="0"/>
            </a:br>
            <a:r>
              <a:rPr lang="cs-CZ" sz="1000" i="1" spc="-12" dirty="0"/>
              <a:t>35 000 km nad Zemí (můžeme začít kreslit na tabuli Zemi a satelity, abychom zdůraznili vzdálenosti). Vzhledem k tomu, že obvod Země je něco málo přes 40 000 km, tak je asi jasné, že kabel bude prostě rychlejší, protože data po něm musí uběhnout kratší vzdálenost. Satelitní signál je také nestabilní - při velké oblačnosti nebo třeba v tunelu není příliš dobrý. Využívají se jen v odlehlých lokalitách, kde není jiný způsob připojení (typicky nejsou </a:t>
            </a:r>
            <a:br>
              <a:rPr lang="cs-CZ" sz="1000" i="1" spc="-12" dirty="0"/>
            </a:br>
            <a:r>
              <a:rPr lang="cs-CZ" sz="1000" i="1" spc="-12" dirty="0"/>
              <a:t>v okolí BTS) - poušť, oceán nebo oblasti zasažené válkou.”</a:t>
            </a:r>
            <a:br>
              <a:rPr lang="cs-CZ" sz="1000" i="1" spc="-12" dirty="0"/>
            </a:br>
            <a:endParaRPr lang="cs-CZ" sz="1000" i="1" spc="-12" dirty="0"/>
          </a:p>
          <a:p>
            <a:pPr>
              <a:lnSpc>
                <a:spcPct val="110000"/>
              </a:lnSpc>
            </a:pPr>
            <a:r>
              <a:rPr lang="cs-CZ" sz="1000" spc="-12" dirty="0"/>
              <a:t>Může padnout otázka na </a:t>
            </a:r>
            <a:r>
              <a:rPr lang="cs-CZ" sz="1000" spc="-12" dirty="0" err="1"/>
              <a:t>Elona</a:t>
            </a:r>
            <a:r>
              <a:rPr lang="cs-CZ" sz="1000" spc="-12" dirty="0"/>
              <a:t> Muska a jeho </a:t>
            </a:r>
            <a:r>
              <a:rPr lang="cs-CZ" sz="1000" spc="-12" dirty="0" err="1"/>
              <a:t>Starlink</a:t>
            </a:r>
            <a:r>
              <a:rPr lang="cs-CZ" sz="1000" spc="-12" dirty="0"/>
              <a:t>, případně pokud chceme přidat rozšíření.</a:t>
            </a:r>
          </a:p>
          <a:p>
            <a:pPr>
              <a:lnSpc>
                <a:spcPct val="110000"/>
              </a:lnSpc>
            </a:pPr>
            <a:endParaRPr lang="cs-CZ" sz="1000" spc="-12" dirty="0"/>
          </a:p>
          <a:p>
            <a:pPr>
              <a:lnSpc>
                <a:spcPct val="110000"/>
              </a:lnSpc>
            </a:pPr>
            <a:r>
              <a:rPr lang="cs-CZ" sz="1000" spc="-12" dirty="0">
                <a:solidFill>
                  <a:schemeClr val="tx1">
                    <a:lumMod val="50000"/>
                    <a:lumOff val="50000"/>
                  </a:schemeClr>
                </a:solidFill>
              </a:rPr>
              <a:t>MOŽNÉ ROZŠÍŘENÍ</a:t>
            </a:r>
          </a:p>
          <a:p>
            <a:pPr>
              <a:lnSpc>
                <a:spcPct val="110000"/>
              </a:lnSpc>
            </a:pPr>
            <a:r>
              <a:rPr lang="cs-CZ" sz="1000" i="1" spc="10" dirty="0"/>
              <a:t>„Možná jste slyšeli o satelitním internetu </a:t>
            </a:r>
            <a:r>
              <a:rPr lang="cs-CZ" sz="1000" i="1" spc="10" dirty="0" err="1"/>
              <a:t>Elona</a:t>
            </a:r>
            <a:r>
              <a:rPr lang="cs-CZ" sz="1000" i="1" spc="10" dirty="0"/>
              <a:t> Muska, o </a:t>
            </a:r>
            <a:r>
              <a:rPr lang="cs-CZ" sz="1000" i="1" spc="10" dirty="0" err="1"/>
              <a:t>Starlinku</a:t>
            </a:r>
            <a:r>
              <a:rPr lang="cs-CZ" sz="1000" i="1" spc="10" dirty="0"/>
              <a:t>. Má přenosovou rychlost 150Mb/s kdekoli na Zemi, protože má satelity hodně nízko (480 km nad Zemí). Je ale docela drahý, může být problém s tím, že satelit zrovna není blízko nám, a navíc pořád to není rychlejší než optické kabely.”</a:t>
            </a:r>
          </a:p>
        </p:txBody>
      </p:sp>
      <p:sp>
        <p:nvSpPr>
          <p:cNvPr id="9" name="Nadpis 1">
            <a:extLst>
              <a:ext uri="{FF2B5EF4-FFF2-40B4-BE49-F238E27FC236}">
                <a16:creationId xmlns:a16="http://schemas.microsoft.com/office/drawing/2014/main" id="{4411E033-53E8-7772-052C-BD0CEF5927BB}"/>
              </a:ext>
            </a:extLst>
          </p:cNvPr>
          <p:cNvSpPr txBox="1">
            <a:spLocks/>
          </p:cNvSpPr>
          <p:nvPr/>
        </p:nvSpPr>
        <p:spPr>
          <a:xfrm>
            <a:off x="284162" y="3695701"/>
            <a:ext cx="6281737" cy="17902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Reflexe: </a:t>
            </a:r>
            <a:r>
              <a:rPr lang="cs-CZ" sz="1200" b="1" cap="all" dirty="0" err="1"/>
              <a:t>Speedtest</a:t>
            </a:r>
            <a:r>
              <a:rPr lang="cs-CZ" sz="1200" b="1" cap="all" dirty="0"/>
              <a:t> a shrnutí</a:t>
            </a:r>
            <a:endParaRPr lang="en-US" sz="1200" b="1" cap="all" dirty="0"/>
          </a:p>
        </p:txBody>
      </p:sp>
      <p:sp>
        <p:nvSpPr>
          <p:cNvPr id="11" name="Nadpis 1">
            <a:extLst>
              <a:ext uri="{FF2B5EF4-FFF2-40B4-BE49-F238E27FC236}">
                <a16:creationId xmlns:a16="http://schemas.microsoft.com/office/drawing/2014/main" id="{6E6D8B4A-FAD3-8275-D13C-816568B00D39}"/>
              </a:ext>
            </a:extLst>
          </p:cNvPr>
          <p:cNvSpPr txBox="1">
            <a:spLocks/>
          </p:cNvSpPr>
          <p:nvPr/>
        </p:nvSpPr>
        <p:spPr>
          <a:xfrm>
            <a:off x="288925" y="4040530"/>
            <a:ext cx="6276975" cy="3161463"/>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4. Prezentace, snímek 16.</a:t>
            </a:r>
          </a:p>
          <a:p>
            <a:pPr>
              <a:lnSpc>
                <a:spcPct val="111000"/>
              </a:lnSpc>
            </a:pPr>
            <a:r>
              <a:rPr lang="cs-CZ" sz="1000" dirty="0"/>
              <a:t>Pokud nestíháme, lze aktivitu zadat jako domácí úkol a pokračovat rovnou na shrnutí.</a:t>
            </a:r>
          </a:p>
          <a:p>
            <a:pPr>
              <a:lnSpc>
                <a:spcPct val="110000"/>
              </a:lnSpc>
            </a:pPr>
            <a:endParaRPr lang="cs-CZ" sz="1000" dirty="0"/>
          </a:p>
          <a:p>
            <a:pPr>
              <a:lnSpc>
                <a:spcPct val="110000"/>
              </a:lnSpc>
            </a:pPr>
            <a:r>
              <a:rPr lang="cs-CZ" sz="1000" b="1" dirty="0"/>
              <a:t>Aktivita </a:t>
            </a:r>
            <a:r>
              <a:rPr lang="cs-CZ" sz="1000" b="1" dirty="0" err="1"/>
              <a:t>Speedtest</a:t>
            </a:r>
            <a:r>
              <a:rPr lang="cs-CZ" sz="1000" b="1" dirty="0"/>
              <a:t> (varianta do hodiny)</a:t>
            </a:r>
          </a:p>
          <a:p>
            <a:pPr>
              <a:lnSpc>
                <a:spcPct val="110000"/>
              </a:lnSpc>
            </a:pPr>
            <a:r>
              <a:rPr lang="cs-CZ" sz="1000" i="1" dirty="0"/>
              <a:t>„Naskenujte QR kód a zkuste pomocí této webové stránky změřit rychlost vašeho aktuálního připojení. Zapište výsledky do tabulky. Zkuste využít co nejvíce typů připojení. Seřaďte je pak od nejrychlejšího </a:t>
            </a:r>
            <a:br>
              <a:rPr lang="cs-CZ" sz="1000" i="1" dirty="0"/>
            </a:br>
            <a:r>
              <a:rPr lang="cs-CZ" sz="1000" i="1" dirty="0"/>
              <a:t>k nejpomalejšímu.” </a:t>
            </a:r>
          </a:p>
          <a:p>
            <a:pPr>
              <a:lnSpc>
                <a:spcPct val="110000"/>
              </a:lnSpc>
            </a:pPr>
            <a:endParaRPr lang="cs-CZ" sz="1000" dirty="0"/>
          </a:p>
          <a:p>
            <a:pPr>
              <a:lnSpc>
                <a:spcPct val="110000"/>
              </a:lnSpc>
            </a:pPr>
            <a:r>
              <a:rPr lang="cs-CZ" sz="1000" b="1" dirty="0"/>
              <a:t>Aktivita </a:t>
            </a:r>
            <a:r>
              <a:rPr lang="cs-CZ" sz="1000" b="1" dirty="0" err="1"/>
              <a:t>Speedtest</a:t>
            </a:r>
            <a:r>
              <a:rPr lang="cs-CZ" sz="1000" b="1" dirty="0"/>
              <a:t> (domácí úkol)</a:t>
            </a:r>
          </a:p>
          <a:p>
            <a:pPr>
              <a:lnSpc>
                <a:spcPct val="110000"/>
              </a:lnSpc>
            </a:pPr>
            <a:r>
              <a:rPr lang="cs-CZ" sz="1000" i="1" dirty="0"/>
              <a:t>„Za domácí úkol zkuste pomocí stránky </a:t>
            </a:r>
            <a:r>
              <a:rPr lang="cs-CZ" sz="1000" i="1" dirty="0">
                <a:hlinkClick r:id="rId2"/>
              </a:rPr>
              <a:t>http://speedtest.cesnet.cz</a:t>
            </a:r>
            <a:r>
              <a:rPr lang="cs-CZ" sz="1000" i="1" dirty="0"/>
              <a:t> změřit různá připojení u vás doma - domácí Wi-Fi, Wi-Fi třeba na chatě nebo u babičky, mobilní data, kabelové připojení, a rychlosti srovnejte.”</a:t>
            </a:r>
          </a:p>
          <a:p>
            <a:pPr>
              <a:lnSpc>
                <a:spcPct val="110000"/>
              </a:lnSpc>
            </a:pPr>
            <a:endParaRPr lang="cs-CZ" sz="1000" i="1" dirty="0"/>
          </a:p>
          <a:p>
            <a:pPr>
              <a:lnSpc>
                <a:spcPct val="110000"/>
              </a:lnSpc>
            </a:pPr>
            <a:r>
              <a:rPr lang="cs-CZ" sz="1000" spc="-22" dirty="0">
                <a:solidFill>
                  <a:schemeClr val="tx1">
                    <a:lumMod val="50000"/>
                    <a:lumOff val="50000"/>
                  </a:schemeClr>
                </a:solidFill>
              </a:rPr>
              <a:t>SHRNUTÍ</a:t>
            </a:r>
          </a:p>
          <a:p>
            <a:pPr>
              <a:lnSpc>
                <a:spcPct val="110000"/>
              </a:lnSpc>
            </a:pPr>
            <a:r>
              <a:rPr lang="cs-CZ" sz="1000" b="1" dirty="0">
                <a:solidFill>
                  <a:srgbClr val="0070C0"/>
                </a:solidFill>
              </a:rPr>
              <a:t>Prezentace, snímek 17.</a:t>
            </a:r>
          </a:p>
          <a:p>
            <a:pPr>
              <a:lnSpc>
                <a:spcPct val="110000"/>
              </a:lnSpc>
            </a:pPr>
            <a:r>
              <a:rPr lang="cs-CZ" sz="1000" i="1" spc="-22" dirty="0"/>
              <a:t>„Ukázali jsme si různé druhy připojení k internetu. Pojďme to teď srovnat s tím, co jste si napsali na začátku. Napadly vás všechny možnosti?”</a:t>
            </a:r>
          </a:p>
          <a:p>
            <a:pPr>
              <a:lnSpc>
                <a:spcPct val="110000"/>
              </a:lnSpc>
            </a:pPr>
            <a:r>
              <a:rPr lang="cs-CZ" sz="1000" spc="-22" dirty="0"/>
              <a:t>Necháme chvíli debatovat děti mezi sebou </a:t>
            </a:r>
            <a:br>
              <a:rPr lang="cs-CZ" sz="1000" spc="-22" dirty="0"/>
            </a:br>
            <a:r>
              <a:rPr lang="cs-CZ" sz="1000" spc="-22" dirty="0"/>
              <a:t>i s námi.</a:t>
            </a:r>
          </a:p>
          <a:p>
            <a:pPr>
              <a:lnSpc>
                <a:spcPct val="110000"/>
              </a:lnSpc>
            </a:pPr>
            <a:r>
              <a:rPr lang="cs-CZ" sz="1000" b="1" dirty="0">
                <a:solidFill>
                  <a:srgbClr val="0070C0"/>
                </a:solidFill>
              </a:rPr>
              <a:t>Prezentace, snímek 18.</a:t>
            </a:r>
          </a:p>
          <a:p>
            <a:pPr>
              <a:lnSpc>
                <a:spcPct val="110000"/>
              </a:lnSpc>
            </a:pPr>
            <a:r>
              <a:rPr lang="cs-CZ" sz="1000" i="1" spc="-22" dirty="0"/>
              <a:t>„Nakonec pojďme přiřadit různé typy připojení </a:t>
            </a:r>
            <a:br>
              <a:rPr lang="cs-CZ" sz="1000" i="1" spc="-22" dirty="0"/>
            </a:br>
            <a:r>
              <a:rPr lang="cs-CZ" sz="1000" i="1" spc="-22" dirty="0"/>
              <a:t>k různým situacím!”</a:t>
            </a:r>
          </a:p>
          <a:p>
            <a:pPr>
              <a:lnSpc>
                <a:spcPct val="110000"/>
              </a:lnSpc>
            </a:pPr>
            <a:r>
              <a:rPr lang="cs-CZ" sz="1000" b="1" dirty="0">
                <a:solidFill>
                  <a:srgbClr val="0070C0"/>
                </a:solidFill>
              </a:rPr>
              <a:t>Prezentace, snímek 19.</a:t>
            </a:r>
          </a:p>
          <a:p>
            <a:pPr>
              <a:lnSpc>
                <a:spcPct val="110000"/>
              </a:lnSpc>
            </a:pPr>
            <a:r>
              <a:rPr lang="cs-CZ" sz="1000" i="1" spc="-22" dirty="0"/>
              <a:t>“K internetu se připojujeme hlavně přes kabel nebo pomocí Wi-Fi. Zatím co Wi-Fi je efektivní na krátké vzdálenosti, je velmi ovlivnitelná vnějšími vlivy, kabely jsou výrazně rychlejší, méně ovlivnitelné vnějšími vlivy, a tak jsou po celé Zemi, třeba i pod mořem.”</a:t>
            </a:r>
          </a:p>
        </p:txBody>
      </p:sp>
      <p:sp>
        <p:nvSpPr>
          <p:cNvPr id="2" name="Nadpis 1">
            <a:extLst>
              <a:ext uri="{FF2B5EF4-FFF2-40B4-BE49-F238E27FC236}">
                <a16:creationId xmlns:a16="http://schemas.microsoft.com/office/drawing/2014/main" id="{AD3121F6-E368-7FD6-6A5C-3D4C6E565C50}"/>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3" name="Nadpis 1">
            <a:extLst>
              <a:ext uri="{FF2B5EF4-FFF2-40B4-BE49-F238E27FC236}">
                <a16:creationId xmlns:a16="http://schemas.microsoft.com/office/drawing/2014/main" id="{5A514FA6-4AAE-48EB-821D-8B3E199CB822}"/>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3503732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57" name="Obdélník: se zakulacenými rohy 56">
            <a:extLst>
              <a:ext uri="{FF2B5EF4-FFF2-40B4-BE49-F238E27FC236}">
                <a16:creationId xmlns:a16="http://schemas.microsoft.com/office/drawing/2014/main" id="{3614364B-463E-2E2F-62CC-917A9E4775F3}"/>
              </a:ext>
            </a:extLst>
          </p:cNvPr>
          <p:cNvSpPr/>
          <p:nvPr/>
        </p:nvSpPr>
        <p:spPr>
          <a:xfrm>
            <a:off x="336183" y="3395496"/>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5</a:t>
            </a:fld>
            <a:endParaRPr lang="en-US"/>
          </a:p>
        </p:txBody>
      </p:sp>
      <p:sp>
        <p:nvSpPr>
          <p:cNvPr id="31" name="Nadpis 1">
            <a:extLst>
              <a:ext uri="{FF2B5EF4-FFF2-40B4-BE49-F238E27FC236}">
                <a16:creationId xmlns:a16="http://schemas.microsoft.com/office/drawing/2014/main" id="{02B1063F-9C16-3C52-5A6E-7216AA3DA80D}"/>
              </a:ext>
            </a:extLst>
          </p:cNvPr>
          <p:cNvSpPr txBox="1">
            <a:spLocks/>
          </p:cNvSpPr>
          <p:nvPr/>
        </p:nvSpPr>
        <p:spPr>
          <a:xfrm>
            <a:off x="287337" y="496249"/>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dirty="0"/>
              <a:t>Průběh hodiny stručně</a:t>
            </a:r>
            <a:endParaRPr lang="en-US" sz="1400" dirty="0"/>
          </a:p>
        </p:txBody>
      </p:sp>
      <p:sp>
        <p:nvSpPr>
          <p:cNvPr id="32" name="Nadpis 1">
            <a:extLst>
              <a:ext uri="{FF2B5EF4-FFF2-40B4-BE49-F238E27FC236}">
                <a16:creationId xmlns:a16="http://schemas.microsoft.com/office/drawing/2014/main" id="{C0982145-CE46-101B-B83C-9A62FEFEA27E}"/>
              </a:ext>
            </a:extLst>
          </p:cNvPr>
          <p:cNvSpPr txBox="1">
            <a:spLocks/>
          </p:cNvSpPr>
          <p:nvPr/>
        </p:nvSpPr>
        <p:spPr>
          <a:xfrm>
            <a:off x="287337" y="844441"/>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accent6">
                    <a:lumMod val="75000"/>
                  </a:schemeClr>
                </a:solidFill>
              </a:rPr>
              <a:t>EVOKACE</a:t>
            </a:r>
            <a:endParaRPr lang="en-US" sz="1400" b="1" dirty="0">
              <a:solidFill>
                <a:schemeClr val="accent6">
                  <a:lumMod val="75000"/>
                </a:schemeClr>
              </a:solidFill>
            </a:endParaRPr>
          </a:p>
        </p:txBody>
      </p:sp>
      <p:sp>
        <p:nvSpPr>
          <p:cNvPr id="33" name="Nadpis 1">
            <a:extLst>
              <a:ext uri="{FF2B5EF4-FFF2-40B4-BE49-F238E27FC236}">
                <a16:creationId xmlns:a16="http://schemas.microsoft.com/office/drawing/2014/main" id="{F2168A7A-ACEB-457D-81ED-BBA74FCAE37D}"/>
              </a:ext>
            </a:extLst>
          </p:cNvPr>
          <p:cNvSpPr txBox="1">
            <a:spLocks/>
          </p:cNvSpPr>
          <p:nvPr/>
        </p:nvSpPr>
        <p:spPr>
          <a:xfrm>
            <a:off x="287337" y="1163079"/>
            <a:ext cx="6281738" cy="16800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JAKÝMI VŠEMI ZPŮSOBY SE MOHU PŘIPOJIT NA INTERNET?</a:t>
            </a:r>
            <a:endParaRPr lang="en-US" sz="1000" b="1" dirty="0"/>
          </a:p>
        </p:txBody>
      </p:sp>
      <p:sp>
        <p:nvSpPr>
          <p:cNvPr id="34" name="Nadpis 1">
            <a:extLst>
              <a:ext uri="{FF2B5EF4-FFF2-40B4-BE49-F238E27FC236}">
                <a16:creationId xmlns:a16="http://schemas.microsoft.com/office/drawing/2014/main" id="{DFB2D244-644D-D677-D31F-8AA43034ED3B}"/>
              </a:ext>
            </a:extLst>
          </p:cNvPr>
          <p:cNvSpPr txBox="1">
            <a:spLocks/>
          </p:cNvSpPr>
          <p:nvPr/>
        </p:nvSpPr>
        <p:spPr>
          <a:xfrm>
            <a:off x="1357312" y="1493785"/>
            <a:ext cx="957265" cy="85461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a:t>
            </a:r>
            <a:br>
              <a:rPr lang="cs-CZ" sz="1000" b="1" dirty="0"/>
            </a:br>
            <a:br>
              <a:rPr lang="cs-CZ" sz="1000" b="1" dirty="0"/>
            </a:br>
            <a:r>
              <a:rPr lang="cs-CZ" sz="1000" dirty="0"/>
              <a:t>PL</a:t>
            </a:r>
            <a:r>
              <a:rPr lang="cs-CZ" sz="1000" b="1" dirty="0"/>
              <a:t> úkol 1</a:t>
            </a:r>
            <a:endParaRPr lang="cs-CZ" sz="1000" dirty="0"/>
          </a:p>
          <a:p>
            <a:pPr>
              <a:lnSpc>
                <a:spcPct val="110000"/>
              </a:lnSpc>
              <a:spcAft>
                <a:spcPts val="1300"/>
              </a:spcAft>
            </a:pPr>
            <a:endParaRPr lang="cs-CZ" sz="1000" b="1" dirty="0"/>
          </a:p>
        </p:txBody>
      </p:sp>
      <p:sp>
        <p:nvSpPr>
          <p:cNvPr id="35" name="Nadpis 1">
            <a:extLst>
              <a:ext uri="{FF2B5EF4-FFF2-40B4-BE49-F238E27FC236}">
                <a16:creationId xmlns:a16="http://schemas.microsoft.com/office/drawing/2014/main" id="{A477863C-AED5-8BAE-7DB3-C2178F4D5347}"/>
              </a:ext>
            </a:extLst>
          </p:cNvPr>
          <p:cNvSpPr txBox="1">
            <a:spLocks/>
          </p:cNvSpPr>
          <p:nvPr/>
        </p:nvSpPr>
        <p:spPr>
          <a:xfrm>
            <a:off x="2417763" y="1489311"/>
            <a:ext cx="4151312" cy="101982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Jedeme na vodu, chceme se podívat na internet. Jakými všemi způsoby se na vodě mohu připojit k internetu? </a:t>
            </a:r>
            <a:br>
              <a:rPr lang="cs-CZ" sz="1000" dirty="0"/>
            </a:br>
            <a:r>
              <a:rPr lang="cs-CZ" sz="1000" dirty="0"/>
              <a:t>Zapište do PL.</a:t>
            </a:r>
            <a:br>
              <a:rPr lang="cs-CZ" sz="1000" dirty="0"/>
            </a:br>
            <a:r>
              <a:rPr lang="cs-CZ" sz="1000" dirty="0"/>
              <a:t>K reflexi zde v tuto chvíli nedochází, dojde k tomu později </a:t>
            </a:r>
            <a:br>
              <a:rPr lang="cs-CZ" sz="1000" dirty="0"/>
            </a:br>
            <a:r>
              <a:rPr lang="cs-CZ" sz="1000" dirty="0"/>
              <a:t>v hodině.</a:t>
            </a:r>
          </a:p>
        </p:txBody>
      </p:sp>
      <p:sp>
        <p:nvSpPr>
          <p:cNvPr id="36" name="Nadpis 1">
            <a:extLst>
              <a:ext uri="{FF2B5EF4-FFF2-40B4-BE49-F238E27FC236}">
                <a16:creationId xmlns:a16="http://schemas.microsoft.com/office/drawing/2014/main" id="{633280FB-59F6-51E6-2689-354A46BB4127}"/>
              </a:ext>
            </a:extLst>
          </p:cNvPr>
          <p:cNvSpPr txBox="1">
            <a:spLocks/>
          </p:cNvSpPr>
          <p:nvPr/>
        </p:nvSpPr>
        <p:spPr>
          <a:xfrm>
            <a:off x="287337" y="2678019"/>
            <a:ext cx="4151313" cy="34620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accent2">
                    <a:lumMod val="75000"/>
                  </a:schemeClr>
                </a:solidFill>
              </a:rPr>
              <a:t>UVĚDOMĚNÍ</a:t>
            </a:r>
            <a:endParaRPr lang="en-US" sz="1400" b="1" dirty="0">
              <a:solidFill>
                <a:schemeClr val="accent2">
                  <a:lumMod val="75000"/>
                </a:schemeClr>
              </a:solidFill>
            </a:endParaRPr>
          </a:p>
        </p:txBody>
      </p:sp>
      <p:sp>
        <p:nvSpPr>
          <p:cNvPr id="38" name="Nadpis 1">
            <a:extLst>
              <a:ext uri="{FF2B5EF4-FFF2-40B4-BE49-F238E27FC236}">
                <a16:creationId xmlns:a16="http://schemas.microsoft.com/office/drawing/2014/main" id="{75FFC91B-C8F1-0DB4-2277-40EFF3643729}"/>
              </a:ext>
            </a:extLst>
          </p:cNvPr>
          <p:cNvSpPr txBox="1">
            <a:spLocks/>
          </p:cNvSpPr>
          <p:nvPr/>
        </p:nvSpPr>
        <p:spPr>
          <a:xfrm>
            <a:off x="287338" y="3019425"/>
            <a:ext cx="2022476" cy="3326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PŘENOSOVÁ RYCHLOST</a:t>
            </a:r>
            <a:endParaRPr lang="en-US" sz="1000" dirty="0"/>
          </a:p>
        </p:txBody>
      </p:sp>
      <p:sp>
        <p:nvSpPr>
          <p:cNvPr id="40" name="Nadpis 1">
            <a:extLst>
              <a:ext uri="{FF2B5EF4-FFF2-40B4-BE49-F238E27FC236}">
                <a16:creationId xmlns:a16="http://schemas.microsoft.com/office/drawing/2014/main" id="{BDCC3DFB-D192-3630-60FD-66675669962C}"/>
              </a:ext>
            </a:extLst>
          </p:cNvPr>
          <p:cNvSpPr txBox="1">
            <a:spLocks/>
          </p:cNvSpPr>
          <p:nvPr/>
        </p:nvSpPr>
        <p:spPr>
          <a:xfrm>
            <a:off x="2417763" y="3368003"/>
            <a:ext cx="4151312" cy="34135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Přenosová rychlost udává, jaké množství dat/informací se přenese za jednotku času. Čím je tedy přenosová rychlost větší, tím je připojení rychlejší.</a:t>
            </a:r>
          </a:p>
        </p:txBody>
      </p:sp>
      <p:sp>
        <p:nvSpPr>
          <p:cNvPr id="41" name="Nadpis 1">
            <a:extLst>
              <a:ext uri="{FF2B5EF4-FFF2-40B4-BE49-F238E27FC236}">
                <a16:creationId xmlns:a16="http://schemas.microsoft.com/office/drawing/2014/main" id="{18CF68FF-98D5-A57F-71AF-362F7537801C}"/>
              </a:ext>
            </a:extLst>
          </p:cNvPr>
          <p:cNvSpPr txBox="1">
            <a:spLocks/>
          </p:cNvSpPr>
          <p:nvPr/>
        </p:nvSpPr>
        <p:spPr>
          <a:xfrm>
            <a:off x="292101" y="1493785"/>
            <a:ext cx="950910" cy="6888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4" name="Nadpis 1">
            <a:extLst>
              <a:ext uri="{FF2B5EF4-FFF2-40B4-BE49-F238E27FC236}">
                <a16:creationId xmlns:a16="http://schemas.microsoft.com/office/drawing/2014/main" id="{B21E5A05-C6BE-38C1-F543-3156FC707A05}"/>
              </a:ext>
            </a:extLst>
          </p:cNvPr>
          <p:cNvSpPr txBox="1">
            <a:spLocks/>
          </p:cNvSpPr>
          <p:nvPr/>
        </p:nvSpPr>
        <p:spPr>
          <a:xfrm>
            <a:off x="292102" y="3371224"/>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sp>
        <p:nvSpPr>
          <p:cNvPr id="45" name="Nadpis 1">
            <a:extLst>
              <a:ext uri="{FF2B5EF4-FFF2-40B4-BE49-F238E27FC236}">
                <a16:creationId xmlns:a16="http://schemas.microsoft.com/office/drawing/2014/main" id="{89908F81-8936-ADF9-BCF2-553E00DE409D}"/>
              </a:ext>
            </a:extLst>
          </p:cNvPr>
          <p:cNvSpPr txBox="1">
            <a:spLocks/>
          </p:cNvSpPr>
          <p:nvPr/>
        </p:nvSpPr>
        <p:spPr>
          <a:xfrm>
            <a:off x="1358901" y="4535085"/>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endParaRPr lang="cs-CZ" sz="1000" b="1" dirty="0"/>
          </a:p>
        </p:txBody>
      </p:sp>
      <p:sp>
        <p:nvSpPr>
          <p:cNvPr id="48" name="Nadpis 1">
            <a:extLst>
              <a:ext uri="{FF2B5EF4-FFF2-40B4-BE49-F238E27FC236}">
                <a16:creationId xmlns:a16="http://schemas.microsoft.com/office/drawing/2014/main" id="{14D99024-D0BD-4A9F-E60F-2E6435648864}"/>
              </a:ext>
            </a:extLst>
          </p:cNvPr>
          <p:cNvSpPr txBox="1">
            <a:spLocks/>
          </p:cNvSpPr>
          <p:nvPr/>
        </p:nvSpPr>
        <p:spPr>
          <a:xfrm>
            <a:off x="292102" y="4524600"/>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1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9" name="Nadpis 1">
            <a:extLst>
              <a:ext uri="{FF2B5EF4-FFF2-40B4-BE49-F238E27FC236}">
                <a16:creationId xmlns:a16="http://schemas.microsoft.com/office/drawing/2014/main" id="{B7BFB083-E43E-57DA-E830-E4E5DD00E220}"/>
              </a:ext>
            </a:extLst>
          </p:cNvPr>
          <p:cNvSpPr txBox="1">
            <a:spLocks/>
          </p:cNvSpPr>
          <p:nvPr/>
        </p:nvSpPr>
        <p:spPr>
          <a:xfrm>
            <a:off x="2417763" y="4541927"/>
            <a:ext cx="4151312" cy="84567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22" dirty="0"/>
              <a:t>Odkud se bere Wi-Fi? Je jen tak kolem nás?</a:t>
            </a:r>
            <a:br>
              <a:rPr lang="cs-CZ" sz="1000" spc="-22" dirty="0"/>
            </a:br>
            <a:r>
              <a:rPr lang="cs-CZ" sz="1000" spc="-22" dirty="0"/>
              <a:t>Wi-Fi vytváří Wi-Fi router. Je to takováto krabička (ukazujeme </a:t>
            </a:r>
            <a:br>
              <a:rPr lang="cs-CZ" sz="1000" spc="-22" dirty="0"/>
            </a:br>
            <a:r>
              <a:rPr lang="cs-CZ" sz="1000" spc="-22" dirty="0"/>
              <a:t>v ruce), kterou pravděpodobně všichni máte doma. Můžeme router poslat mezi děti, aby se na něj podívaly.</a:t>
            </a:r>
          </a:p>
        </p:txBody>
      </p:sp>
      <p:cxnSp>
        <p:nvCxnSpPr>
          <p:cNvPr id="83" name="Přímá spojnice 82">
            <a:extLst>
              <a:ext uri="{FF2B5EF4-FFF2-40B4-BE49-F238E27FC236}">
                <a16:creationId xmlns:a16="http://schemas.microsoft.com/office/drawing/2014/main" id="{4C436BFC-0A53-931B-C694-C2E454192C5A}"/>
              </a:ext>
            </a:extLst>
          </p:cNvPr>
          <p:cNvCxnSpPr>
            <a:cxnSpLocks/>
          </p:cNvCxnSpPr>
          <p:nvPr/>
        </p:nvCxnSpPr>
        <p:spPr>
          <a:xfrm>
            <a:off x="285749" y="4033838"/>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85" name="Přímá spojnice 84">
            <a:extLst>
              <a:ext uri="{FF2B5EF4-FFF2-40B4-BE49-F238E27FC236}">
                <a16:creationId xmlns:a16="http://schemas.microsoft.com/office/drawing/2014/main" id="{50805F65-67B1-5EBC-D917-B06A4909D514}"/>
              </a:ext>
            </a:extLst>
          </p:cNvPr>
          <p:cNvCxnSpPr>
            <a:cxnSpLocks/>
          </p:cNvCxnSpPr>
          <p:nvPr/>
        </p:nvCxnSpPr>
        <p:spPr>
          <a:xfrm>
            <a:off x="285749" y="2511373"/>
            <a:ext cx="6280151" cy="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89" name="Přímá spojnice 88">
            <a:extLst>
              <a:ext uri="{FF2B5EF4-FFF2-40B4-BE49-F238E27FC236}">
                <a16:creationId xmlns:a16="http://schemas.microsoft.com/office/drawing/2014/main" id="{95C8F43F-792C-EC27-E70A-6090E2796CB9}"/>
              </a:ext>
            </a:extLst>
          </p:cNvPr>
          <p:cNvCxnSpPr>
            <a:cxnSpLocks/>
          </p:cNvCxnSpPr>
          <p:nvPr/>
        </p:nvCxnSpPr>
        <p:spPr>
          <a:xfrm flipV="1">
            <a:off x="287338" y="1495373"/>
            <a:ext cx="0" cy="101600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93" name="Přímá spojnice 92">
            <a:extLst>
              <a:ext uri="{FF2B5EF4-FFF2-40B4-BE49-F238E27FC236}">
                <a16:creationId xmlns:a16="http://schemas.microsoft.com/office/drawing/2014/main" id="{086E4157-CFE8-A88B-736A-A1FBDAF8FEE7}"/>
              </a:ext>
            </a:extLst>
          </p:cNvPr>
          <p:cNvCxnSpPr>
            <a:cxnSpLocks/>
          </p:cNvCxnSpPr>
          <p:nvPr/>
        </p:nvCxnSpPr>
        <p:spPr>
          <a:xfrm flipV="1">
            <a:off x="287338" y="4535085"/>
            <a:ext cx="0" cy="860819"/>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5" name="Přímá spojnice 94">
            <a:extLst>
              <a:ext uri="{FF2B5EF4-FFF2-40B4-BE49-F238E27FC236}">
                <a16:creationId xmlns:a16="http://schemas.microsoft.com/office/drawing/2014/main" id="{CC677BEC-D7DA-4047-5F4A-B0E6CF852A2A}"/>
              </a:ext>
            </a:extLst>
          </p:cNvPr>
          <p:cNvCxnSpPr>
            <a:cxnSpLocks/>
          </p:cNvCxnSpPr>
          <p:nvPr/>
        </p:nvCxnSpPr>
        <p:spPr>
          <a:xfrm>
            <a:off x="285749" y="5395904"/>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0" name="Obdélník 99">
            <a:extLst>
              <a:ext uri="{FF2B5EF4-FFF2-40B4-BE49-F238E27FC236}">
                <a16:creationId xmlns:a16="http://schemas.microsoft.com/office/drawing/2014/main" id="{1F9FE4AE-D831-1412-77B0-3370854F0EA2}"/>
              </a:ext>
            </a:extLst>
          </p:cNvPr>
          <p:cNvSpPr/>
          <p:nvPr/>
        </p:nvSpPr>
        <p:spPr>
          <a:xfrm flipH="1">
            <a:off x="287337" y="1163080"/>
            <a:ext cx="48843" cy="168004"/>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Obdélník 100">
            <a:extLst>
              <a:ext uri="{FF2B5EF4-FFF2-40B4-BE49-F238E27FC236}">
                <a16:creationId xmlns:a16="http://schemas.microsoft.com/office/drawing/2014/main" id="{68466A6B-318B-FBCD-2EDE-F0330426C573}"/>
              </a:ext>
            </a:extLst>
          </p:cNvPr>
          <p:cNvSpPr/>
          <p:nvPr/>
        </p:nvSpPr>
        <p:spPr>
          <a:xfrm flipH="1">
            <a:off x="287338" y="3033088"/>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bdélník: se zakulacenými rohy 59">
            <a:extLst>
              <a:ext uri="{FF2B5EF4-FFF2-40B4-BE49-F238E27FC236}">
                <a16:creationId xmlns:a16="http://schemas.microsoft.com/office/drawing/2014/main" id="{20D1C078-DBB2-1EE0-E087-AA87E53C1E83}"/>
              </a:ext>
            </a:extLst>
          </p:cNvPr>
          <p:cNvSpPr/>
          <p:nvPr/>
        </p:nvSpPr>
        <p:spPr>
          <a:xfrm>
            <a:off x="336183" y="4586908"/>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bdélník: se zakulacenými rohy 61">
            <a:extLst>
              <a:ext uri="{FF2B5EF4-FFF2-40B4-BE49-F238E27FC236}">
                <a16:creationId xmlns:a16="http://schemas.microsoft.com/office/drawing/2014/main" id="{ECD5FCAB-0272-F491-3970-B63BDC43720D}"/>
              </a:ext>
            </a:extLst>
          </p:cNvPr>
          <p:cNvSpPr/>
          <p:nvPr/>
        </p:nvSpPr>
        <p:spPr>
          <a:xfrm>
            <a:off x="336183" y="1538021"/>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Grafický objekt 63" descr="Hodiny se souvislou výplní">
            <a:extLst>
              <a:ext uri="{FF2B5EF4-FFF2-40B4-BE49-F238E27FC236}">
                <a16:creationId xmlns:a16="http://schemas.microsoft.com/office/drawing/2014/main" id="{6C4DF714-F664-87F3-CD40-AED09E0D77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3395954"/>
            <a:ext cx="195118" cy="195118"/>
          </a:xfrm>
          <a:prstGeom prst="rect">
            <a:avLst/>
          </a:prstGeom>
        </p:spPr>
      </p:pic>
      <p:pic>
        <p:nvPicPr>
          <p:cNvPr id="65" name="Grafický objekt 64" descr="Hodiny se souvislou výplní">
            <a:extLst>
              <a:ext uri="{FF2B5EF4-FFF2-40B4-BE49-F238E27FC236}">
                <a16:creationId xmlns:a16="http://schemas.microsoft.com/office/drawing/2014/main" id="{46E2BE46-414B-2569-7600-EC9A8BA913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538622"/>
            <a:ext cx="195118" cy="195118"/>
          </a:xfrm>
          <a:prstGeom prst="rect">
            <a:avLst/>
          </a:prstGeom>
        </p:spPr>
      </p:pic>
      <p:pic>
        <p:nvPicPr>
          <p:cNvPr id="66" name="Grafický objekt 65" descr="Hodiny se souvislou výplní">
            <a:extLst>
              <a:ext uri="{FF2B5EF4-FFF2-40B4-BE49-F238E27FC236}">
                <a16:creationId xmlns:a16="http://schemas.microsoft.com/office/drawing/2014/main" id="{24E31F53-C318-223E-1E9A-171C7FA0C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4585536"/>
            <a:ext cx="195118" cy="195118"/>
          </a:xfrm>
          <a:prstGeom prst="rect">
            <a:avLst/>
          </a:prstGeom>
        </p:spPr>
      </p:pic>
      <p:sp>
        <p:nvSpPr>
          <p:cNvPr id="5" name="Nadpis 1">
            <a:extLst>
              <a:ext uri="{FF2B5EF4-FFF2-40B4-BE49-F238E27FC236}">
                <a16:creationId xmlns:a16="http://schemas.microsoft.com/office/drawing/2014/main" id="{B0239ABA-F713-CD28-BC02-B47D45164590}"/>
              </a:ext>
            </a:extLst>
          </p:cNvPr>
          <p:cNvSpPr txBox="1">
            <a:spLocks/>
          </p:cNvSpPr>
          <p:nvPr/>
        </p:nvSpPr>
        <p:spPr>
          <a:xfrm>
            <a:off x="287338" y="4203700"/>
            <a:ext cx="3362642" cy="1793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WI-FI</a:t>
            </a:r>
            <a:endParaRPr lang="en-US" sz="1000" b="1" dirty="0"/>
          </a:p>
        </p:txBody>
      </p:sp>
      <p:sp>
        <p:nvSpPr>
          <p:cNvPr id="6" name="Obdélník 5">
            <a:extLst>
              <a:ext uri="{FF2B5EF4-FFF2-40B4-BE49-F238E27FC236}">
                <a16:creationId xmlns:a16="http://schemas.microsoft.com/office/drawing/2014/main" id="{98B9C7E8-F55F-2AE8-DAF6-027C44079006}"/>
              </a:ext>
            </a:extLst>
          </p:cNvPr>
          <p:cNvSpPr/>
          <p:nvPr/>
        </p:nvSpPr>
        <p:spPr>
          <a:xfrm flipH="1">
            <a:off x="284953" y="4214761"/>
            <a:ext cx="56229" cy="168274"/>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Přímá spojnice 14">
            <a:extLst>
              <a:ext uri="{FF2B5EF4-FFF2-40B4-BE49-F238E27FC236}">
                <a16:creationId xmlns:a16="http://schemas.microsoft.com/office/drawing/2014/main" id="{56991172-465E-C9E5-5BAC-3DE8665580A9}"/>
              </a:ext>
            </a:extLst>
          </p:cNvPr>
          <p:cNvCxnSpPr>
            <a:cxnSpLocks/>
          </p:cNvCxnSpPr>
          <p:nvPr/>
        </p:nvCxnSpPr>
        <p:spPr>
          <a:xfrm flipV="1">
            <a:off x="287338" y="3352056"/>
            <a:ext cx="0" cy="681782"/>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 name="Nadpis 1">
            <a:extLst>
              <a:ext uri="{FF2B5EF4-FFF2-40B4-BE49-F238E27FC236}">
                <a16:creationId xmlns:a16="http://schemas.microsoft.com/office/drawing/2014/main" id="{9A24CC68-5011-34D3-1F6F-4B30EA418C29}"/>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11" name="Nadpis 1">
            <a:extLst>
              <a:ext uri="{FF2B5EF4-FFF2-40B4-BE49-F238E27FC236}">
                <a16:creationId xmlns:a16="http://schemas.microsoft.com/office/drawing/2014/main" id="{1750E17D-0F3C-4304-E28A-121427CA3850}"/>
              </a:ext>
            </a:extLst>
          </p:cNvPr>
          <p:cNvSpPr txBox="1">
            <a:spLocks/>
          </p:cNvSpPr>
          <p:nvPr/>
        </p:nvSpPr>
        <p:spPr>
          <a:xfrm>
            <a:off x="1357312" y="3360726"/>
            <a:ext cx="957265" cy="4878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3</a:t>
            </a:r>
          </a:p>
        </p:txBody>
      </p:sp>
      <p:sp>
        <p:nvSpPr>
          <p:cNvPr id="14" name="Nadpis 1">
            <a:extLst>
              <a:ext uri="{FF2B5EF4-FFF2-40B4-BE49-F238E27FC236}">
                <a16:creationId xmlns:a16="http://schemas.microsoft.com/office/drawing/2014/main" id="{F460217E-D0AC-923D-CB0A-6329A237AE10}"/>
              </a:ext>
            </a:extLst>
          </p:cNvPr>
          <p:cNvSpPr txBox="1">
            <a:spLocks/>
          </p:cNvSpPr>
          <p:nvPr/>
        </p:nvSpPr>
        <p:spPr>
          <a:xfrm>
            <a:off x="1358901" y="5886181"/>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4-6</a:t>
            </a:r>
            <a:endParaRPr lang="cs-CZ" sz="1000" dirty="0"/>
          </a:p>
        </p:txBody>
      </p:sp>
      <p:sp>
        <p:nvSpPr>
          <p:cNvPr id="16" name="Nadpis 1">
            <a:extLst>
              <a:ext uri="{FF2B5EF4-FFF2-40B4-BE49-F238E27FC236}">
                <a16:creationId xmlns:a16="http://schemas.microsoft.com/office/drawing/2014/main" id="{9F9B73F1-611E-DF06-9E91-2F4EA32D89D5}"/>
              </a:ext>
            </a:extLst>
          </p:cNvPr>
          <p:cNvSpPr txBox="1">
            <a:spLocks/>
          </p:cNvSpPr>
          <p:nvPr/>
        </p:nvSpPr>
        <p:spPr>
          <a:xfrm>
            <a:off x="292102" y="5875696"/>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17" name="Nadpis 1">
            <a:extLst>
              <a:ext uri="{FF2B5EF4-FFF2-40B4-BE49-F238E27FC236}">
                <a16:creationId xmlns:a16="http://schemas.microsoft.com/office/drawing/2014/main" id="{00E37B5B-68D0-5412-ABC9-1402973319E2}"/>
              </a:ext>
            </a:extLst>
          </p:cNvPr>
          <p:cNvSpPr txBox="1">
            <a:spLocks/>
          </p:cNvSpPr>
          <p:nvPr/>
        </p:nvSpPr>
        <p:spPr>
          <a:xfrm>
            <a:off x="2417763" y="5893023"/>
            <a:ext cx="4151312" cy="84567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Router zapojíme do elektřiny, ale ne do internetové sítě. Položíme otázku a necháváme děti hlasovat:</a:t>
            </a:r>
          </a:p>
          <a:p>
            <a:pPr>
              <a:lnSpc>
                <a:spcPct val="110000"/>
              </a:lnSpc>
            </a:pPr>
            <a:r>
              <a:rPr lang="cs-CZ" sz="1000" b="1" spc="-22" dirty="0"/>
              <a:t>Myslíte si, že uvidíte ve vyhledávání Wi-Fi na svém telefonu Wi-Fi s názvem XXX (jméno dle vašeho routeru)?</a:t>
            </a:r>
          </a:p>
          <a:p>
            <a:pPr>
              <a:lnSpc>
                <a:spcPct val="110000"/>
              </a:lnSpc>
            </a:pPr>
            <a:r>
              <a:rPr lang="cs-CZ" sz="1000" spc="-22" dirty="0"/>
              <a:t>Využijeme přichystaná elektronická zařízení a necháme je to vyzkoušet. Děti by měly Wi-Fi vidět. Necháme je se připojit, případně poskytneme heslo, pokud je Wi-Fi zaheslovaná. </a:t>
            </a:r>
            <a:br>
              <a:rPr lang="cs-CZ" sz="1000" spc="-22" dirty="0"/>
            </a:br>
            <a:br>
              <a:rPr lang="cs-CZ" sz="1000" spc="-22" dirty="0"/>
            </a:br>
            <a:r>
              <a:rPr lang="cs-CZ" sz="1000" spc="-22" dirty="0"/>
              <a:t>Další otázka k hlasování:</a:t>
            </a:r>
          </a:p>
          <a:p>
            <a:pPr>
              <a:lnSpc>
                <a:spcPct val="110000"/>
              </a:lnSpc>
            </a:pPr>
            <a:r>
              <a:rPr lang="cs-CZ" sz="1000" b="1" spc="-22" dirty="0"/>
              <a:t>Myslíte si, že se vám podaří vyhledat stránku google.cz?</a:t>
            </a:r>
          </a:p>
          <a:p>
            <a:pPr>
              <a:lnSpc>
                <a:spcPct val="110000"/>
              </a:lnSpc>
            </a:pPr>
            <a:r>
              <a:rPr lang="cs-CZ" sz="1000" spc="-22" dirty="0"/>
              <a:t>Nepůjde to, router musí být zapojený do sítě. Zapojíme </a:t>
            </a:r>
            <a:br>
              <a:rPr lang="cs-CZ" sz="1000" spc="-22" dirty="0"/>
            </a:br>
            <a:r>
              <a:rPr lang="cs-CZ" sz="1000" spc="-22" dirty="0"/>
              <a:t>a vyzkoušíme znovu. Wi-Fi router je tedy krabička, která nám vytváří Wi-Fi síť a zároveň všechny naše zařízení v této síti připojuje do internetu pomocí kabelu. Wi-Fi má omezený dosah, většinou jednotky až desítky metrů. Navíc díky své fyzikální podstatě krátkých radiových vln špatně prochází překážkami.</a:t>
            </a:r>
          </a:p>
        </p:txBody>
      </p:sp>
      <p:cxnSp>
        <p:nvCxnSpPr>
          <p:cNvPr id="18" name="Přímá spojnice 17">
            <a:extLst>
              <a:ext uri="{FF2B5EF4-FFF2-40B4-BE49-F238E27FC236}">
                <a16:creationId xmlns:a16="http://schemas.microsoft.com/office/drawing/2014/main" id="{4E3BBC64-A83B-4013-EB3B-AD2943F60B1B}"/>
              </a:ext>
            </a:extLst>
          </p:cNvPr>
          <p:cNvCxnSpPr>
            <a:cxnSpLocks/>
          </p:cNvCxnSpPr>
          <p:nvPr/>
        </p:nvCxnSpPr>
        <p:spPr>
          <a:xfrm flipV="1">
            <a:off x="287338" y="5886181"/>
            <a:ext cx="0" cy="2884757"/>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 name="Obdélník: se zakulacenými rohy 19">
            <a:extLst>
              <a:ext uri="{FF2B5EF4-FFF2-40B4-BE49-F238E27FC236}">
                <a16:creationId xmlns:a16="http://schemas.microsoft.com/office/drawing/2014/main" id="{C193D688-3D61-5124-CE20-0C0079A98707}"/>
              </a:ext>
            </a:extLst>
          </p:cNvPr>
          <p:cNvSpPr/>
          <p:nvPr/>
        </p:nvSpPr>
        <p:spPr>
          <a:xfrm>
            <a:off x="336183" y="5938004"/>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fický objekt 21" descr="Hodiny se souvislou výplní">
            <a:extLst>
              <a:ext uri="{FF2B5EF4-FFF2-40B4-BE49-F238E27FC236}">
                <a16:creationId xmlns:a16="http://schemas.microsoft.com/office/drawing/2014/main" id="{8862037B-D343-289A-753F-E754F862B0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5936632"/>
            <a:ext cx="195118" cy="195118"/>
          </a:xfrm>
          <a:prstGeom prst="rect">
            <a:avLst/>
          </a:prstGeom>
        </p:spPr>
      </p:pic>
      <p:sp>
        <p:nvSpPr>
          <p:cNvPr id="23" name="Nadpis 1">
            <a:extLst>
              <a:ext uri="{FF2B5EF4-FFF2-40B4-BE49-F238E27FC236}">
                <a16:creationId xmlns:a16="http://schemas.microsoft.com/office/drawing/2014/main" id="{935A02D4-3F39-CA22-C3E1-CF84958EA590}"/>
              </a:ext>
            </a:extLst>
          </p:cNvPr>
          <p:cNvSpPr txBox="1">
            <a:spLocks/>
          </p:cNvSpPr>
          <p:nvPr/>
        </p:nvSpPr>
        <p:spPr>
          <a:xfrm>
            <a:off x="287337" y="5554796"/>
            <a:ext cx="4490501" cy="1793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PŘIPOJOVÁNÍ K ROUTERU</a:t>
            </a:r>
            <a:endParaRPr lang="en-US" sz="1000" b="1" dirty="0"/>
          </a:p>
        </p:txBody>
      </p:sp>
      <p:sp>
        <p:nvSpPr>
          <p:cNvPr id="27" name="Obdélník 26">
            <a:extLst>
              <a:ext uri="{FF2B5EF4-FFF2-40B4-BE49-F238E27FC236}">
                <a16:creationId xmlns:a16="http://schemas.microsoft.com/office/drawing/2014/main" id="{10F294AE-7D76-CCE6-21DD-294F80A4802C}"/>
              </a:ext>
            </a:extLst>
          </p:cNvPr>
          <p:cNvSpPr/>
          <p:nvPr/>
        </p:nvSpPr>
        <p:spPr>
          <a:xfrm flipH="1">
            <a:off x="284953" y="5565857"/>
            <a:ext cx="56229" cy="168274"/>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Přímá spojnice 28">
            <a:extLst>
              <a:ext uri="{FF2B5EF4-FFF2-40B4-BE49-F238E27FC236}">
                <a16:creationId xmlns:a16="http://schemas.microsoft.com/office/drawing/2014/main" id="{171F9B9B-CE14-93F6-1AF1-FF6263849A31}"/>
              </a:ext>
            </a:extLst>
          </p:cNvPr>
          <p:cNvCxnSpPr>
            <a:cxnSpLocks/>
          </p:cNvCxnSpPr>
          <p:nvPr/>
        </p:nvCxnSpPr>
        <p:spPr>
          <a:xfrm>
            <a:off x="285749" y="8770938"/>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 name="Nadpis 1">
            <a:extLst>
              <a:ext uri="{FF2B5EF4-FFF2-40B4-BE49-F238E27FC236}">
                <a16:creationId xmlns:a16="http://schemas.microsoft.com/office/drawing/2014/main" id="{BC0FEE68-8ED6-0DA8-C6D6-F636AD7D3240}"/>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7" name="Nadpis 1">
            <a:extLst>
              <a:ext uri="{FF2B5EF4-FFF2-40B4-BE49-F238E27FC236}">
                <a16:creationId xmlns:a16="http://schemas.microsoft.com/office/drawing/2014/main" id="{1883D636-B22A-FD6A-9E60-595C354B28AC}"/>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1252929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57" name="Obdélník: se zakulacenými rohy 56">
            <a:extLst>
              <a:ext uri="{FF2B5EF4-FFF2-40B4-BE49-F238E27FC236}">
                <a16:creationId xmlns:a16="http://schemas.microsoft.com/office/drawing/2014/main" id="{3614364B-463E-2E2F-62CC-917A9E4775F3}"/>
              </a:ext>
            </a:extLst>
          </p:cNvPr>
          <p:cNvSpPr/>
          <p:nvPr/>
        </p:nvSpPr>
        <p:spPr>
          <a:xfrm>
            <a:off x="336183" y="847413"/>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6</a:t>
            </a:fld>
            <a:endParaRPr lang="en-US"/>
          </a:p>
        </p:txBody>
      </p:sp>
      <p:sp>
        <p:nvSpPr>
          <p:cNvPr id="38" name="Nadpis 1">
            <a:extLst>
              <a:ext uri="{FF2B5EF4-FFF2-40B4-BE49-F238E27FC236}">
                <a16:creationId xmlns:a16="http://schemas.microsoft.com/office/drawing/2014/main" id="{75FFC91B-C8F1-0DB4-2277-40EFF3643729}"/>
              </a:ext>
            </a:extLst>
          </p:cNvPr>
          <p:cNvSpPr txBox="1">
            <a:spLocks/>
          </p:cNvSpPr>
          <p:nvPr/>
        </p:nvSpPr>
        <p:spPr>
          <a:xfrm>
            <a:off x="287338" y="471342"/>
            <a:ext cx="2022476" cy="3326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PŘENOSOVÁ RYCHLOST</a:t>
            </a:r>
            <a:endParaRPr lang="en-US" sz="1000" dirty="0"/>
          </a:p>
        </p:txBody>
      </p:sp>
      <p:sp>
        <p:nvSpPr>
          <p:cNvPr id="40" name="Nadpis 1">
            <a:extLst>
              <a:ext uri="{FF2B5EF4-FFF2-40B4-BE49-F238E27FC236}">
                <a16:creationId xmlns:a16="http://schemas.microsoft.com/office/drawing/2014/main" id="{BDCC3DFB-D192-3630-60FD-66675669962C}"/>
              </a:ext>
            </a:extLst>
          </p:cNvPr>
          <p:cNvSpPr txBox="1">
            <a:spLocks/>
          </p:cNvSpPr>
          <p:nvPr/>
        </p:nvSpPr>
        <p:spPr>
          <a:xfrm>
            <a:off x="2417763" y="819920"/>
            <a:ext cx="4151312" cy="34135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Většina přenosu dat po internetu je pomocí kabelů. Kabely tvoří celou páteř internetu. Pokud bychom poslali zprávu do Ameriky, většinu cesty bude putovat nějakým kabelem.</a:t>
            </a:r>
          </a:p>
        </p:txBody>
      </p:sp>
      <p:sp>
        <p:nvSpPr>
          <p:cNvPr id="44" name="Nadpis 1">
            <a:extLst>
              <a:ext uri="{FF2B5EF4-FFF2-40B4-BE49-F238E27FC236}">
                <a16:creationId xmlns:a16="http://schemas.microsoft.com/office/drawing/2014/main" id="{B21E5A05-C6BE-38C1-F543-3156FC707A05}"/>
              </a:ext>
            </a:extLst>
          </p:cNvPr>
          <p:cNvSpPr txBox="1">
            <a:spLocks/>
          </p:cNvSpPr>
          <p:nvPr/>
        </p:nvSpPr>
        <p:spPr>
          <a:xfrm>
            <a:off x="292102" y="823141"/>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1 min</a:t>
            </a:r>
          </a:p>
        </p:txBody>
      </p:sp>
      <p:sp>
        <p:nvSpPr>
          <p:cNvPr id="45" name="Nadpis 1">
            <a:extLst>
              <a:ext uri="{FF2B5EF4-FFF2-40B4-BE49-F238E27FC236}">
                <a16:creationId xmlns:a16="http://schemas.microsoft.com/office/drawing/2014/main" id="{89908F81-8936-ADF9-BCF2-553E00DE409D}"/>
              </a:ext>
            </a:extLst>
          </p:cNvPr>
          <p:cNvSpPr txBox="1">
            <a:spLocks/>
          </p:cNvSpPr>
          <p:nvPr/>
        </p:nvSpPr>
        <p:spPr>
          <a:xfrm>
            <a:off x="1358901" y="3181317"/>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9</a:t>
            </a:r>
            <a:endParaRPr lang="cs-CZ" sz="1000" dirty="0"/>
          </a:p>
          <a:p>
            <a:pPr>
              <a:lnSpc>
                <a:spcPct val="110000"/>
              </a:lnSpc>
              <a:spcAft>
                <a:spcPts val="1300"/>
              </a:spcAft>
            </a:pPr>
            <a:endParaRPr lang="cs-CZ" sz="1000" b="1" dirty="0"/>
          </a:p>
        </p:txBody>
      </p:sp>
      <p:sp>
        <p:nvSpPr>
          <p:cNvPr id="48" name="Nadpis 1">
            <a:extLst>
              <a:ext uri="{FF2B5EF4-FFF2-40B4-BE49-F238E27FC236}">
                <a16:creationId xmlns:a16="http://schemas.microsoft.com/office/drawing/2014/main" id="{14D99024-D0BD-4A9F-E60F-2E6435648864}"/>
              </a:ext>
            </a:extLst>
          </p:cNvPr>
          <p:cNvSpPr txBox="1">
            <a:spLocks/>
          </p:cNvSpPr>
          <p:nvPr/>
        </p:nvSpPr>
        <p:spPr>
          <a:xfrm>
            <a:off x="292102" y="3170832"/>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1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9" name="Nadpis 1">
            <a:extLst>
              <a:ext uri="{FF2B5EF4-FFF2-40B4-BE49-F238E27FC236}">
                <a16:creationId xmlns:a16="http://schemas.microsoft.com/office/drawing/2014/main" id="{B7BFB083-E43E-57DA-E830-E4E5DD00E220}"/>
              </a:ext>
            </a:extLst>
          </p:cNvPr>
          <p:cNvSpPr txBox="1">
            <a:spLocks/>
          </p:cNvSpPr>
          <p:nvPr/>
        </p:nvSpPr>
        <p:spPr>
          <a:xfrm>
            <a:off x="2417763" y="3188160"/>
            <a:ext cx="4151312" cy="50437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22" dirty="0"/>
              <a:t>Optické kabely jsou zakopané i pod mořem. Na každých 100 km je tam ještě přidané zařízení, které signál běžící po kabelu zesílí.</a:t>
            </a:r>
          </a:p>
        </p:txBody>
      </p:sp>
      <p:cxnSp>
        <p:nvCxnSpPr>
          <p:cNvPr id="83" name="Přímá spojnice 82">
            <a:extLst>
              <a:ext uri="{FF2B5EF4-FFF2-40B4-BE49-F238E27FC236}">
                <a16:creationId xmlns:a16="http://schemas.microsoft.com/office/drawing/2014/main" id="{4C436BFC-0A53-931B-C694-C2E454192C5A}"/>
              </a:ext>
            </a:extLst>
          </p:cNvPr>
          <p:cNvCxnSpPr>
            <a:cxnSpLocks/>
          </p:cNvCxnSpPr>
          <p:nvPr/>
        </p:nvCxnSpPr>
        <p:spPr>
          <a:xfrm>
            <a:off x="285749" y="1485755"/>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95" name="Přímá spojnice 94">
            <a:extLst>
              <a:ext uri="{FF2B5EF4-FFF2-40B4-BE49-F238E27FC236}">
                <a16:creationId xmlns:a16="http://schemas.microsoft.com/office/drawing/2014/main" id="{CC677BEC-D7DA-4047-5F4A-B0E6CF852A2A}"/>
              </a:ext>
            </a:extLst>
          </p:cNvPr>
          <p:cNvCxnSpPr>
            <a:cxnSpLocks/>
          </p:cNvCxnSpPr>
          <p:nvPr/>
        </p:nvCxnSpPr>
        <p:spPr>
          <a:xfrm>
            <a:off x="285749" y="3700207"/>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1" name="Obdélník 100">
            <a:extLst>
              <a:ext uri="{FF2B5EF4-FFF2-40B4-BE49-F238E27FC236}">
                <a16:creationId xmlns:a16="http://schemas.microsoft.com/office/drawing/2014/main" id="{68466A6B-318B-FBCD-2EDE-F0330426C573}"/>
              </a:ext>
            </a:extLst>
          </p:cNvPr>
          <p:cNvSpPr/>
          <p:nvPr/>
        </p:nvSpPr>
        <p:spPr>
          <a:xfrm flipH="1">
            <a:off x="287338" y="485005"/>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bdélník: se zakulacenými rohy 59">
            <a:extLst>
              <a:ext uri="{FF2B5EF4-FFF2-40B4-BE49-F238E27FC236}">
                <a16:creationId xmlns:a16="http://schemas.microsoft.com/office/drawing/2014/main" id="{20D1C078-DBB2-1EE0-E087-AA87E53C1E83}"/>
              </a:ext>
            </a:extLst>
          </p:cNvPr>
          <p:cNvSpPr/>
          <p:nvPr/>
        </p:nvSpPr>
        <p:spPr>
          <a:xfrm>
            <a:off x="336183" y="3233140"/>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Grafický objekt 63" descr="Hodiny se souvislou výplní">
            <a:extLst>
              <a:ext uri="{FF2B5EF4-FFF2-40B4-BE49-F238E27FC236}">
                <a16:creationId xmlns:a16="http://schemas.microsoft.com/office/drawing/2014/main" id="{6C4DF714-F664-87F3-CD40-AED09E0D77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847871"/>
            <a:ext cx="195118" cy="195118"/>
          </a:xfrm>
          <a:prstGeom prst="rect">
            <a:avLst/>
          </a:prstGeom>
        </p:spPr>
      </p:pic>
      <p:pic>
        <p:nvPicPr>
          <p:cNvPr id="66" name="Grafický objekt 65" descr="Hodiny se souvislou výplní">
            <a:extLst>
              <a:ext uri="{FF2B5EF4-FFF2-40B4-BE49-F238E27FC236}">
                <a16:creationId xmlns:a16="http://schemas.microsoft.com/office/drawing/2014/main" id="{24E31F53-C318-223E-1E9A-171C7FA0C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3231768"/>
            <a:ext cx="195118" cy="195118"/>
          </a:xfrm>
          <a:prstGeom prst="rect">
            <a:avLst/>
          </a:prstGeom>
        </p:spPr>
      </p:pic>
      <p:cxnSp>
        <p:nvCxnSpPr>
          <p:cNvPr id="15" name="Přímá spojnice 14">
            <a:extLst>
              <a:ext uri="{FF2B5EF4-FFF2-40B4-BE49-F238E27FC236}">
                <a16:creationId xmlns:a16="http://schemas.microsoft.com/office/drawing/2014/main" id="{56991172-465E-C9E5-5BAC-3DE8665580A9}"/>
              </a:ext>
            </a:extLst>
          </p:cNvPr>
          <p:cNvCxnSpPr>
            <a:cxnSpLocks/>
          </p:cNvCxnSpPr>
          <p:nvPr/>
        </p:nvCxnSpPr>
        <p:spPr>
          <a:xfrm flipV="1">
            <a:off x="287338" y="803973"/>
            <a:ext cx="0" cy="3737865"/>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 name="Nadpis 1">
            <a:extLst>
              <a:ext uri="{FF2B5EF4-FFF2-40B4-BE49-F238E27FC236}">
                <a16:creationId xmlns:a16="http://schemas.microsoft.com/office/drawing/2014/main" id="{9A24CC68-5011-34D3-1F6F-4B30EA418C29}"/>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11" name="Nadpis 1">
            <a:extLst>
              <a:ext uri="{FF2B5EF4-FFF2-40B4-BE49-F238E27FC236}">
                <a16:creationId xmlns:a16="http://schemas.microsoft.com/office/drawing/2014/main" id="{1750E17D-0F3C-4304-E28A-121427CA3850}"/>
              </a:ext>
            </a:extLst>
          </p:cNvPr>
          <p:cNvSpPr txBox="1">
            <a:spLocks/>
          </p:cNvSpPr>
          <p:nvPr/>
        </p:nvSpPr>
        <p:spPr>
          <a:xfrm>
            <a:off x="1357312" y="812643"/>
            <a:ext cx="957265" cy="4878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7</a:t>
            </a:r>
          </a:p>
        </p:txBody>
      </p:sp>
      <p:sp>
        <p:nvSpPr>
          <p:cNvPr id="14" name="Nadpis 1">
            <a:extLst>
              <a:ext uri="{FF2B5EF4-FFF2-40B4-BE49-F238E27FC236}">
                <a16:creationId xmlns:a16="http://schemas.microsoft.com/office/drawing/2014/main" id="{F460217E-D0AC-923D-CB0A-6329A237AE10}"/>
              </a:ext>
            </a:extLst>
          </p:cNvPr>
          <p:cNvSpPr txBox="1">
            <a:spLocks/>
          </p:cNvSpPr>
          <p:nvPr/>
        </p:nvSpPr>
        <p:spPr>
          <a:xfrm>
            <a:off x="1358901" y="5043085"/>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b="1" dirty="0"/>
            </a:br>
            <a:r>
              <a:rPr lang="cs-CZ" sz="1000" b="1" dirty="0"/>
              <a:t>snímek 11</a:t>
            </a:r>
          </a:p>
          <a:p>
            <a:pPr>
              <a:lnSpc>
                <a:spcPct val="110000"/>
              </a:lnSpc>
              <a:spcAft>
                <a:spcPts val="1300"/>
              </a:spcAft>
            </a:pPr>
            <a:r>
              <a:rPr lang="cs-CZ" sz="1000" dirty="0"/>
              <a:t>PL</a:t>
            </a:r>
            <a:r>
              <a:rPr lang="cs-CZ" sz="1000" b="1" dirty="0"/>
              <a:t> úkol 2</a:t>
            </a:r>
          </a:p>
        </p:txBody>
      </p:sp>
      <p:sp>
        <p:nvSpPr>
          <p:cNvPr id="16" name="Nadpis 1">
            <a:extLst>
              <a:ext uri="{FF2B5EF4-FFF2-40B4-BE49-F238E27FC236}">
                <a16:creationId xmlns:a16="http://schemas.microsoft.com/office/drawing/2014/main" id="{9F9B73F1-611E-DF06-9E91-2F4EA32D89D5}"/>
              </a:ext>
            </a:extLst>
          </p:cNvPr>
          <p:cNvSpPr txBox="1">
            <a:spLocks/>
          </p:cNvSpPr>
          <p:nvPr/>
        </p:nvSpPr>
        <p:spPr>
          <a:xfrm>
            <a:off x="292102" y="5032600"/>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17" name="Nadpis 1">
            <a:extLst>
              <a:ext uri="{FF2B5EF4-FFF2-40B4-BE49-F238E27FC236}">
                <a16:creationId xmlns:a16="http://schemas.microsoft.com/office/drawing/2014/main" id="{00E37B5B-68D0-5412-ABC9-1402973319E2}"/>
              </a:ext>
            </a:extLst>
          </p:cNvPr>
          <p:cNvSpPr txBox="1">
            <a:spLocks/>
          </p:cNvSpPr>
          <p:nvPr/>
        </p:nvSpPr>
        <p:spPr>
          <a:xfrm>
            <a:off x="2417763" y="5049928"/>
            <a:ext cx="4151312" cy="51678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Prodiskutujte se sousedem výhody a nevýhody přenosu přes kabel oproti bezdrátovému přenosu. Píšeme na tabuli.</a:t>
            </a:r>
          </a:p>
        </p:txBody>
      </p:sp>
      <p:cxnSp>
        <p:nvCxnSpPr>
          <p:cNvPr id="18" name="Přímá spojnice 17">
            <a:extLst>
              <a:ext uri="{FF2B5EF4-FFF2-40B4-BE49-F238E27FC236}">
                <a16:creationId xmlns:a16="http://schemas.microsoft.com/office/drawing/2014/main" id="{4E3BBC64-A83B-4013-EB3B-AD2943F60B1B}"/>
              </a:ext>
            </a:extLst>
          </p:cNvPr>
          <p:cNvCxnSpPr>
            <a:cxnSpLocks/>
          </p:cNvCxnSpPr>
          <p:nvPr/>
        </p:nvCxnSpPr>
        <p:spPr>
          <a:xfrm flipV="1">
            <a:off x="287338" y="5043085"/>
            <a:ext cx="0" cy="85289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 name="Obdélník: se zakulacenými rohy 19">
            <a:extLst>
              <a:ext uri="{FF2B5EF4-FFF2-40B4-BE49-F238E27FC236}">
                <a16:creationId xmlns:a16="http://schemas.microsoft.com/office/drawing/2014/main" id="{C193D688-3D61-5124-CE20-0C0079A98707}"/>
              </a:ext>
            </a:extLst>
          </p:cNvPr>
          <p:cNvSpPr/>
          <p:nvPr/>
        </p:nvSpPr>
        <p:spPr>
          <a:xfrm>
            <a:off x="336183" y="5094908"/>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fický objekt 21" descr="Hodiny se souvislou výplní">
            <a:extLst>
              <a:ext uri="{FF2B5EF4-FFF2-40B4-BE49-F238E27FC236}">
                <a16:creationId xmlns:a16="http://schemas.microsoft.com/office/drawing/2014/main" id="{8862037B-D343-289A-753F-E754F862B0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5093536"/>
            <a:ext cx="195118" cy="195118"/>
          </a:xfrm>
          <a:prstGeom prst="rect">
            <a:avLst/>
          </a:prstGeom>
        </p:spPr>
      </p:pic>
      <p:sp>
        <p:nvSpPr>
          <p:cNvPr id="23" name="Nadpis 1">
            <a:extLst>
              <a:ext uri="{FF2B5EF4-FFF2-40B4-BE49-F238E27FC236}">
                <a16:creationId xmlns:a16="http://schemas.microsoft.com/office/drawing/2014/main" id="{935A02D4-3F39-CA22-C3E1-CF84958EA590}"/>
              </a:ext>
            </a:extLst>
          </p:cNvPr>
          <p:cNvSpPr txBox="1">
            <a:spLocks/>
          </p:cNvSpPr>
          <p:nvPr/>
        </p:nvSpPr>
        <p:spPr>
          <a:xfrm>
            <a:off x="287337" y="4711700"/>
            <a:ext cx="4490501" cy="1793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POROVNÁNÍ DRÁTU A BEZDRÁTU</a:t>
            </a:r>
            <a:endParaRPr lang="en-US" sz="1000" b="1" dirty="0"/>
          </a:p>
        </p:txBody>
      </p:sp>
      <p:sp>
        <p:nvSpPr>
          <p:cNvPr id="27" name="Obdélník 26">
            <a:extLst>
              <a:ext uri="{FF2B5EF4-FFF2-40B4-BE49-F238E27FC236}">
                <a16:creationId xmlns:a16="http://schemas.microsoft.com/office/drawing/2014/main" id="{10F294AE-7D76-CCE6-21DD-294F80A4802C}"/>
              </a:ext>
            </a:extLst>
          </p:cNvPr>
          <p:cNvSpPr/>
          <p:nvPr/>
        </p:nvSpPr>
        <p:spPr>
          <a:xfrm flipH="1">
            <a:off x="284953" y="4722761"/>
            <a:ext cx="56229" cy="168274"/>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Přímá spojnice 28">
            <a:extLst>
              <a:ext uri="{FF2B5EF4-FFF2-40B4-BE49-F238E27FC236}">
                <a16:creationId xmlns:a16="http://schemas.microsoft.com/office/drawing/2014/main" id="{171F9B9B-CE14-93F6-1AF1-FF6263849A31}"/>
              </a:ext>
            </a:extLst>
          </p:cNvPr>
          <p:cNvCxnSpPr>
            <a:cxnSpLocks/>
          </p:cNvCxnSpPr>
          <p:nvPr/>
        </p:nvCxnSpPr>
        <p:spPr>
          <a:xfrm>
            <a:off x="285749" y="5895975"/>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 name="Obdélník: se zakulacenými rohy 1">
            <a:extLst>
              <a:ext uri="{FF2B5EF4-FFF2-40B4-BE49-F238E27FC236}">
                <a16:creationId xmlns:a16="http://schemas.microsoft.com/office/drawing/2014/main" id="{9E8893E1-A9C7-99FA-92F9-BF9CBAC10E14}"/>
              </a:ext>
            </a:extLst>
          </p:cNvPr>
          <p:cNvSpPr/>
          <p:nvPr/>
        </p:nvSpPr>
        <p:spPr>
          <a:xfrm>
            <a:off x="336183" y="1519838"/>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Nadpis 1">
            <a:extLst>
              <a:ext uri="{FF2B5EF4-FFF2-40B4-BE49-F238E27FC236}">
                <a16:creationId xmlns:a16="http://schemas.microsoft.com/office/drawing/2014/main" id="{7A77070D-5A21-060F-4EBF-A2B3258B6CE7}"/>
              </a:ext>
            </a:extLst>
          </p:cNvPr>
          <p:cNvSpPr txBox="1">
            <a:spLocks/>
          </p:cNvSpPr>
          <p:nvPr/>
        </p:nvSpPr>
        <p:spPr>
          <a:xfrm>
            <a:off x="2417763" y="1492345"/>
            <a:ext cx="4151312" cy="34135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Často potřebujeme poslat informaci na delší vzdálenost než je 100 metrů. K tomu nám slouží lepší kabel - optický. Díky optickým vláknům, která jsou ze skla nebo z plastu, se signál v nich přenáší pomocí světla. Svazek vláken tak tvoří optický kabel s obrovskou datovou kapacitou. Vlákna se používají místo kovových kabelů, protože signály jsou přenášeny </a:t>
            </a:r>
            <a:br>
              <a:rPr lang="cs-CZ" sz="1000" dirty="0"/>
            </a:br>
            <a:r>
              <a:rPr lang="cs-CZ" sz="1000" dirty="0"/>
              <a:t>s minimální ztrátou a zároveň jsou vlákna imunní vůči elektromagnetickému rušení. </a:t>
            </a:r>
            <a:r>
              <a:rPr lang="cs-CZ" sz="1000" b="1" dirty="0"/>
              <a:t>Jak myslíte, že se ale zpráva dostane třeba až do New Yorku přes celý oceán?</a:t>
            </a:r>
          </a:p>
        </p:txBody>
      </p:sp>
      <p:sp>
        <p:nvSpPr>
          <p:cNvPr id="8" name="Nadpis 1">
            <a:extLst>
              <a:ext uri="{FF2B5EF4-FFF2-40B4-BE49-F238E27FC236}">
                <a16:creationId xmlns:a16="http://schemas.microsoft.com/office/drawing/2014/main" id="{234233AB-6A94-B79F-0A86-301110AF390C}"/>
              </a:ext>
            </a:extLst>
          </p:cNvPr>
          <p:cNvSpPr txBox="1">
            <a:spLocks/>
          </p:cNvSpPr>
          <p:nvPr/>
        </p:nvSpPr>
        <p:spPr>
          <a:xfrm>
            <a:off x="292102" y="1495566"/>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p:txBody>
      </p:sp>
      <p:pic>
        <p:nvPicPr>
          <p:cNvPr id="9" name="Grafický objekt 8" descr="Hodiny se souvislou výplní">
            <a:extLst>
              <a:ext uri="{FF2B5EF4-FFF2-40B4-BE49-F238E27FC236}">
                <a16:creationId xmlns:a16="http://schemas.microsoft.com/office/drawing/2014/main" id="{40AD30DE-EB9B-88E4-2145-D86CFD68D9F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520296"/>
            <a:ext cx="195118" cy="195118"/>
          </a:xfrm>
          <a:prstGeom prst="rect">
            <a:avLst/>
          </a:prstGeom>
        </p:spPr>
      </p:pic>
      <p:sp>
        <p:nvSpPr>
          <p:cNvPr id="10" name="Nadpis 1">
            <a:extLst>
              <a:ext uri="{FF2B5EF4-FFF2-40B4-BE49-F238E27FC236}">
                <a16:creationId xmlns:a16="http://schemas.microsoft.com/office/drawing/2014/main" id="{88B8A691-7CC8-F762-7F53-F63F5A618E27}"/>
              </a:ext>
            </a:extLst>
          </p:cNvPr>
          <p:cNvSpPr txBox="1">
            <a:spLocks/>
          </p:cNvSpPr>
          <p:nvPr/>
        </p:nvSpPr>
        <p:spPr>
          <a:xfrm>
            <a:off x="1357312" y="1485068"/>
            <a:ext cx="957265" cy="4878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8</a:t>
            </a:r>
          </a:p>
        </p:txBody>
      </p:sp>
      <p:cxnSp>
        <p:nvCxnSpPr>
          <p:cNvPr id="12" name="Přímá spojnice 11">
            <a:extLst>
              <a:ext uri="{FF2B5EF4-FFF2-40B4-BE49-F238E27FC236}">
                <a16:creationId xmlns:a16="http://schemas.microsoft.com/office/drawing/2014/main" id="{6FD343D4-A30E-DDEB-D874-047CF9AAB685}"/>
              </a:ext>
            </a:extLst>
          </p:cNvPr>
          <p:cNvCxnSpPr>
            <a:cxnSpLocks/>
          </p:cNvCxnSpPr>
          <p:nvPr/>
        </p:nvCxnSpPr>
        <p:spPr>
          <a:xfrm>
            <a:off x="285749" y="3187700"/>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8" name="Nadpis 1">
            <a:extLst>
              <a:ext uri="{FF2B5EF4-FFF2-40B4-BE49-F238E27FC236}">
                <a16:creationId xmlns:a16="http://schemas.microsoft.com/office/drawing/2014/main" id="{56D244CE-39A6-648C-F103-A150AB52AEC1}"/>
              </a:ext>
            </a:extLst>
          </p:cNvPr>
          <p:cNvSpPr txBox="1">
            <a:spLocks/>
          </p:cNvSpPr>
          <p:nvPr/>
        </p:nvSpPr>
        <p:spPr>
          <a:xfrm>
            <a:off x="1358901" y="3700643"/>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10</a:t>
            </a:r>
            <a:endParaRPr lang="cs-CZ" sz="1000" dirty="0"/>
          </a:p>
          <a:p>
            <a:pPr>
              <a:lnSpc>
                <a:spcPct val="110000"/>
              </a:lnSpc>
              <a:spcAft>
                <a:spcPts val="1300"/>
              </a:spcAft>
            </a:pPr>
            <a:endParaRPr lang="cs-CZ" sz="1000" b="1" dirty="0"/>
          </a:p>
        </p:txBody>
      </p:sp>
      <p:sp>
        <p:nvSpPr>
          <p:cNvPr id="30" name="Nadpis 1">
            <a:extLst>
              <a:ext uri="{FF2B5EF4-FFF2-40B4-BE49-F238E27FC236}">
                <a16:creationId xmlns:a16="http://schemas.microsoft.com/office/drawing/2014/main" id="{79584CF7-29A2-A699-AEFA-73F01670C68C}"/>
              </a:ext>
            </a:extLst>
          </p:cNvPr>
          <p:cNvSpPr txBox="1">
            <a:spLocks/>
          </p:cNvSpPr>
          <p:nvPr/>
        </p:nvSpPr>
        <p:spPr>
          <a:xfrm>
            <a:off x="292102" y="3690158"/>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1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37" name="Nadpis 1">
            <a:extLst>
              <a:ext uri="{FF2B5EF4-FFF2-40B4-BE49-F238E27FC236}">
                <a16:creationId xmlns:a16="http://schemas.microsoft.com/office/drawing/2014/main" id="{C182B1DA-E09D-75D2-74B7-A75414BFEA30}"/>
              </a:ext>
            </a:extLst>
          </p:cNvPr>
          <p:cNvSpPr txBox="1">
            <a:spLocks/>
          </p:cNvSpPr>
          <p:nvPr/>
        </p:nvSpPr>
        <p:spPr>
          <a:xfrm>
            <a:off x="2417763" y="3707486"/>
            <a:ext cx="4151312" cy="84567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22" dirty="0"/>
              <a:t>Tyto různé druhy kabelů tvoří takzvanou páteř internetu. V ČR se </a:t>
            </a:r>
            <a:br>
              <a:rPr lang="cs-CZ" sz="1000" spc="-22" dirty="0"/>
            </a:br>
            <a:r>
              <a:rPr lang="cs-CZ" sz="1000" spc="-22" dirty="0"/>
              <a:t>o to stará česká telekomunikační infrastruktura CETIN. CETIN tuto síť rozprodává mezi poskytovatele internetu, od nichž si zas připojení k internetu kupujeme my.</a:t>
            </a:r>
          </a:p>
        </p:txBody>
      </p:sp>
      <p:sp>
        <p:nvSpPr>
          <p:cNvPr id="39" name="Obdélník: se zakulacenými rohy 38">
            <a:extLst>
              <a:ext uri="{FF2B5EF4-FFF2-40B4-BE49-F238E27FC236}">
                <a16:creationId xmlns:a16="http://schemas.microsoft.com/office/drawing/2014/main" id="{2BF79B2C-6781-9E14-3884-6BFC1F80F42E}"/>
              </a:ext>
            </a:extLst>
          </p:cNvPr>
          <p:cNvSpPr/>
          <p:nvPr/>
        </p:nvSpPr>
        <p:spPr>
          <a:xfrm>
            <a:off x="336183" y="3752466"/>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2" name="Grafický objekt 41" descr="Hodiny se souvislou výplní">
            <a:extLst>
              <a:ext uri="{FF2B5EF4-FFF2-40B4-BE49-F238E27FC236}">
                <a16:creationId xmlns:a16="http://schemas.microsoft.com/office/drawing/2014/main" id="{80279430-4442-850C-7C2E-E9533E29E24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3751094"/>
            <a:ext cx="195118" cy="195118"/>
          </a:xfrm>
          <a:prstGeom prst="rect">
            <a:avLst/>
          </a:prstGeom>
        </p:spPr>
      </p:pic>
      <p:cxnSp>
        <p:nvCxnSpPr>
          <p:cNvPr id="46" name="Přímá spojnice 45">
            <a:extLst>
              <a:ext uri="{FF2B5EF4-FFF2-40B4-BE49-F238E27FC236}">
                <a16:creationId xmlns:a16="http://schemas.microsoft.com/office/drawing/2014/main" id="{AA763834-3661-2563-4E49-CBFAFBFB4B20}"/>
              </a:ext>
            </a:extLst>
          </p:cNvPr>
          <p:cNvCxnSpPr>
            <a:cxnSpLocks/>
          </p:cNvCxnSpPr>
          <p:nvPr/>
        </p:nvCxnSpPr>
        <p:spPr>
          <a:xfrm>
            <a:off x="285749" y="4541838"/>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52" name="Nadpis 1">
            <a:extLst>
              <a:ext uri="{FF2B5EF4-FFF2-40B4-BE49-F238E27FC236}">
                <a16:creationId xmlns:a16="http://schemas.microsoft.com/office/drawing/2014/main" id="{766DC7F4-2257-9E98-2876-EBECF7E526A1}"/>
              </a:ext>
            </a:extLst>
          </p:cNvPr>
          <p:cNvSpPr txBox="1">
            <a:spLocks/>
          </p:cNvSpPr>
          <p:nvPr/>
        </p:nvSpPr>
        <p:spPr>
          <a:xfrm>
            <a:off x="1358901" y="6395776"/>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12</a:t>
            </a:r>
          </a:p>
        </p:txBody>
      </p:sp>
      <p:sp>
        <p:nvSpPr>
          <p:cNvPr id="53" name="Nadpis 1">
            <a:extLst>
              <a:ext uri="{FF2B5EF4-FFF2-40B4-BE49-F238E27FC236}">
                <a16:creationId xmlns:a16="http://schemas.microsoft.com/office/drawing/2014/main" id="{CC7A3EF8-974F-77D7-4E0C-1B72AC6A5AF5}"/>
              </a:ext>
            </a:extLst>
          </p:cNvPr>
          <p:cNvSpPr txBox="1">
            <a:spLocks/>
          </p:cNvSpPr>
          <p:nvPr/>
        </p:nvSpPr>
        <p:spPr>
          <a:xfrm>
            <a:off x="292102" y="6385291"/>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54" name="Nadpis 1">
            <a:extLst>
              <a:ext uri="{FF2B5EF4-FFF2-40B4-BE49-F238E27FC236}">
                <a16:creationId xmlns:a16="http://schemas.microsoft.com/office/drawing/2014/main" id="{6CE3CA60-1AEE-9C48-23B5-8815648D3E01}"/>
              </a:ext>
            </a:extLst>
          </p:cNvPr>
          <p:cNvSpPr txBox="1">
            <a:spLocks/>
          </p:cNvSpPr>
          <p:nvPr/>
        </p:nvSpPr>
        <p:spPr>
          <a:xfrm>
            <a:off x="2417763" y="6402619"/>
            <a:ext cx="4151312" cy="51678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Díky BTS můžeme využívat mobilní data, ale </a:t>
            </a:r>
            <a:br>
              <a:rPr lang="cs-CZ" sz="1000" spc="-22" dirty="0"/>
            </a:br>
            <a:r>
              <a:rPr lang="cs-CZ" sz="1000" spc="-22" dirty="0"/>
              <a:t>i telefonovat nebo posílat SMS. BTS máme různé druhy, některé umí 5G, některé umí LTE, některé umí třeba jen EDGE.</a:t>
            </a:r>
          </a:p>
        </p:txBody>
      </p:sp>
      <p:cxnSp>
        <p:nvCxnSpPr>
          <p:cNvPr id="55" name="Přímá spojnice 54">
            <a:extLst>
              <a:ext uri="{FF2B5EF4-FFF2-40B4-BE49-F238E27FC236}">
                <a16:creationId xmlns:a16="http://schemas.microsoft.com/office/drawing/2014/main" id="{F8CD384C-A334-EF56-C379-561036D305C4}"/>
              </a:ext>
            </a:extLst>
          </p:cNvPr>
          <p:cNvCxnSpPr>
            <a:cxnSpLocks/>
          </p:cNvCxnSpPr>
          <p:nvPr/>
        </p:nvCxnSpPr>
        <p:spPr>
          <a:xfrm flipV="1">
            <a:off x="287338" y="6395776"/>
            <a:ext cx="0" cy="69315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56" name="Obdélník: se zakulacenými rohy 55">
            <a:extLst>
              <a:ext uri="{FF2B5EF4-FFF2-40B4-BE49-F238E27FC236}">
                <a16:creationId xmlns:a16="http://schemas.microsoft.com/office/drawing/2014/main" id="{3E9AEBB7-1A63-C14B-047D-09B8CCAF38A7}"/>
              </a:ext>
            </a:extLst>
          </p:cNvPr>
          <p:cNvSpPr/>
          <p:nvPr/>
        </p:nvSpPr>
        <p:spPr>
          <a:xfrm>
            <a:off x="336183" y="6447599"/>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8" name="Grafický objekt 57" descr="Hodiny se souvislou výplní">
            <a:extLst>
              <a:ext uri="{FF2B5EF4-FFF2-40B4-BE49-F238E27FC236}">
                <a16:creationId xmlns:a16="http://schemas.microsoft.com/office/drawing/2014/main" id="{788C2314-32D9-28DE-2ED0-2443ABC94AB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6446227"/>
            <a:ext cx="195118" cy="195118"/>
          </a:xfrm>
          <a:prstGeom prst="rect">
            <a:avLst/>
          </a:prstGeom>
        </p:spPr>
      </p:pic>
      <p:sp>
        <p:nvSpPr>
          <p:cNvPr id="59" name="Nadpis 1">
            <a:extLst>
              <a:ext uri="{FF2B5EF4-FFF2-40B4-BE49-F238E27FC236}">
                <a16:creationId xmlns:a16="http://schemas.microsoft.com/office/drawing/2014/main" id="{8A580752-AEB9-05D2-441D-85916642489D}"/>
              </a:ext>
            </a:extLst>
          </p:cNvPr>
          <p:cNvSpPr txBox="1">
            <a:spLocks/>
          </p:cNvSpPr>
          <p:nvPr/>
        </p:nvSpPr>
        <p:spPr>
          <a:xfrm>
            <a:off x="287337" y="6064391"/>
            <a:ext cx="4490501" cy="1793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MOBILNÍ DATA</a:t>
            </a:r>
            <a:endParaRPr lang="en-US" sz="1000" b="1" dirty="0"/>
          </a:p>
        </p:txBody>
      </p:sp>
      <p:sp>
        <p:nvSpPr>
          <p:cNvPr id="61" name="Obdélník 60">
            <a:extLst>
              <a:ext uri="{FF2B5EF4-FFF2-40B4-BE49-F238E27FC236}">
                <a16:creationId xmlns:a16="http://schemas.microsoft.com/office/drawing/2014/main" id="{DBECF4CB-5CE2-760B-2AD8-C5748417C83F}"/>
              </a:ext>
            </a:extLst>
          </p:cNvPr>
          <p:cNvSpPr/>
          <p:nvPr/>
        </p:nvSpPr>
        <p:spPr>
          <a:xfrm flipH="1">
            <a:off x="284953" y="6075452"/>
            <a:ext cx="56229" cy="168274"/>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3" name="Přímá spojnice 62">
            <a:extLst>
              <a:ext uri="{FF2B5EF4-FFF2-40B4-BE49-F238E27FC236}">
                <a16:creationId xmlns:a16="http://schemas.microsoft.com/office/drawing/2014/main" id="{D9AD64D9-E5D5-24D5-8C35-091BE91014C6}"/>
              </a:ext>
            </a:extLst>
          </p:cNvPr>
          <p:cNvCxnSpPr>
            <a:cxnSpLocks/>
          </p:cNvCxnSpPr>
          <p:nvPr/>
        </p:nvCxnSpPr>
        <p:spPr>
          <a:xfrm>
            <a:off x="285749" y="7088926"/>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9" name="Nadpis 1">
            <a:extLst>
              <a:ext uri="{FF2B5EF4-FFF2-40B4-BE49-F238E27FC236}">
                <a16:creationId xmlns:a16="http://schemas.microsoft.com/office/drawing/2014/main" id="{A74DA1B9-58F9-E622-00D1-1F6A8776BBAE}"/>
              </a:ext>
            </a:extLst>
          </p:cNvPr>
          <p:cNvSpPr txBox="1">
            <a:spLocks/>
          </p:cNvSpPr>
          <p:nvPr/>
        </p:nvSpPr>
        <p:spPr>
          <a:xfrm>
            <a:off x="1358901" y="7576212"/>
            <a:ext cx="955676" cy="6764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13</a:t>
            </a:r>
          </a:p>
          <a:p>
            <a:pPr>
              <a:lnSpc>
                <a:spcPct val="110000"/>
              </a:lnSpc>
              <a:spcAft>
                <a:spcPts val="1300"/>
              </a:spcAft>
            </a:pPr>
            <a:r>
              <a:rPr lang="cs-CZ" sz="1000" dirty="0"/>
              <a:t>PL</a:t>
            </a:r>
            <a:r>
              <a:rPr lang="cs-CZ" sz="1000" b="1" dirty="0"/>
              <a:t> úkol 3</a:t>
            </a:r>
          </a:p>
        </p:txBody>
      </p:sp>
      <p:sp>
        <p:nvSpPr>
          <p:cNvPr id="70" name="Nadpis 1">
            <a:extLst>
              <a:ext uri="{FF2B5EF4-FFF2-40B4-BE49-F238E27FC236}">
                <a16:creationId xmlns:a16="http://schemas.microsoft.com/office/drawing/2014/main" id="{C30979B3-7BEF-09B6-7888-FF8B15BCBBEC}"/>
              </a:ext>
            </a:extLst>
          </p:cNvPr>
          <p:cNvSpPr txBox="1">
            <a:spLocks/>
          </p:cNvSpPr>
          <p:nvPr/>
        </p:nvSpPr>
        <p:spPr>
          <a:xfrm>
            <a:off x="292102" y="7565727"/>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71" name="Nadpis 1">
            <a:extLst>
              <a:ext uri="{FF2B5EF4-FFF2-40B4-BE49-F238E27FC236}">
                <a16:creationId xmlns:a16="http://schemas.microsoft.com/office/drawing/2014/main" id="{34FB5228-59E7-6764-7F14-CD190CD48641}"/>
              </a:ext>
            </a:extLst>
          </p:cNvPr>
          <p:cNvSpPr txBox="1">
            <a:spLocks/>
          </p:cNvSpPr>
          <p:nvPr/>
        </p:nvSpPr>
        <p:spPr>
          <a:xfrm>
            <a:off x="2417763" y="7583055"/>
            <a:ext cx="4151312" cy="51678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Společně se podíváme, kde jsou nejbližší BTS naší škole.</a:t>
            </a:r>
          </a:p>
        </p:txBody>
      </p:sp>
      <p:cxnSp>
        <p:nvCxnSpPr>
          <p:cNvPr id="72" name="Přímá spojnice 71">
            <a:extLst>
              <a:ext uri="{FF2B5EF4-FFF2-40B4-BE49-F238E27FC236}">
                <a16:creationId xmlns:a16="http://schemas.microsoft.com/office/drawing/2014/main" id="{3BBCCA99-25AE-5F88-2F15-6C665B6AD1D5}"/>
              </a:ext>
            </a:extLst>
          </p:cNvPr>
          <p:cNvCxnSpPr>
            <a:cxnSpLocks/>
          </p:cNvCxnSpPr>
          <p:nvPr/>
        </p:nvCxnSpPr>
        <p:spPr>
          <a:xfrm flipV="1">
            <a:off x="287338" y="7576212"/>
            <a:ext cx="0" cy="856588"/>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3" name="Obdélník: se zakulacenými rohy 72">
            <a:extLst>
              <a:ext uri="{FF2B5EF4-FFF2-40B4-BE49-F238E27FC236}">
                <a16:creationId xmlns:a16="http://schemas.microsoft.com/office/drawing/2014/main" id="{6E6226F4-8C49-1E95-48F3-CF546D0D9ABC}"/>
              </a:ext>
            </a:extLst>
          </p:cNvPr>
          <p:cNvSpPr/>
          <p:nvPr/>
        </p:nvSpPr>
        <p:spPr>
          <a:xfrm>
            <a:off x="336183" y="76280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4" name="Grafický objekt 73" descr="Hodiny se souvislou výplní">
            <a:extLst>
              <a:ext uri="{FF2B5EF4-FFF2-40B4-BE49-F238E27FC236}">
                <a16:creationId xmlns:a16="http://schemas.microsoft.com/office/drawing/2014/main" id="{2CE923AF-7F47-860F-EEA8-A16B8F0C95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26663"/>
            <a:ext cx="195118" cy="195118"/>
          </a:xfrm>
          <a:prstGeom prst="rect">
            <a:avLst/>
          </a:prstGeom>
        </p:spPr>
      </p:pic>
      <p:sp>
        <p:nvSpPr>
          <p:cNvPr id="75" name="Nadpis 1">
            <a:extLst>
              <a:ext uri="{FF2B5EF4-FFF2-40B4-BE49-F238E27FC236}">
                <a16:creationId xmlns:a16="http://schemas.microsoft.com/office/drawing/2014/main" id="{EB1580E8-42BD-7125-B163-9FAD64BD7480}"/>
              </a:ext>
            </a:extLst>
          </p:cNvPr>
          <p:cNvSpPr txBox="1">
            <a:spLocks/>
          </p:cNvSpPr>
          <p:nvPr/>
        </p:nvSpPr>
        <p:spPr>
          <a:xfrm>
            <a:off x="287337" y="7244827"/>
            <a:ext cx="4490501" cy="1793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sv-SE" sz="1000" dirty="0"/>
              <a:t>AKTIVITA</a:t>
            </a:r>
            <a:r>
              <a:rPr lang="sv-SE" sz="1000" b="1" dirty="0"/>
              <a:t> BTS V NAŠEM MĚSTĚ</a:t>
            </a:r>
            <a:endParaRPr lang="en-US" sz="1000" b="1" dirty="0"/>
          </a:p>
        </p:txBody>
      </p:sp>
      <p:sp>
        <p:nvSpPr>
          <p:cNvPr id="76" name="Obdélník 75">
            <a:extLst>
              <a:ext uri="{FF2B5EF4-FFF2-40B4-BE49-F238E27FC236}">
                <a16:creationId xmlns:a16="http://schemas.microsoft.com/office/drawing/2014/main" id="{8604A0B4-0D9C-50CD-5DD4-B8AB18FB95AC}"/>
              </a:ext>
            </a:extLst>
          </p:cNvPr>
          <p:cNvSpPr/>
          <p:nvPr/>
        </p:nvSpPr>
        <p:spPr>
          <a:xfrm flipH="1">
            <a:off x="284953" y="7255888"/>
            <a:ext cx="56229" cy="168274"/>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Přímá spojnice 76">
            <a:extLst>
              <a:ext uri="{FF2B5EF4-FFF2-40B4-BE49-F238E27FC236}">
                <a16:creationId xmlns:a16="http://schemas.microsoft.com/office/drawing/2014/main" id="{CC8D6E94-6369-260C-4E1B-C1706C5C2C94}"/>
              </a:ext>
            </a:extLst>
          </p:cNvPr>
          <p:cNvCxnSpPr>
            <a:cxnSpLocks/>
          </p:cNvCxnSpPr>
          <p:nvPr/>
        </p:nvCxnSpPr>
        <p:spPr>
          <a:xfrm>
            <a:off x="285749" y="8432800"/>
            <a:ext cx="6284914" cy="0"/>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5" name="Nadpis 1">
            <a:extLst>
              <a:ext uri="{FF2B5EF4-FFF2-40B4-BE49-F238E27FC236}">
                <a16:creationId xmlns:a16="http://schemas.microsoft.com/office/drawing/2014/main" id="{38F717A8-2EB3-0F16-ABE5-FA3C66B43F37}"/>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6" name="Nadpis 1">
            <a:extLst>
              <a:ext uri="{FF2B5EF4-FFF2-40B4-BE49-F238E27FC236}">
                <a16:creationId xmlns:a16="http://schemas.microsoft.com/office/drawing/2014/main" id="{CB25C69E-684F-9148-8931-6EF3BCA371FF}"/>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2828694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57" name="Obdélník: se zakulacenými rohy 56">
            <a:extLst>
              <a:ext uri="{FF2B5EF4-FFF2-40B4-BE49-F238E27FC236}">
                <a16:creationId xmlns:a16="http://schemas.microsoft.com/office/drawing/2014/main" id="{3614364B-463E-2E2F-62CC-917A9E4775F3}"/>
              </a:ext>
            </a:extLst>
          </p:cNvPr>
          <p:cNvSpPr/>
          <p:nvPr/>
        </p:nvSpPr>
        <p:spPr>
          <a:xfrm>
            <a:off x="336183" y="847413"/>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7</a:t>
            </a:fld>
            <a:endParaRPr lang="en-US"/>
          </a:p>
        </p:txBody>
      </p:sp>
      <p:sp>
        <p:nvSpPr>
          <p:cNvPr id="38" name="Nadpis 1">
            <a:extLst>
              <a:ext uri="{FF2B5EF4-FFF2-40B4-BE49-F238E27FC236}">
                <a16:creationId xmlns:a16="http://schemas.microsoft.com/office/drawing/2014/main" id="{75FFC91B-C8F1-0DB4-2277-40EFF3643729}"/>
              </a:ext>
            </a:extLst>
          </p:cNvPr>
          <p:cNvSpPr txBox="1">
            <a:spLocks/>
          </p:cNvSpPr>
          <p:nvPr/>
        </p:nvSpPr>
        <p:spPr>
          <a:xfrm>
            <a:off x="287338" y="471342"/>
            <a:ext cx="2022476" cy="3326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HOTSPOT</a:t>
            </a:r>
            <a:endParaRPr lang="en-US" sz="1000" dirty="0"/>
          </a:p>
        </p:txBody>
      </p:sp>
      <p:sp>
        <p:nvSpPr>
          <p:cNvPr id="40" name="Nadpis 1">
            <a:extLst>
              <a:ext uri="{FF2B5EF4-FFF2-40B4-BE49-F238E27FC236}">
                <a16:creationId xmlns:a16="http://schemas.microsoft.com/office/drawing/2014/main" id="{BDCC3DFB-D192-3630-60FD-66675669962C}"/>
              </a:ext>
            </a:extLst>
          </p:cNvPr>
          <p:cNvSpPr txBox="1">
            <a:spLocks/>
          </p:cNvSpPr>
          <p:nvPr/>
        </p:nvSpPr>
        <p:spPr>
          <a:xfrm>
            <a:off x="2417763" y="819920"/>
            <a:ext cx="4151312" cy="112367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Přihlásí se ten, kdo už někdy někomu udělal hotspot. </a:t>
            </a:r>
            <a:br>
              <a:rPr lang="cs-CZ" sz="1000" dirty="0"/>
            </a:br>
            <a:r>
              <a:rPr lang="cs-CZ" sz="1000" dirty="0"/>
              <a:t>A ten, kdo toho někdy využil.</a:t>
            </a:r>
            <a:br>
              <a:rPr lang="cs-CZ" sz="1000" dirty="0"/>
            </a:br>
            <a:r>
              <a:rPr lang="cs-CZ" sz="1000" dirty="0"/>
              <a:t>Telefon se dokáže chovat jako Wi-Fi router a vytváří Wi-Fi pro další zařízení. Je to jeden z dalších způsobů připojení </a:t>
            </a:r>
            <a:br>
              <a:rPr lang="cs-CZ" sz="1000" dirty="0"/>
            </a:br>
            <a:r>
              <a:rPr lang="cs-CZ" sz="1000" dirty="0"/>
              <a:t>k internetu. Mobil vytvářející hotspot ale samozřejmě musí být připojen k internetu jinak.</a:t>
            </a:r>
          </a:p>
        </p:txBody>
      </p:sp>
      <p:sp>
        <p:nvSpPr>
          <p:cNvPr id="44" name="Nadpis 1">
            <a:extLst>
              <a:ext uri="{FF2B5EF4-FFF2-40B4-BE49-F238E27FC236}">
                <a16:creationId xmlns:a16="http://schemas.microsoft.com/office/drawing/2014/main" id="{B21E5A05-C6BE-38C1-F543-3156FC707A05}"/>
              </a:ext>
            </a:extLst>
          </p:cNvPr>
          <p:cNvSpPr txBox="1">
            <a:spLocks/>
          </p:cNvSpPr>
          <p:nvPr/>
        </p:nvSpPr>
        <p:spPr>
          <a:xfrm>
            <a:off x="292102" y="823141"/>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p:txBody>
      </p:sp>
      <p:cxnSp>
        <p:nvCxnSpPr>
          <p:cNvPr id="83" name="Přímá spojnice 82">
            <a:extLst>
              <a:ext uri="{FF2B5EF4-FFF2-40B4-BE49-F238E27FC236}">
                <a16:creationId xmlns:a16="http://schemas.microsoft.com/office/drawing/2014/main" id="{4C436BFC-0A53-931B-C694-C2E454192C5A}"/>
              </a:ext>
            </a:extLst>
          </p:cNvPr>
          <p:cNvCxnSpPr>
            <a:cxnSpLocks/>
          </p:cNvCxnSpPr>
          <p:nvPr/>
        </p:nvCxnSpPr>
        <p:spPr>
          <a:xfrm>
            <a:off x="285749" y="2003425"/>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1" name="Obdélník 100">
            <a:extLst>
              <a:ext uri="{FF2B5EF4-FFF2-40B4-BE49-F238E27FC236}">
                <a16:creationId xmlns:a16="http://schemas.microsoft.com/office/drawing/2014/main" id="{68466A6B-318B-FBCD-2EDE-F0330426C573}"/>
              </a:ext>
            </a:extLst>
          </p:cNvPr>
          <p:cNvSpPr/>
          <p:nvPr/>
        </p:nvSpPr>
        <p:spPr>
          <a:xfrm flipH="1">
            <a:off x="287338" y="485005"/>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Grafický objekt 63" descr="Hodiny se souvislou výplní">
            <a:extLst>
              <a:ext uri="{FF2B5EF4-FFF2-40B4-BE49-F238E27FC236}">
                <a16:creationId xmlns:a16="http://schemas.microsoft.com/office/drawing/2014/main" id="{6C4DF714-F664-87F3-CD40-AED09E0D77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847871"/>
            <a:ext cx="195118" cy="195118"/>
          </a:xfrm>
          <a:prstGeom prst="rect">
            <a:avLst/>
          </a:prstGeom>
        </p:spPr>
      </p:pic>
      <p:cxnSp>
        <p:nvCxnSpPr>
          <p:cNvPr id="15" name="Přímá spojnice 14">
            <a:extLst>
              <a:ext uri="{FF2B5EF4-FFF2-40B4-BE49-F238E27FC236}">
                <a16:creationId xmlns:a16="http://schemas.microsoft.com/office/drawing/2014/main" id="{56991172-465E-C9E5-5BAC-3DE8665580A9}"/>
              </a:ext>
            </a:extLst>
          </p:cNvPr>
          <p:cNvCxnSpPr>
            <a:cxnSpLocks/>
          </p:cNvCxnSpPr>
          <p:nvPr/>
        </p:nvCxnSpPr>
        <p:spPr>
          <a:xfrm flipV="1">
            <a:off x="287338" y="803973"/>
            <a:ext cx="0" cy="1199452"/>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 name="Nadpis 1">
            <a:extLst>
              <a:ext uri="{FF2B5EF4-FFF2-40B4-BE49-F238E27FC236}">
                <a16:creationId xmlns:a16="http://schemas.microsoft.com/office/drawing/2014/main" id="{9A24CC68-5011-34D3-1F6F-4B30EA418C29}"/>
              </a:ext>
            </a:extLst>
          </p:cNvPr>
          <p:cNvSpPr txBox="1">
            <a:spLocks/>
          </p:cNvSpPr>
          <p:nvPr/>
        </p:nvSpPr>
        <p:spPr>
          <a:xfrm>
            <a:off x="287339" y="143969"/>
            <a:ext cx="3619500"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2 – </a:t>
            </a:r>
            <a:r>
              <a:rPr lang="pt-BR" sz="1000" b="0" dirty="0"/>
              <a:t>TYPY PŘIPOJENÍ A PŘENOSOVÁ MÉDIA</a:t>
            </a:r>
            <a:endParaRPr lang="en-US" sz="1000" b="0" dirty="0"/>
          </a:p>
        </p:txBody>
      </p:sp>
      <p:sp>
        <p:nvSpPr>
          <p:cNvPr id="11" name="Nadpis 1">
            <a:extLst>
              <a:ext uri="{FF2B5EF4-FFF2-40B4-BE49-F238E27FC236}">
                <a16:creationId xmlns:a16="http://schemas.microsoft.com/office/drawing/2014/main" id="{1750E17D-0F3C-4304-E28A-121427CA3850}"/>
              </a:ext>
            </a:extLst>
          </p:cNvPr>
          <p:cNvSpPr txBox="1">
            <a:spLocks/>
          </p:cNvSpPr>
          <p:nvPr/>
        </p:nvSpPr>
        <p:spPr>
          <a:xfrm>
            <a:off x="1357312" y="812643"/>
            <a:ext cx="957265" cy="4878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14</a:t>
            </a:r>
          </a:p>
        </p:txBody>
      </p:sp>
      <p:sp>
        <p:nvSpPr>
          <p:cNvPr id="6" name="Obdélník: se zakulacenými rohy 5">
            <a:extLst>
              <a:ext uri="{FF2B5EF4-FFF2-40B4-BE49-F238E27FC236}">
                <a16:creationId xmlns:a16="http://schemas.microsoft.com/office/drawing/2014/main" id="{627AD5A4-91C1-BC43-0DD5-D4B632BF1302}"/>
              </a:ext>
            </a:extLst>
          </p:cNvPr>
          <p:cNvSpPr/>
          <p:nvPr/>
        </p:nvSpPr>
        <p:spPr>
          <a:xfrm>
            <a:off x="336183" y="2543421"/>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Nadpis 1">
            <a:extLst>
              <a:ext uri="{FF2B5EF4-FFF2-40B4-BE49-F238E27FC236}">
                <a16:creationId xmlns:a16="http://schemas.microsoft.com/office/drawing/2014/main" id="{E7173B46-32B1-A2A4-2C46-7CAF38FB2E93}"/>
              </a:ext>
            </a:extLst>
          </p:cNvPr>
          <p:cNvSpPr txBox="1">
            <a:spLocks/>
          </p:cNvSpPr>
          <p:nvPr/>
        </p:nvSpPr>
        <p:spPr>
          <a:xfrm>
            <a:off x="287338" y="2167350"/>
            <a:ext cx="2022476" cy="3326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SATELITY</a:t>
            </a:r>
            <a:endParaRPr lang="en-US" sz="1000" dirty="0"/>
          </a:p>
        </p:txBody>
      </p:sp>
      <p:sp>
        <p:nvSpPr>
          <p:cNvPr id="19" name="Nadpis 1">
            <a:extLst>
              <a:ext uri="{FF2B5EF4-FFF2-40B4-BE49-F238E27FC236}">
                <a16:creationId xmlns:a16="http://schemas.microsoft.com/office/drawing/2014/main" id="{B245210E-B249-07D6-A396-3956F61EA78D}"/>
              </a:ext>
            </a:extLst>
          </p:cNvPr>
          <p:cNvSpPr txBox="1">
            <a:spLocks/>
          </p:cNvSpPr>
          <p:nvPr/>
        </p:nvSpPr>
        <p:spPr>
          <a:xfrm>
            <a:off x="2417763" y="2515928"/>
            <a:ext cx="4151312" cy="135336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Mnoho lidí si myslí, že pro komunikaci používáme hlavně satelity. Není to pravda. Jsou příliš daleko. Satelitní signál je také nestabilní. Využívají se jen v odlehlých lokalitách, kde není jiný způsob připojení.</a:t>
            </a:r>
          </a:p>
        </p:txBody>
      </p:sp>
      <p:sp>
        <p:nvSpPr>
          <p:cNvPr id="21" name="Nadpis 1">
            <a:extLst>
              <a:ext uri="{FF2B5EF4-FFF2-40B4-BE49-F238E27FC236}">
                <a16:creationId xmlns:a16="http://schemas.microsoft.com/office/drawing/2014/main" id="{06ECB321-75B4-48B2-198B-E706292DC232}"/>
              </a:ext>
            </a:extLst>
          </p:cNvPr>
          <p:cNvSpPr txBox="1">
            <a:spLocks/>
          </p:cNvSpPr>
          <p:nvPr/>
        </p:nvSpPr>
        <p:spPr>
          <a:xfrm>
            <a:off x="292102" y="2519149"/>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p:txBody>
      </p:sp>
      <p:cxnSp>
        <p:nvCxnSpPr>
          <p:cNvPr id="24" name="Přímá spojnice 23">
            <a:extLst>
              <a:ext uri="{FF2B5EF4-FFF2-40B4-BE49-F238E27FC236}">
                <a16:creationId xmlns:a16="http://schemas.microsoft.com/office/drawing/2014/main" id="{CBF18918-4DD8-B1B1-D836-4169F978A427}"/>
              </a:ext>
            </a:extLst>
          </p:cNvPr>
          <p:cNvCxnSpPr>
            <a:cxnSpLocks/>
          </p:cNvCxnSpPr>
          <p:nvPr/>
        </p:nvCxnSpPr>
        <p:spPr>
          <a:xfrm>
            <a:off x="285749" y="3357563"/>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5" name="Obdélník 24">
            <a:extLst>
              <a:ext uri="{FF2B5EF4-FFF2-40B4-BE49-F238E27FC236}">
                <a16:creationId xmlns:a16="http://schemas.microsoft.com/office/drawing/2014/main" id="{DD736727-255B-856E-7956-0301C208B70C}"/>
              </a:ext>
            </a:extLst>
          </p:cNvPr>
          <p:cNvSpPr/>
          <p:nvPr/>
        </p:nvSpPr>
        <p:spPr>
          <a:xfrm flipH="1">
            <a:off x="287338" y="2181013"/>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Grafický objekt 25" descr="Hodiny se souvislou výplní">
            <a:extLst>
              <a:ext uri="{FF2B5EF4-FFF2-40B4-BE49-F238E27FC236}">
                <a16:creationId xmlns:a16="http://schemas.microsoft.com/office/drawing/2014/main" id="{D5E33650-2515-30B9-AB7C-42F9618F038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2543879"/>
            <a:ext cx="195118" cy="195118"/>
          </a:xfrm>
          <a:prstGeom prst="rect">
            <a:avLst/>
          </a:prstGeom>
        </p:spPr>
      </p:pic>
      <p:cxnSp>
        <p:nvCxnSpPr>
          <p:cNvPr id="31" name="Přímá spojnice 30">
            <a:extLst>
              <a:ext uri="{FF2B5EF4-FFF2-40B4-BE49-F238E27FC236}">
                <a16:creationId xmlns:a16="http://schemas.microsoft.com/office/drawing/2014/main" id="{980A78D6-D830-DC5A-BE2E-50A089E8E821}"/>
              </a:ext>
            </a:extLst>
          </p:cNvPr>
          <p:cNvCxnSpPr>
            <a:cxnSpLocks/>
          </p:cNvCxnSpPr>
          <p:nvPr/>
        </p:nvCxnSpPr>
        <p:spPr>
          <a:xfrm flipV="1">
            <a:off x="287338" y="2499981"/>
            <a:ext cx="0" cy="857582"/>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2" name="Nadpis 1">
            <a:extLst>
              <a:ext uri="{FF2B5EF4-FFF2-40B4-BE49-F238E27FC236}">
                <a16:creationId xmlns:a16="http://schemas.microsoft.com/office/drawing/2014/main" id="{93CA5729-840F-8D6B-A2E5-AF93FE95B3F3}"/>
              </a:ext>
            </a:extLst>
          </p:cNvPr>
          <p:cNvSpPr txBox="1">
            <a:spLocks/>
          </p:cNvSpPr>
          <p:nvPr/>
        </p:nvSpPr>
        <p:spPr>
          <a:xfrm>
            <a:off x="1357312" y="2515927"/>
            <a:ext cx="957265" cy="48060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15</a:t>
            </a:r>
          </a:p>
        </p:txBody>
      </p:sp>
      <p:sp>
        <p:nvSpPr>
          <p:cNvPr id="35" name="Nadpis 1">
            <a:extLst>
              <a:ext uri="{FF2B5EF4-FFF2-40B4-BE49-F238E27FC236}">
                <a16:creationId xmlns:a16="http://schemas.microsoft.com/office/drawing/2014/main" id="{30FE15BB-A110-D6DB-FC5F-FBEDE31929A5}"/>
              </a:ext>
            </a:extLst>
          </p:cNvPr>
          <p:cNvSpPr txBox="1">
            <a:spLocks/>
          </p:cNvSpPr>
          <p:nvPr/>
        </p:nvSpPr>
        <p:spPr>
          <a:xfrm>
            <a:off x="287337" y="3524286"/>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rgbClr val="0070C0"/>
                </a:solidFill>
              </a:rPr>
              <a:t>REFLEXE</a:t>
            </a:r>
            <a:endParaRPr lang="en-US" sz="1400" b="1" dirty="0">
              <a:solidFill>
                <a:srgbClr val="0070C0"/>
              </a:solidFill>
            </a:endParaRPr>
          </a:p>
        </p:txBody>
      </p:sp>
      <p:sp>
        <p:nvSpPr>
          <p:cNvPr id="36" name="Nadpis 1">
            <a:extLst>
              <a:ext uri="{FF2B5EF4-FFF2-40B4-BE49-F238E27FC236}">
                <a16:creationId xmlns:a16="http://schemas.microsoft.com/office/drawing/2014/main" id="{21260001-7E7D-9D2F-B603-1D30FF21A3F2}"/>
              </a:ext>
            </a:extLst>
          </p:cNvPr>
          <p:cNvSpPr txBox="1">
            <a:spLocks/>
          </p:cNvSpPr>
          <p:nvPr/>
        </p:nvSpPr>
        <p:spPr>
          <a:xfrm>
            <a:off x="287337" y="3864355"/>
            <a:ext cx="6281738" cy="167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SPEEDTEST</a:t>
            </a:r>
            <a:endParaRPr lang="en-US" sz="1000" b="1" dirty="0"/>
          </a:p>
        </p:txBody>
      </p:sp>
      <p:sp>
        <p:nvSpPr>
          <p:cNvPr id="41" name="Nadpis 1">
            <a:extLst>
              <a:ext uri="{FF2B5EF4-FFF2-40B4-BE49-F238E27FC236}">
                <a16:creationId xmlns:a16="http://schemas.microsoft.com/office/drawing/2014/main" id="{CEC10735-20FA-3B3B-E04D-8E10019C43C3}"/>
              </a:ext>
            </a:extLst>
          </p:cNvPr>
          <p:cNvSpPr txBox="1">
            <a:spLocks/>
          </p:cNvSpPr>
          <p:nvPr/>
        </p:nvSpPr>
        <p:spPr>
          <a:xfrm>
            <a:off x="1360493" y="4199504"/>
            <a:ext cx="957935" cy="6879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16</a:t>
            </a:r>
            <a:br>
              <a:rPr lang="cs-CZ" sz="1000" b="1" dirty="0"/>
            </a:br>
            <a:br>
              <a:rPr lang="cs-CZ" sz="1000" b="1" dirty="0"/>
            </a:br>
            <a:r>
              <a:rPr lang="cs-CZ" sz="1000" dirty="0"/>
              <a:t>PL</a:t>
            </a:r>
            <a:r>
              <a:rPr lang="cs-CZ" sz="1000" b="1" dirty="0"/>
              <a:t> úkol 4</a:t>
            </a:r>
            <a:endParaRPr lang="cs-CZ" sz="1000" dirty="0"/>
          </a:p>
          <a:p>
            <a:pPr>
              <a:lnSpc>
                <a:spcPct val="110000"/>
              </a:lnSpc>
              <a:spcAft>
                <a:spcPts val="1300"/>
              </a:spcAft>
            </a:pPr>
            <a:endParaRPr lang="cs-CZ" sz="1000" b="1" dirty="0"/>
          </a:p>
        </p:txBody>
      </p:sp>
      <p:sp>
        <p:nvSpPr>
          <p:cNvPr id="47" name="Nadpis 1">
            <a:extLst>
              <a:ext uri="{FF2B5EF4-FFF2-40B4-BE49-F238E27FC236}">
                <a16:creationId xmlns:a16="http://schemas.microsoft.com/office/drawing/2014/main" id="{B07F9BBF-3098-F9C4-6D5D-EC906DF933DF}"/>
              </a:ext>
            </a:extLst>
          </p:cNvPr>
          <p:cNvSpPr txBox="1">
            <a:spLocks/>
          </p:cNvSpPr>
          <p:nvPr/>
        </p:nvSpPr>
        <p:spPr>
          <a:xfrm>
            <a:off x="2417762" y="4205555"/>
            <a:ext cx="4184917" cy="83930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31" dirty="0"/>
              <a:t>Změřte rychlost vašeho aktuálního připojení (speedtest.cesnet.cz). Zapište výsledky do tabulky. Zkuste využít co nejvíce typů připojení. Seřaďte je pak od nejrychlejšího k nejpomalejšímu.</a:t>
            </a:r>
          </a:p>
        </p:txBody>
      </p:sp>
      <p:sp>
        <p:nvSpPr>
          <p:cNvPr id="50" name="Nadpis 1">
            <a:extLst>
              <a:ext uri="{FF2B5EF4-FFF2-40B4-BE49-F238E27FC236}">
                <a16:creationId xmlns:a16="http://schemas.microsoft.com/office/drawing/2014/main" id="{81498261-1C9C-578E-1D83-8171A1AFB415}"/>
              </a:ext>
            </a:extLst>
          </p:cNvPr>
          <p:cNvSpPr txBox="1">
            <a:spLocks/>
          </p:cNvSpPr>
          <p:nvPr/>
        </p:nvSpPr>
        <p:spPr>
          <a:xfrm>
            <a:off x="282535" y="4199504"/>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6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51" name="Přímá spojnice 50">
            <a:extLst>
              <a:ext uri="{FF2B5EF4-FFF2-40B4-BE49-F238E27FC236}">
                <a16:creationId xmlns:a16="http://schemas.microsoft.com/office/drawing/2014/main" id="{C248A0FF-27F4-2F07-99C5-91D7B1CAA107}"/>
              </a:ext>
            </a:extLst>
          </p:cNvPr>
          <p:cNvCxnSpPr>
            <a:cxnSpLocks/>
          </p:cNvCxnSpPr>
          <p:nvPr/>
        </p:nvCxnSpPr>
        <p:spPr>
          <a:xfrm>
            <a:off x="285749" y="5049838"/>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62" name="Přímá spojnice 61">
            <a:extLst>
              <a:ext uri="{FF2B5EF4-FFF2-40B4-BE49-F238E27FC236}">
                <a16:creationId xmlns:a16="http://schemas.microsoft.com/office/drawing/2014/main" id="{2BB1EBF4-23A2-1375-5C64-C33EC7770EEE}"/>
              </a:ext>
            </a:extLst>
          </p:cNvPr>
          <p:cNvCxnSpPr>
            <a:cxnSpLocks/>
          </p:cNvCxnSpPr>
          <p:nvPr/>
        </p:nvCxnSpPr>
        <p:spPr>
          <a:xfrm flipV="1">
            <a:off x="287338" y="4205325"/>
            <a:ext cx="0" cy="844513"/>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65" name="Obdélník 64">
            <a:extLst>
              <a:ext uri="{FF2B5EF4-FFF2-40B4-BE49-F238E27FC236}">
                <a16:creationId xmlns:a16="http://schemas.microsoft.com/office/drawing/2014/main" id="{51223B9F-0886-E880-D3F2-B41BA1088819}"/>
              </a:ext>
            </a:extLst>
          </p:cNvPr>
          <p:cNvSpPr/>
          <p:nvPr/>
        </p:nvSpPr>
        <p:spPr>
          <a:xfrm flipH="1">
            <a:off x="283526" y="3853979"/>
            <a:ext cx="61752" cy="18929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 name="Skupina 66">
            <a:extLst>
              <a:ext uri="{FF2B5EF4-FFF2-40B4-BE49-F238E27FC236}">
                <a16:creationId xmlns:a16="http://schemas.microsoft.com/office/drawing/2014/main" id="{F11F4447-0B9C-0237-84AF-F2BEB97D0962}"/>
              </a:ext>
            </a:extLst>
          </p:cNvPr>
          <p:cNvGrpSpPr/>
          <p:nvPr/>
        </p:nvGrpSpPr>
        <p:grpSpPr>
          <a:xfrm>
            <a:off x="336183" y="4246971"/>
            <a:ext cx="857618" cy="378713"/>
            <a:chOff x="336183" y="7608666"/>
            <a:chExt cx="857618" cy="378713"/>
          </a:xfrm>
        </p:grpSpPr>
        <p:sp>
          <p:nvSpPr>
            <p:cNvPr id="68" name="Obdélník: se zakulacenými rohy 67">
              <a:extLst>
                <a:ext uri="{FF2B5EF4-FFF2-40B4-BE49-F238E27FC236}">
                  <a16:creationId xmlns:a16="http://schemas.microsoft.com/office/drawing/2014/main" id="{AD5B3285-3C6F-304F-8E2D-67080BC51F07}"/>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8" name="Grafický objekt 77" descr="Hodiny se souvislou výplní">
              <a:extLst>
                <a:ext uri="{FF2B5EF4-FFF2-40B4-BE49-F238E27FC236}">
                  <a16:creationId xmlns:a16="http://schemas.microsoft.com/office/drawing/2014/main" id="{98AEBB27-1011-17D9-EB32-4010EBED6B2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sp>
        <p:nvSpPr>
          <p:cNvPr id="80" name="Nadpis 1">
            <a:extLst>
              <a:ext uri="{FF2B5EF4-FFF2-40B4-BE49-F238E27FC236}">
                <a16:creationId xmlns:a16="http://schemas.microsoft.com/office/drawing/2014/main" id="{6FD414E4-586A-18AA-320E-1E1AF681E210}"/>
              </a:ext>
            </a:extLst>
          </p:cNvPr>
          <p:cNvSpPr txBox="1">
            <a:spLocks/>
          </p:cNvSpPr>
          <p:nvPr/>
        </p:nvSpPr>
        <p:spPr>
          <a:xfrm>
            <a:off x="287337" y="5218127"/>
            <a:ext cx="6281738" cy="167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SHRNUTÍ</a:t>
            </a:r>
            <a:endParaRPr lang="en-US" sz="1000" b="1" dirty="0"/>
          </a:p>
        </p:txBody>
      </p:sp>
      <p:sp>
        <p:nvSpPr>
          <p:cNvPr id="81" name="Nadpis 1">
            <a:extLst>
              <a:ext uri="{FF2B5EF4-FFF2-40B4-BE49-F238E27FC236}">
                <a16:creationId xmlns:a16="http://schemas.microsoft.com/office/drawing/2014/main" id="{10CA5699-CC31-201A-9161-B9F3111CBDBF}"/>
              </a:ext>
            </a:extLst>
          </p:cNvPr>
          <p:cNvSpPr txBox="1">
            <a:spLocks/>
          </p:cNvSpPr>
          <p:nvPr/>
        </p:nvSpPr>
        <p:spPr>
          <a:xfrm>
            <a:off x="1360493" y="5553276"/>
            <a:ext cx="957935" cy="44722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17</a:t>
            </a:r>
            <a:endParaRPr lang="cs-CZ" sz="1000" dirty="0"/>
          </a:p>
          <a:p>
            <a:pPr>
              <a:lnSpc>
                <a:spcPct val="110000"/>
              </a:lnSpc>
              <a:spcAft>
                <a:spcPts val="1300"/>
              </a:spcAft>
            </a:pPr>
            <a:endParaRPr lang="cs-CZ" sz="1000" b="1" dirty="0"/>
          </a:p>
        </p:txBody>
      </p:sp>
      <p:sp>
        <p:nvSpPr>
          <p:cNvPr id="82" name="Nadpis 1">
            <a:extLst>
              <a:ext uri="{FF2B5EF4-FFF2-40B4-BE49-F238E27FC236}">
                <a16:creationId xmlns:a16="http://schemas.microsoft.com/office/drawing/2014/main" id="{521666C2-98DD-6EA2-FD0D-75ADFA8D6E77}"/>
              </a:ext>
            </a:extLst>
          </p:cNvPr>
          <p:cNvSpPr txBox="1">
            <a:spLocks/>
          </p:cNvSpPr>
          <p:nvPr/>
        </p:nvSpPr>
        <p:spPr>
          <a:xfrm>
            <a:off x="2417762" y="5559328"/>
            <a:ext cx="4184917" cy="42012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15" dirty="0"/>
              <a:t>Srovnejme to, co jsme se dnes dozvěděli, s počátečními nápady z PL úkol 1. Necháme chvíli debatovat děti mezi sebou i s námi.</a:t>
            </a:r>
          </a:p>
        </p:txBody>
      </p:sp>
      <p:sp>
        <p:nvSpPr>
          <p:cNvPr id="84" name="Nadpis 1">
            <a:extLst>
              <a:ext uri="{FF2B5EF4-FFF2-40B4-BE49-F238E27FC236}">
                <a16:creationId xmlns:a16="http://schemas.microsoft.com/office/drawing/2014/main" id="{AF0DEE2B-07C9-3E03-AE8A-7F00E00C8A9B}"/>
              </a:ext>
            </a:extLst>
          </p:cNvPr>
          <p:cNvSpPr txBox="1">
            <a:spLocks/>
          </p:cNvSpPr>
          <p:nvPr/>
        </p:nvSpPr>
        <p:spPr>
          <a:xfrm>
            <a:off x="282535" y="5553276"/>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85" name="Přímá spojnice 84">
            <a:extLst>
              <a:ext uri="{FF2B5EF4-FFF2-40B4-BE49-F238E27FC236}">
                <a16:creationId xmlns:a16="http://schemas.microsoft.com/office/drawing/2014/main" id="{FC7BBA10-D1A5-38B4-309F-143B510CE6B0}"/>
              </a:ext>
            </a:extLst>
          </p:cNvPr>
          <p:cNvCxnSpPr>
            <a:cxnSpLocks/>
          </p:cNvCxnSpPr>
          <p:nvPr/>
        </p:nvCxnSpPr>
        <p:spPr>
          <a:xfrm>
            <a:off x="285749" y="6064250"/>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86" name="Přímá spojnice 85">
            <a:extLst>
              <a:ext uri="{FF2B5EF4-FFF2-40B4-BE49-F238E27FC236}">
                <a16:creationId xmlns:a16="http://schemas.microsoft.com/office/drawing/2014/main" id="{E6C255F2-B0E7-7176-2517-52FC38313DC2}"/>
              </a:ext>
            </a:extLst>
          </p:cNvPr>
          <p:cNvCxnSpPr>
            <a:cxnSpLocks/>
          </p:cNvCxnSpPr>
          <p:nvPr/>
        </p:nvCxnSpPr>
        <p:spPr>
          <a:xfrm flipV="1">
            <a:off x="287338" y="5559097"/>
            <a:ext cx="0" cy="2027566"/>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87" name="Obdélník 86">
            <a:extLst>
              <a:ext uri="{FF2B5EF4-FFF2-40B4-BE49-F238E27FC236}">
                <a16:creationId xmlns:a16="http://schemas.microsoft.com/office/drawing/2014/main" id="{85605B34-D0C4-947C-B5C9-70E8707F7924}"/>
              </a:ext>
            </a:extLst>
          </p:cNvPr>
          <p:cNvSpPr/>
          <p:nvPr/>
        </p:nvSpPr>
        <p:spPr>
          <a:xfrm flipH="1">
            <a:off x="283526" y="5207751"/>
            <a:ext cx="61752" cy="18929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8" name="Skupina 87">
            <a:extLst>
              <a:ext uri="{FF2B5EF4-FFF2-40B4-BE49-F238E27FC236}">
                <a16:creationId xmlns:a16="http://schemas.microsoft.com/office/drawing/2014/main" id="{989EF626-86BE-BBEB-C580-D6DB93F52575}"/>
              </a:ext>
            </a:extLst>
          </p:cNvPr>
          <p:cNvGrpSpPr/>
          <p:nvPr/>
        </p:nvGrpSpPr>
        <p:grpSpPr>
          <a:xfrm>
            <a:off x="336183" y="5600743"/>
            <a:ext cx="857618" cy="378713"/>
            <a:chOff x="336183" y="7608666"/>
            <a:chExt cx="857618" cy="378713"/>
          </a:xfrm>
        </p:grpSpPr>
        <p:sp>
          <p:nvSpPr>
            <p:cNvPr id="89" name="Obdélník: se zakulacenými rohy 88">
              <a:extLst>
                <a:ext uri="{FF2B5EF4-FFF2-40B4-BE49-F238E27FC236}">
                  <a16:creationId xmlns:a16="http://schemas.microsoft.com/office/drawing/2014/main" id="{0A073F62-A2CF-2B3C-0DF3-4F5CCD61AEA4}"/>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0" name="Grafický objekt 89" descr="Hodiny se souvislou výplní">
              <a:extLst>
                <a:ext uri="{FF2B5EF4-FFF2-40B4-BE49-F238E27FC236}">
                  <a16:creationId xmlns:a16="http://schemas.microsoft.com/office/drawing/2014/main" id="{DDD9461A-BBD4-9D02-C1E8-E5E25C53458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sp>
        <p:nvSpPr>
          <p:cNvPr id="93" name="Nadpis 1">
            <a:extLst>
              <a:ext uri="{FF2B5EF4-FFF2-40B4-BE49-F238E27FC236}">
                <a16:creationId xmlns:a16="http://schemas.microsoft.com/office/drawing/2014/main" id="{B1285F6C-1D79-0308-10BB-329CF202B5E5}"/>
              </a:ext>
            </a:extLst>
          </p:cNvPr>
          <p:cNvSpPr txBox="1">
            <a:spLocks/>
          </p:cNvSpPr>
          <p:nvPr/>
        </p:nvSpPr>
        <p:spPr>
          <a:xfrm>
            <a:off x="2417762" y="6065635"/>
            <a:ext cx="4184917" cy="42012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1" dirty="0"/>
              <a:t>Přiřaďme různé typy připojení k různým situacím! </a:t>
            </a:r>
          </a:p>
        </p:txBody>
      </p:sp>
      <p:sp>
        <p:nvSpPr>
          <p:cNvPr id="94" name="Nadpis 1">
            <a:extLst>
              <a:ext uri="{FF2B5EF4-FFF2-40B4-BE49-F238E27FC236}">
                <a16:creationId xmlns:a16="http://schemas.microsoft.com/office/drawing/2014/main" id="{FE093AA7-70E8-C194-4008-C8E31D885BD3}"/>
              </a:ext>
            </a:extLst>
          </p:cNvPr>
          <p:cNvSpPr txBox="1">
            <a:spLocks/>
          </p:cNvSpPr>
          <p:nvPr/>
        </p:nvSpPr>
        <p:spPr>
          <a:xfrm>
            <a:off x="282535" y="6059583"/>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96" name="Přímá spojnice 95">
            <a:extLst>
              <a:ext uri="{FF2B5EF4-FFF2-40B4-BE49-F238E27FC236}">
                <a16:creationId xmlns:a16="http://schemas.microsoft.com/office/drawing/2014/main" id="{2316EB9F-6923-EB7D-38B4-7008069BFD5C}"/>
              </a:ext>
            </a:extLst>
          </p:cNvPr>
          <p:cNvCxnSpPr>
            <a:cxnSpLocks/>
          </p:cNvCxnSpPr>
          <p:nvPr/>
        </p:nvCxnSpPr>
        <p:spPr>
          <a:xfrm>
            <a:off x="285749" y="6572250"/>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97" name="Skupina 96">
            <a:extLst>
              <a:ext uri="{FF2B5EF4-FFF2-40B4-BE49-F238E27FC236}">
                <a16:creationId xmlns:a16="http://schemas.microsoft.com/office/drawing/2014/main" id="{1177B428-A785-AC19-35C3-90894956E785}"/>
              </a:ext>
            </a:extLst>
          </p:cNvPr>
          <p:cNvGrpSpPr/>
          <p:nvPr/>
        </p:nvGrpSpPr>
        <p:grpSpPr>
          <a:xfrm>
            <a:off x="336183" y="6107050"/>
            <a:ext cx="857618" cy="378713"/>
            <a:chOff x="336183" y="7608666"/>
            <a:chExt cx="857618" cy="378713"/>
          </a:xfrm>
        </p:grpSpPr>
        <p:sp>
          <p:nvSpPr>
            <p:cNvPr id="98" name="Obdélník: se zakulacenými rohy 97">
              <a:extLst>
                <a:ext uri="{FF2B5EF4-FFF2-40B4-BE49-F238E27FC236}">
                  <a16:creationId xmlns:a16="http://schemas.microsoft.com/office/drawing/2014/main" id="{3E5D0593-3878-17B3-D9E1-F24E0DF50641}"/>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9" name="Grafický objekt 98" descr="Hodiny se souvislou výplní">
              <a:extLst>
                <a:ext uri="{FF2B5EF4-FFF2-40B4-BE49-F238E27FC236}">
                  <a16:creationId xmlns:a16="http://schemas.microsoft.com/office/drawing/2014/main" id="{1AAEA2B1-7B4C-775B-E4D1-12D68155B9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sp>
        <p:nvSpPr>
          <p:cNvPr id="100" name="Nadpis 1">
            <a:extLst>
              <a:ext uri="{FF2B5EF4-FFF2-40B4-BE49-F238E27FC236}">
                <a16:creationId xmlns:a16="http://schemas.microsoft.com/office/drawing/2014/main" id="{D2B31D50-BA16-A5AB-1347-407D797F4CA5}"/>
              </a:ext>
            </a:extLst>
          </p:cNvPr>
          <p:cNvSpPr txBox="1">
            <a:spLocks/>
          </p:cNvSpPr>
          <p:nvPr/>
        </p:nvSpPr>
        <p:spPr>
          <a:xfrm>
            <a:off x="1360493" y="6064250"/>
            <a:ext cx="957935" cy="46321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18</a:t>
            </a:r>
            <a:endParaRPr lang="cs-CZ" sz="1000" dirty="0"/>
          </a:p>
          <a:p>
            <a:pPr>
              <a:lnSpc>
                <a:spcPct val="110000"/>
              </a:lnSpc>
              <a:spcAft>
                <a:spcPts val="1300"/>
              </a:spcAft>
            </a:pPr>
            <a:endParaRPr lang="cs-CZ" sz="1000" b="1" dirty="0"/>
          </a:p>
        </p:txBody>
      </p:sp>
      <p:sp>
        <p:nvSpPr>
          <p:cNvPr id="102" name="Nadpis 1">
            <a:extLst>
              <a:ext uri="{FF2B5EF4-FFF2-40B4-BE49-F238E27FC236}">
                <a16:creationId xmlns:a16="http://schemas.microsoft.com/office/drawing/2014/main" id="{5541EAA3-E827-EFAE-03E2-31126E3DAFBD}"/>
              </a:ext>
            </a:extLst>
          </p:cNvPr>
          <p:cNvSpPr txBox="1">
            <a:spLocks/>
          </p:cNvSpPr>
          <p:nvPr/>
        </p:nvSpPr>
        <p:spPr>
          <a:xfrm>
            <a:off x="2417762" y="6576747"/>
            <a:ext cx="4184917" cy="42012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spc="22" dirty="0"/>
              <a:t>K internetu </a:t>
            </a:r>
            <a:r>
              <a:rPr lang="cs-CZ" sz="1000" spc="22"/>
              <a:t>se připojujeme hlavně </a:t>
            </a:r>
            <a:r>
              <a:rPr lang="cs-CZ" sz="1000" spc="22" dirty="0"/>
              <a:t>přes kabel nebo pomocí Wi-Fi. Zatímco Wi-Fi je efektivní na krátké vzdálenosti, je velmi ovlivnitelná vnějšími vlivy, kabely jsou výrazně rychlejší, méně ovlivnitelné vnějšími vlivy, a tak jsou po celé Zemi, třeba i pod mořem.</a:t>
            </a:r>
          </a:p>
        </p:txBody>
      </p:sp>
      <p:sp>
        <p:nvSpPr>
          <p:cNvPr id="103" name="Nadpis 1">
            <a:extLst>
              <a:ext uri="{FF2B5EF4-FFF2-40B4-BE49-F238E27FC236}">
                <a16:creationId xmlns:a16="http://schemas.microsoft.com/office/drawing/2014/main" id="{9A07E4C5-0969-3A54-896C-5FF285FB4B4D}"/>
              </a:ext>
            </a:extLst>
          </p:cNvPr>
          <p:cNvSpPr txBox="1">
            <a:spLocks/>
          </p:cNvSpPr>
          <p:nvPr/>
        </p:nvSpPr>
        <p:spPr>
          <a:xfrm>
            <a:off x="282535" y="6570695"/>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1 min</a:t>
            </a:r>
          </a:p>
          <a:p>
            <a:pPr algn="ctr">
              <a:lnSpc>
                <a:spcPct val="110000"/>
              </a:lnSpc>
              <a:spcAft>
                <a:spcPts val="1300"/>
              </a:spcAft>
            </a:pPr>
            <a:endParaRPr lang="cs-CZ" sz="1000" dirty="0"/>
          </a:p>
          <a:p>
            <a:pPr algn="ctr">
              <a:lnSpc>
                <a:spcPct val="110000"/>
              </a:lnSpc>
              <a:spcAft>
                <a:spcPts val="1300"/>
              </a:spcAft>
            </a:pPr>
            <a:endParaRPr lang="cs-CZ" sz="1000" b="1" dirty="0"/>
          </a:p>
        </p:txBody>
      </p:sp>
      <p:grpSp>
        <p:nvGrpSpPr>
          <p:cNvPr id="104" name="Skupina 103">
            <a:extLst>
              <a:ext uri="{FF2B5EF4-FFF2-40B4-BE49-F238E27FC236}">
                <a16:creationId xmlns:a16="http://schemas.microsoft.com/office/drawing/2014/main" id="{ADD1B8C0-FE62-0986-828D-87DEFDE78C9C}"/>
              </a:ext>
            </a:extLst>
          </p:cNvPr>
          <p:cNvGrpSpPr/>
          <p:nvPr/>
        </p:nvGrpSpPr>
        <p:grpSpPr>
          <a:xfrm>
            <a:off x="336183" y="6618162"/>
            <a:ext cx="857618" cy="378713"/>
            <a:chOff x="336183" y="7608666"/>
            <a:chExt cx="857618" cy="378713"/>
          </a:xfrm>
        </p:grpSpPr>
        <p:sp>
          <p:nvSpPr>
            <p:cNvPr id="105" name="Obdélník: se zakulacenými rohy 104">
              <a:extLst>
                <a:ext uri="{FF2B5EF4-FFF2-40B4-BE49-F238E27FC236}">
                  <a16:creationId xmlns:a16="http://schemas.microsoft.com/office/drawing/2014/main" id="{7C24E552-6082-B31E-AF0E-1952D2847AA4}"/>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6" name="Grafický objekt 105" descr="Hodiny se souvislou výplní">
              <a:extLst>
                <a:ext uri="{FF2B5EF4-FFF2-40B4-BE49-F238E27FC236}">
                  <a16:creationId xmlns:a16="http://schemas.microsoft.com/office/drawing/2014/main" id="{2B7942EA-4CC3-1C79-6D68-A1FBD7DB7F3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sp>
        <p:nvSpPr>
          <p:cNvPr id="107" name="Nadpis 1">
            <a:extLst>
              <a:ext uri="{FF2B5EF4-FFF2-40B4-BE49-F238E27FC236}">
                <a16:creationId xmlns:a16="http://schemas.microsoft.com/office/drawing/2014/main" id="{3C12E674-F647-62B7-23AB-5F0B042CAE66}"/>
              </a:ext>
            </a:extLst>
          </p:cNvPr>
          <p:cNvSpPr txBox="1">
            <a:spLocks/>
          </p:cNvSpPr>
          <p:nvPr/>
        </p:nvSpPr>
        <p:spPr>
          <a:xfrm>
            <a:off x="1360493" y="6575362"/>
            <a:ext cx="957935" cy="46321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19</a:t>
            </a:r>
            <a:endParaRPr lang="cs-CZ" sz="1000" dirty="0"/>
          </a:p>
          <a:p>
            <a:pPr>
              <a:lnSpc>
                <a:spcPct val="110000"/>
              </a:lnSpc>
              <a:spcAft>
                <a:spcPts val="1300"/>
              </a:spcAft>
            </a:pPr>
            <a:endParaRPr lang="cs-CZ" sz="1000" b="1" dirty="0"/>
          </a:p>
        </p:txBody>
      </p:sp>
      <p:cxnSp>
        <p:nvCxnSpPr>
          <p:cNvPr id="109" name="Přímá spojnice 108">
            <a:extLst>
              <a:ext uri="{FF2B5EF4-FFF2-40B4-BE49-F238E27FC236}">
                <a16:creationId xmlns:a16="http://schemas.microsoft.com/office/drawing/2014/main" id="{80D33908-95F3-421E-F184-9C87229B44E0}"/>
              </a:ext>
            </a:extLst>
          </p:cNvPr>
          <p:cNvCxnSpPr>
            <a:cxnSpLocks/>
          </p:cNvCxnSpPr>
          <p:nvPr/>
        </p:nvCxnSpPr>
        <p:spPr>
          <a:xfrm>
            <a:off x="285749" y="7586663"/>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2" name="Nadpis 1">
            <a:extLst>
              <a:ext uri="{FF2B5EF4-FFF2-40B4-BE49-F238E27FC236}">
                <a16:creationId xmlns:a16="http://schemas.microsoft.com/office/drawing/2014/main" id="{AF08DD45-1472-58B0-F38A-5B7025666DBE}"/>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
        <p:nvSpPr>
          <p:cNvPr id="5" name="Nadpis 1">
            <a:extLst>
              <a:ext uri="{FF2B5EF4-FFF2-40B4-BE49-F238E27FC236}">
                <a16:creationId xmlns:a16="http://schemas.microsoft.com/office/drawing/2014/main" id="{561E3782-1335-E6AB-82C5-56E1D3117214}"/>
              </a:ext>
            </a:extLst>
          </p:cNvPr>
          <p:cNvSpPr txBox="1">
            <a:spLocks/>
          </p:cNvSpPr>
          <p:nvPr/>
        </p:nvSpPr>
        <p:spPr>
          <a:xfrm>
            <a:off x="4372898" y="148730"/>
            <a:ext cx="2193002"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8. - 9. ročník ZŠ/ těžší varianta</a:t>
            </a:r>
            <a:endParaRPr lang="en-US" sz="1000" b="0" dirty="0"/>
          </a:p>
        </p:txBody>
      </p:sp>
    </p:spTree>
    <p:extLst>
      <p:ext uri="{BB962C8B-B14F-4D97-AF65-F5344CB8AC3E}">
        <p14:creationId xmlns:p14="http://schemas.microsoft.com/office/powerpoint/2010/main" val="4041464439"/>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Vlastní 1">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2911</TotalTime>
  <Words>3243</Words>
  <Application>Microsoft Macintosh PowerPoint</Application>
  <PresentationFormat>A4 Paper (210x297 mm)</PresentationFormat>
  <Paragraphs>213</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Arial</vt:lpstr>
      <vt:lpstr>Avenir</vt:lpstr>
      <vt:lpstr>Motiv Office</vt:lpstr>
      <vt:lpstr>TYPY PŘIPOJENÍ A PŘENOSOVÁ MÉDIA</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JAK VYPADÁ INTERNET</dc:title>
  <dc:creator>Ondrej Javora</dc:creator>
  <cp:lastModifiedBy>Anna Yaghobová</cp:lastModifiedBy>
  <cp:revision>10</cp:revision>
  <dcterms:created xsi:type="dcterms:W3CDTF">2024-02-25T15:00:55Z</dcterms:created>
  <dcterms:modified xsi:type="dcterms:W3CDTF">2024-08-07T10:13:05Z</dcterms:modified>
</cp:coreProperties>
</file>