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2. hodina - pracovni list L" id="{C362323F-965A-4F67-A13E-C6F40ED782E1}">
          <p14:sldIdLst>
            <p14:sldId id="25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91" autoAdjust="0"/>
    <p:restoredTop sz="94660"/>
  </p:normalViewPr>
  <p:slideViewPr>
    <p:cSldViewPr snapToGrid="0" showGuides="1">
      <p:cViewPr>
        <p:scale>
          <a:sx n="180" d="100"/>
          <a:sy n="180" d="100"/>
        </p:scale>
        <p:origin x="1832" y="-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AA77F1-E731-4A0D-AD40-2192F8E16725}" type="datetimeFigureOut">
              <a:rPr lang="en-US" smtClean="0"/>
              <a:t>8/6/24</a:t>
            </a:fld>
            <a:endParaRPr lang="en-US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A77D49-7409-4C8C-97C4-6BB7504B5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874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8182F9A-DFE4-1D03-12AA-CB3F4871A5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7339" y="639445"/>
            <a:ext cx="6281736" cy="34956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AutoNum type="arabicPeriod"/>
              <a:defRPr sz="1000" b="1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endParaRPr lang="en-US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B0852E5-B1B1-9AD8-21CD-A7D9A815B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6421" y="9448800"/>
            <a:ext cx="5207442" cy="457199"/>
          </a:xfrm>
          <a:prstGeom prst="rect">
            <a:avLst/>
          </a:prstGeom>
        </p:spPr>
        <p:txBody>
          <a:bodyPr anchor="t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E26611D-CA97-E741-CB0E-68EED0E49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11813" y="9448800"/>
            <a:ext cx="957262" cy="457199"/>
          </a:xfrm>
          <a:prstGeom prst="rect">
            <a:avLst/>
          </a:prstGeom>
        </p:spPr>
        <p:txBody>
          <a:bodyPr anchor="t"/>
          <a:lstStyle>
            <a:lvl1pPr algn="r"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9EAB66F-AC3E-4D68-8127-A531A2CE5C1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Nadpis 1">
            <a:extLst>
              <a:ext uri="{FF2B5EF4-FFF2-40B4-BE49-F238E27FC236}">
                <a16:creationId xmlns:a16="http://schemas.microsoft.com/office/drawing/2014/main" id="{D57AF7A2-383A-7F1E-5F12-2A31534B619B}"/>
              </a:ext>
            </a:extLst>
          </p:cNvPr>
          <p:cNvSpPr txBox="1">
            <a:spLocks/>
          </p:cNvSpPr>
          <p:nvPr userDrawn="1"/>
        </p:nvSpPr>
        <p:spPr>
          <a:xfrm>
            <a:off x="287338" y="143968"/>
            <a:ext cx="3195637" cy="1973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endParaRPr lang="en-US" sz="1000" b="0" dirty="0"/>
          </a:p>
        </p:txBody>
      </p:sp>
      <p:sp>
        <p:nvSpPr>
          <p:cNvPr id="14" name="Zástupný symbol pro číslo snímku 5">
            <a:extLst>
              <a:ext uri="{FF2B5EF4-FFF2-40B4-BE49-F238E27FC236}">
                <a16:creationId xmlns:a16="http://schemas.microsoft.com/office/drawing/2014/main" id="{4C22B44B-27DC-361F-F75F-1C22C518C2A2}"/>
              </a:ext>
            </a:extLst>
          </p:cNvPr>
          <p:cNvSpPr txBox="1">
            <a:spLocks/>
          </p:cNvSpPr>
          <p:nvPr userDrawn="1"/>
        </p:nvSpPr>
        <p:spPr>
          <a:xfrm>
            <a:off x="3482975" y="142875"/>
            <a:ext cx="990600" cy="19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82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Zástupný text 16">
            <a:extLst>
              <a:ext uri="{FF2B5EF4-FFF2-40B4-BE49-F238E27FC236}">
                <a16:creationId xmlns:a16="http://schemas.microsoft.com/office/drawing/2014/main" id="{34048FB7-7AA3-822F-1013-257C02DC05F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7338" y="142875"/>
            <a:ext cx="3086100" cy="1698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0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endParaRPr lang="en-US" dirty="0"/>
          </a:p>
        </p:txBody>
      </p:sp>
      <p:sp>
        <p:nvSpPr>
          <p:cNvPr id="20" name="Zástupný symbol pro číslo snímku 5">
            <a:extLst>
              <a:ext uri="{FF2B5EF4-FFF2-40B4-BE49-F238E27FC236}">
                <a16:creationId xmlns:a16="http://schemas.microsoft.com/office/drawing/2014/main" id="{98567D54-DBF1-EC58-A0DB-3642E1FD71D2}"/>
              </a:ext>
            </a:extLst>
          </p:cNvPr>
          <p:cNvSpPr txBox="1">
            <a:spLocks/>
          </p:cNvSpPr>
          <p:nvPr userDrawn="1"/>
        </p:nvSpPr>
        <p:spPr>
          <a:xfrm>
            <a:off x="3482975" y="142876"/>
            <a:ext cx="983102" cy="1984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82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z="800" dirty="0">
                <a:solidFill>
                  <a:schemeClr val="bg1">
                    <a:lumMod val="50000"/>
                  </a:schemeClr>
                </a:solidFill>
              </a:rPr>
              <a:t>jméno:</a:t>
            </a:r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Zástupný text 2">
            <a:extLst>
              <a:ext uri="{FF2B5EF4-FFF2-40B4-BE49-F238E27FC236}">
                <a16:creationId xmlns:a16="http://schemas.microsoft.com/office/drawing/2014/main" id="{92A297C8-A077-BE3F-CA1E-919663821B76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87337" y="312738"/>
            <a:ext cx="6281737" cy="3267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None/>
              <a:defRPr sz="1800" b="1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endParaRPr lang="en-US" dirty="0"/>
          </a:p>
        </p:txBody>
      </p:sp>
      <p:sp>
        <p:nvSpPr>
          <p:cNvPr id="23" name="Zástupný text 16">
            <a:extLst>
              <a:ext uri="{FF2B5EF4-FFF2-40B4-BE49-F238E27FC236}">
                <a16:creationId xmlns:a16="http://schemas.microsoft.com/office/drawing/2014/main" id="{E23710DC-35A3-4D08-E286-F57AEEF630C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87338" y="989013"/>
            <a:ext cx="3086100" cy="16922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Aft>
                <a:spcPts val="1500"/>
              </a:spcAft>
              <a:buNone/>
              <a:defRPr sz="1000"/>
            </a:lvl1pPr>
            <a:lvl2pPr marL="457200" indent="0">
              <a:lnSpc>
                <a:spcPct val="110000"/>
              </a:lnSpc>
              <a:spcAft>
                <a:spcPts val="1500"/>
              </a:spcAft>
              <a:buNone/>
              <a:defRPr sz="1000"/>
            </a:lvl2pPr>
            <a:lvl3pPr marL="914400" indent="0">
              <a:lnSpc>
                <a:spcPct val="110000"/>
              </a:lnSpc>
              <a:spcAft>
                <a:spcPts val="1500"/>
              </a:spcAft>
              <a:buNone/>
              <a:defRPr sz="1000"/>
            </a:lvl3pPr>
            <a:lvl4pPr marL="1371600" indent="0">
              <a:lnSpc>
                <a:spcPct val="110000"/>
              </a:lnSpc>
              <a:spcAft>
                <a:spcPts val="1500"/>
              </a:spcAft>
              <a:buNone/>
              <a:defRPr sz="1000"/>
            </a:lvl4pPr>
            <a:lvl5pPr marL="1828800" indent="0">
              <a:lnSpc>
                <a:spcPct val="110000"/>
              </a:lnSpc>
              <a:spcAft>
                <a:spcPts val="1500"/>
              </a:spcAft>
              <a:buNone/>
              <a:defRPr sz="1000"/>
            </a:lvl5pPr>
          </a:lstStyle>
          <a:p>
            <a:pPr lvl="0"/>
            <a:endParaRPr lang="en-US" dirty="0"/>
          </a:p>
        </p:txBody>
      </p:sp>
      <p:cxnSp>
        <p:nvCxnSpPr>
          <p:cNvPr id="24" name="Přímá spojnice 23">
            <a:extLst>
              <a:ext uri="{FF2B5EF4-FFF2-40B4-BE49-F238E27FC236}">
                <a16:creationId xmlns:a16="http://schemas.microsoft.com/office/drawing/2014/main" id="{F04A649D-F75B-ECB8-0F51-4D350C15424A}"/>
              </a:ext>
            </a:extLst>
          </p:cNvPr>
          <p:cNvCxnSpPr>
            <a:cxnSpLocks/>
          </p:cNvCxnSpPr>
          <p:nvPr userDrawn="1"/>
        </p:nvCxnSpPr>
        <p:spPr>
          <a:xfrm>
            <a:off x="5611813" y="9448800"/>
            <a:ext cx="957262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2">
            <a:extLst>
              <a:ext uri="{FF2B5EF4-FFF2-40B4-BE49-F238E27FC236}">
                <a16:creationId xmlns:a16="http://schemas.microsoft.com/office/drawing/2014/main" id="{E64C0EAA-77B8-F2D6-219E-B49BA923C4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7339" y="639445"/>
            <a:ext cx="6281736" cy="34956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AutoNum type="arabicPeriod"/>
              <a:defRPr sz="1000" b="1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endParaRPr lang="en-US" dirty="0"/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0089B75E-95EF-0699-7D27-06652A6262EB}"/>
              </a:ext>
            </a:extLst>
          </p:cNvPr>
          <p:cNvSpPr txBox="1">
            <a:spLocks/>
          </p:cNvSpPr>
          <p:nvPr userDrawn="1"/>
        </p:nvSpPr>
        <p:spPr>
          <a:xfrm>
            <a:off x="287338" y="143968"/>
            <a:ext cx="3195637" cy="1973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endParaRPr lang="en-US" sz="1000" b="0" dirty="0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DC537B07-33DC-978F-799D-ACB56403B68B}"/>
              </a:ext>
            </a:extLst>
          </p:cNvPr>
          <p:cNvSpPr txBox="1">
            <a:spLocks/>
          </p:cNvSpPr>
          <p:nvPr userDrawn="1"/>
        </p:nvSpPr>
        <p:spPr>
          <a:xfrm>
            <a:off x="3482975" y="142875"/>
            <a:ext cx="990600" cy="19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82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Zástupný text 16">
            <a:extLst>
              <a:ext uri="{FF2B5EF4-FFF2-40B4-BE49-F238E27FC236}">
                <a16:creationId xmlns:a16="http://schemas.microsoft.com/office/drawing/2014/main" id="{6667F572-74EE-BA50-C96C-A02C6414517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7338" y="142875"/>
            <a:ext cx="3086100" cy="1698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0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endParaRPr lang="en-US" dirty="0"/>
          </a:p>
        </p:txBody>
      </p:sp>
      <p:sp>
        <p:nvSpPr>
          <p:cNvPr id="10" name="Zástupný text 2">
            <a:extLst>
              <a:ext uri="{FF2B5EF4-FFF2-40B4-BE49-F238E27FC236}">
                <a16:creationId xmlns:a16="http://schemas.microsoft.com/office/drawing/2014/main" id="{AFCF74F8-0C62-C672-3F37-C35B80679B0F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87337" y="312738"/>
            <a:ext cx="6281737" cy="3267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None/>
              <a:defRPr sz="1800" b="1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endParaRPr lang="en-US" dirty="0"/>
          </a:p>
        </p:txBody>
      </p:sp>
      <p:sp>
        <p:nvSpPr>
          <p:cNvPr id="11" name="Zástupný text 16">
            <a:extLst>
              <a:ext uri="{FF2B5EF4-FFF2-40B4-BE49-F238E27FC236}">
                <a16:creationId xmlns:a16="http://schemas.microsoft.com/office/drawing/2014/main" id="{189577FB-E2A7-920A-E13B-5D07811B9C7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87338" y="989013"/>
            <a:ext cx="3086100" cy="16922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Aft>
                <a:spcPts val="1500"/>
              </a:spcAft>
              <a:buNone/>
              <a:defRPr sz="1000"/>
            </a:lvl1pPr>
            <a:lvl2pPr marL="457200" indent="0">
              <a:lnSpc>
                <a:spcPct val="110000"/>
              </a:lnSpc>
              <a:spcAft>
                <a:spcPts val="1500"/>
              </a:spcAft>
              <a:buNone/>
              <a:defRPr sz="1000"/>
            </a:lvl2pPr>
            <a:lvl3pPr marL="914400" indent="0">
              <a:lnSpc>
                <a:spcPct val="110000"/>
              </a:lnSpc>
              <a:spcAft>
                <a:spcPts val="1500"/>
              </a:spcAft>
              <a:buNone/>
              <a:defRPr sz="1000"/>
            </a:lvl3pPr>
            <a:lvl4pPr marL="1371600" indent="0">
              <a:lnSpc>
                <a:spcPct val="110000"/>
              </a:lnSpc>
              <a:spcAft>
                <a:spcPts val="1500"/>
              </a:spcAft>
              <a:buNone/>
              <a:defRPr sz="1000"/>
            </a:lvl4pPr>
            <a:lvl5pPr marL="1828800" indent="0">
              <a:lnSpc>
                <a:spcPct val="110000"/>
              </a:lnSpc>
              <a:spcAft>
                <a:spcPts val="1500"/>
              </a:spcAft>
              <a:buNone/>
              <a:defRPr sz="1000"/>
            </a:lvl5pPr>
          </a:lstStyle>
          <a:p>
            <a:pPr lvl="0"/>
            <a:endParaRPr lang="en-US" dirty="0"/>
          </a:p>
        </p:txBody>
      </p:sp>
      <p:sp>
        <p:nvSpPr>
          <p:cNvPr id="18" name="Zástupný symbol pro zápatí 4">
            <a:extLst>
              <a:ext uri="{FF2B5EF4-FFF2-40B4-BE49-F238E27FC236}">
                <a16:creationId xmlns:a16="http://schemas.microsoft.com/office/drawing/2014/main" id="{3406FCA9-94CB-F1EA-7306-A997DC4E6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6421" y="9448800"/>
            <a:ext cx="5207442" cy="457199"/>
          </a:xfrm>
          <a:prstGeom prst="rect">
            <a:avLst/>
          </a:prstGeom>
        </p:spPr>
        <p:txBody>
          <a:bodyPr anchor="t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9" name="Zástupný symbol pro číslo snímku 5">
            <a:extLst>
              <a:ext uri="{FF2B5EF4-FFF2-40B4-BE49-F238E27FC236}">
                <a16:creationId xmlns:a16="http://schemas.microsoft.com/office/drawing/2014/main" id="{3BEC8CDE-2280-2DBC-1613-59A434926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11813" y="9448800"/>
            <a:ext cx="957262" cy="457199"/>
          </a:xfrm>
          <a:prstGeom prst="rect">
            <a:avLst/>
          </a:prstGeom>
        </p:spPr>
        <p:txBody>
          <a:bodyPr anchor="t"/>
          <a:lstStyle>
            <a:lvl1pPr algn="r"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9EAB66F-AC3E-4D68-8127-A531A2CE5C11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2" name="Přímá spojnice 21">
            <a:extLst>
              <a:ext uri="{FF2B5EF4-FFF2-40B4-BE49-F238E27FC236}">
                <a16:creationId xmlns:a16="http://schemas.microsoft.com/office/drawing/2014/main" id="{9812D484-EE01-3331-8089-3E93AAA3B3B2}"/>
              </a:ext>
            </a:extLst>
          </p:cNvPr>
          <p:cNvCxnSpPr>
            <a:cxnSpLocks/>
          </p:cNvCxnSpPr>
          <p:nvPr userDrawn="1"/>
        </p:nvCxnSpPr>
        <p:spPr>
          <a:xfrm>
            <a:off x="5611813" y="9448800"/>
            <a:ext cx="957262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4014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6798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2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4320" userDrawn="1">
          <p15:clr>
            <a:srgbClr val="F26B43"/>
          </p15:clr>
        </p15:guide>
        <p15:guide id="3" pos="181" userDrawn="1">
          <p15:clr>
            <a:srgbClr val="F26B43"/>
          </p15:clr>
        </p15:guide>
        <p15:guide id="4" pos="448" userDrawn="1">
          <p15:clr>
            <a:srgbClr val="F26B43"/>
          </p15:clr>
        </p15:guide>
        <p15:guide id="5" pos="516" userDrawn="1">
          <p15:clr>
            <a:srgbClr val="F26B43"/>
          </p15:clr>
        </p15:guide>
        <p15:guide id="6" pos="784" userDrawn="1">
          <p15:clr>
            <a:srgbClr val="F26B43"/>
          </p15:clr>
        </p15:guide>
        <p15:guide id="7" pos="852" userDrawn="1">
          <p15:clr>
            <a:srgbClr val="F26B43"/>
          </p15:clr>
        </p15:guide>
        <p15:guide id="8" pos="1119" userDrawn="1">
          <p15:clr>
            <a:srgbClr val="F26B43"/>
          </p15:clr>
        </p15:guide>
        <p15:guide id="9" pos="1187" userDrawn="1">
          <p15:clr>
            <a:srgbClr val="F26B43"/>
          </p15:clr>
        </p15:guide>
        <p15:guide id="10" pos="1455" userDrawn="1">
          <p15:clr>
            <a:srgbClr val="F26B43"/>
          </p15:clr>
        </p15:guide>
        <p15:guide id="11" pos="1523" userDrawn="1">
          <p15:clr>
            <a:srgbClr val="F26B43"/>
          </p15:clr>
        </p15:guide>
        <p15:guide id="12" pos="1790" userDrawn="1">
          <p15:clr>
            <a:srgbClr val="F26B43"/>
          </p15:clr>
        </p15:guide>
        <p15:guide id="13" pos="1858" userDrawn="1">
          <p15:clr>
            <a:srgbClr val="F26B43"/>
          </p15:clr>
        </p15:guide>
        <p15:guide id="14" pos="2125" userDrawn="1">
          <p15:clr>
            <a:srgbClr val="F26B43"/>
          </p15:clr>
        </p15:guide>
        <p15:guide id="15" pos="2194" userDrawn="1">
          <p15:clr>
            <a:srgbClr val="F26B43"/>
          </p15:clr>
        </p15:guide>
        <p15:guide id="16" pos="2461" userDrawn="1">
          <p15:clr>
            <a:srgbClr val="F26B43"/>
          </p15:clr>
        </p15:guide>
        <p15:guide id="17" pos="2529" userDrawn="1">
          <p15:clr>
            <a:srgbClr val="F26B43"/>
          </p15:clr>
        </p15:guide>
        <p15:guide id="18" pos="2796" userDrawn="1">
          <p15:clr>
            <a:srgbClr val="F26B43"/>
          </p15:clr>
        </p15:guide>
        <p15:guide id="19" pos="2864" userDrawn="1">
          <p15:clr>
            <a:srgbClr val="F26B43"/>
          </p15:clr>
        </p15:guide>
        <p15:guide id="20" pos="3132" userDrawn="1">
          <p15:clr>
            <a:srgbClr val="F26B43"/>
          </p15:clr>
        </p15:guide>
        <p15:guide id="21" pos="3200" userDrawn="1">
          <p15:clr>
            <a:srgbClr val="F26B43"/>
          </p15:clr>
        </p15:guide>
        <p15:guide id="22" pos="3467" userDrawn="1">
          <p15:clr>
            <a:srgbClr val="F26B43"/>
          </p15:clr>
        </p15:guide>
        <p15:guide id="23" pos="3535" userDrawn="1">
          <p15:clr>
            <a:srgbClr val="F26B43"/>
          </p15:clr>
        </p15:guide>
        <p15:guide id="24" pos="3803" userDrawn="1">
          <p15:clr>
            <a:srgbClr val="F26B43"/>
          </p15:clr>
        </p15:guide>
        <p15:guide id="25" pos="3871" userDrawn="1">
          <p15:clr>
            <a:srgbClr val="F26B43"/>
          </p15:clr>
        </p15:guide>
        <p15:guide id="26" pos="4138" userDrawn="1">
          <p15:clr>
            <a:srgbClr val="F26B43"/>
          </p15:clr>
        </p15:guide>
        <p15:guide id="27" orient="horz" userDrawn="1">
          <p15:clr>
            <a:srgbClr val="F26B43"/>
          </p15:clr>
        </p15:guide>
        <p15:guide id="28" orient="horz" pos="6240" userDrawn="1">
          <p15:clr>
            <a:srgbClr val="F26B43"/>
          </p15:clr>
        </p15:guide>
        <p15:guide id="29" orient="horz" pos="90" userDrawn="1">
          <p15:clr>
            <a:srgbClr val="F26B43"/>
          </p15:clr>
        </p15:guide>
        <p15:guide id="30" orient="horz" pos="197" userDrawn="1">
          <p15:clr>
            <a:srgbClr val="F26B43"/>
          </p15:clr>
        </p15:guide>
        <p15:guide id="31" orient="horz" pos="303" userDrawn="1">
          <p15:clr>
            <a:srgbClr val="F26B43"/>
          </p15:clr>
        </p15:guide>
        <p15:guide id="32" orient="horz" pos="410" userDrawn="1">
          <p15:clr>
            <a:srgbClr val="F26B43"/>
          </p15:clr>
        </p15:guide>
        <p15:guide id="33" orient="horz" pos="516" userDrawn="1">
          <p15:clr>
            <a:srgbClr val="F26B43"/>
          </p15:clr>
        </p15:guide>
        <p15:guide id="34" orient="horz" pos="623" userDrawn="1">
          <p15:clr>
            <a:srgbClr val="F26B43"/>
          </p15:clr>
        </p15:guide>
        <p15:guide id="35" orient="horz" pos="730" userDrawn="1">
          <p15:clr>
            <a:srgbClr val="F26B43"/>
          </p15:clr>
        </p15:guide>
        <p15:guide id="36" orient="horz" pos="836" userDrawn="1">
          <p15:clr>
            <a:srgbClr val="F26B43"/>
          </p15:clr>
        </p15:guide>
        <p15:guide id="37" orient="horz" pos="943" userDrawn="1">
          <p15:clr>
            <a:srgbClr val="F26B43"/>
          </p15:clr>
        </p15:guide>
        <p15:guide id="38" orient="horz" pos="1049" userDrawn="1">
          <p15:clr>
            <a:srgbClr val="F26B43"/>
          </p15:clr>
        </p15:guide>
        <p15:guide id="39" orient="horz" pos="1156" userDrawn="1">
          <p15:clr>
            <a:srgbClr val="F26B43"/>
          </p15:clr>
        </p15:guide>
        <p15:guide id="40" orient="horz" pos="1262" userDrawn="1">
          <p15:clr>
            <a:srgbClr val="F26B43"/>
          </p15:clr>
        </p15:guide>
        <p15:guide id="41" orient="horz" pos="1369" userDrawn="1">
          <p15:clr>
            <a:srgbClr val="F26B43"/>
          </p15:clr>
        </p15:guide>
        <p15:guide id="42" orient="horz" pos="1476" userDrawn="1">
          <p15:clr>
            <a:srgbClr val="F26B43"/>
          </p15:clr>
        </p15:guide>
        <p15:guide id="43" orient="horz" pos="1582" userDrawn="1">
          <p15:clr>
            <a:srgbClr val="F26B43"/>
          </p15:clr>
        </p15:guide>
        <p15:guide id="44" orient="horz" pos="1689" userDrawn="1">
          <p15:clr>
            <a:srgbClr val="F26B43"/>
          </p15:clr>
        </p15:guide>
        <p15:guide id="45" orient="horz" pos="1795" userDrawn="1">
          <p15:clr>
            <a:srgbClr val="F26B43"/>
          </p15:clr>
        </p15:guide>
        <p15:guide id="46" orient="horz" pos="1902" userDrawn="1">
          <p15:clr>
            <a:srgbClr val="F26B43"/>
          </p15:clr>
        </p15:guide>
        <p15:guide id="47" orient="horz" pos="2008" userDrawn="1">
          <p15:clr>
            <a:srgbClr val="F26B43"/>
          </p15:clr>
        </p15:guide>
        <p15:guide id="48" orient="horz" pos="2115" userDrawn="1">
          <p15:clr>
            <a:srgbClr val="F26B43"/>
          </p15:clr>
        </p15:guide>
        <p15:guide id="49" orient="horz" pos="2222" userDrawn="1">
          <p15:clr>
            <a:srgbClr val="F26B43"/>
          </p15:clr>
        </p15:guide>
        <p15:guide id="50" orient="horz" pos="2328" userDrawn="1">
          <p15:clr>
            <a:srgbClr val="F26B43"/>
          </p15:clr>
        </p15:guide>
        <p15:guide id="51" orient="horz" pos="2435" userDrawn="1">
          <p15:clr>
            <a:srgbClr val="F26B43"/>
          </p15:clr>
        </p15:guide>
        <p15:guide id="52" orient="horz" pos="2541" userDrawn="1">
          <p15:clr>
            <a:srgbClr val="F26B43"/>
          </p15:clr>
        </p15:guide>
        <p15:guide id="53" orient="horz" pos="2648" userDrawn="1">
          <p15:clr>
            <a:srgbClr val="F26B43"/>
          </p15:clr>
        </p15:guide>
        <p15:guide id="54" orient="horz" pos="2754" userDrawn="1">
          <p15:clr>
            <a:srgbClr val="F26B43"/>
          </p15:clr>
        </p15:guide>
        <p15:guide id="55" orient="horz" pos="2861" userDrawn="1">
          <p15:clr>
            <a:srgbClr val="F26B43"/>
          </p15:clr>
        </p15:guide>
        <p15:guide id="56" orient="horz" pos="2968" userDrawn="1">
          <p15:clr>
            <a:srgbClr val="F26B43"/>
          </p15:clr>
        </p15:guide>
        <p15:guide id="57" orient="horz" pos="3074" userDrawn="1">
          <p15:clr>
            <a:srgbClr val="F26B43"/>
          </p15:clr>
        </p15:guide>
        <p15:guide id="58" orient="horz" pos="3181" userDrawn="1">
          <p15:clr>
            <a:srgbClr val="F26B43"/>
          </p15:clr>
        </p15:guide>
        <p15:guide id="59" orient="horz" pos="3287" userDrawn="1">
          <p15:clr>
            <a:srgbClr val="F26B43"/>
          </p15:clr>
        </p15:guide>
        <p15:guide id="60" orient="horz" pos="3394" userDrawn="1">
          <p15:clr>
            <a:srgbClr val="F26B43"/>
          </p15:clr>
        </p15:guide>
        <p15:guide id="61" orient="horz" pos="3500" userDrawn="1">
          <p15:clr>
            <a:srgbClr val="F26B43"/>
          </p15:clr>
        </p15:guide>
        <p15:guide id="62" orient="horz" pos="3607" userDrawn="1">
          <p15:clr>
            <a:srgbClr val="F26B43"/>
          </p15:clr>
        </p15:guide>
        <p15:guide id="63" orient="horz" pos="3714" userDrawn="1">
          <p15:clr>
            <a:srgbClr val="F26B43"/>
          </p15:clr>
        </p15:guide>
        <p15:guide id="64" orient="horz" pos="3820" userDrawn="1">
          <p15:clr>
            <a:srgbClr val="F26B43"/>
          </p15:clr>
        </p15:guide>
        <p15:guide id="65" orient="horz" pos="3927" userDrawn="1">
          <p15:clr>
            <a:srgbClr val="F26B43"/>
          </p15:clr>
        </p15:guide>
        <p15:guide id="66" orient="horz" pos="4033" userDrawn="1">
          <p15:clr>
            <a:srgbClr val="F26B43"/>
          </p15:clr>
        </p15:guide>
        <p15:guide id="67" orient="horz" pos="4140" userDrawn="1">
          <p15:clr>
            <a:srgbClr val="F26B43"/>
          </p15:clr>
        </p15:guide>
        <p15:guide id="68" orient="horz" pos="4246" userDrawn="1">
          <p15:clr>
            <a:srgbClr val="F26B43"/>
          </p15:clr>
        </p15:guide>
        <p15:guide id="69" orient="horz" pos="4353" userDrawn="1">
          <p15:clr>
            <a:srgbClr val="F26B43"/>
          </p15:clr>
        </p15:guide>
        <p15:guide id="70" orient="horz" pos="4460" userDrawn="1">
          <p15:clr>
            <a:srgbClr val="F26B43"/>
          </p15:clr>
        </p15:guide>
        <p15:guide id="71" orient="horz" pos="4566" userDrawn="1">
          <p15:clr>
            <a:srgbClr val="F26B43"/>
          </p15:clr>
        </p15:guide>
        <p15:guide id="72" orient="horz" pos="4673" userDrawn="1">
          <p15:clr>
            <a:srgbClr val="F26B43"/>
          </p15:clr>
        </p15:guide>
        <p15:guide id="73" orient="horz" pos="4779" userDrawn="1">
          <p15:clr>
            <a:srgbClr val="F26B43"/>
          </p15:clr>
        </p15:guide>
        <p15:guide id="74" orient="horz" pos="4886" userDrawn="1">
          <p15:clr>
            <a:srgbClr val="F26B43"/>
          </p15:clr>
        </p15:guide>
        <p15:guide id="75" orient="horz" pos="4992" userDrawn="1">
          <p15:clr>
            <a:srgbClr val="F26B43"/>
          </p15:clr>
        </p15:guide>
        <p15:guide id="76" orient="horz" pos="5099" userDrawn="1">
          <p15:clr>
            <a:srgbClr val="F26B43"/>
          </p15:clr>
        </p15:guide>
        <p15:guide id="77" orient="horz" pos="5206" userDrawn="1">
          <p15:clr>
            <a:srgbClr val="F26B43"/>
          </p15:clr>
        </p15:guide>
        <p15:guide id="78" orient="horz" pos="5312" userDrawn="1">
          <p15:clr>
            <a:srgbClr val="F26B43"/>
          </p15:clr>
        </p15:guide>
        <p15:guide id="79" orient="horz" pos="5419" userDrawn="1">
          <p15:clr>
            <a:srgbClr val="F26B43"/>
          </p15:clr>
        </p15:guide>
        <p15:guide id="80" orient="horz" pos="5525" userDrawn="1">
          <p15:clr>
            <a:srgbClr val="F26B43"/>
          </p15:clr>
        </p15:guide>
        <p15:guide id="81" orient="horz" pos="5632" userDrawn="1">
          <p15:clr>
            <a:srgbClr val="F26B43"/>
          </p15:clr>
        </p15:guide>
        <p15:guide id="82" orient="horz" pos="5738" userDrawn="1">
          <p15:clr>
            <a:srgbClr val="F26B43"/>
          </p15:clr>
        </p15:guide>
        <p15:guide id="83" orient="horz" pos="5845" userDrawn="1">
          <p15:clr>
            <a:srgbClr val="F26B43"/>
          </p15:clr>
        </p15:guide>
        <p15:guide id="84" orient="horz" pos="5952" userDrawn="1">
          <p15:clr>
            <a:srgbClr val="F26B43"/>
          </p15:clr>
        </p15:guide>
        <p15:guide id="85" orient="horz" pos="605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66D8A26-4054-740B-5895-A86DEF349E2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96421" y="312738"/>
            <a:ext cx="6272654" cy="338137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r>
              <a:rPr lang="en-US" sz="1800" b="1" dirty="0"/>
              <a:t>JAK SE PŘIPOJÍME K INTERNETU?</a:t>
            </a:r>
            <a:endParaRPr lang="en-US" sz="1400" b="1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807999D-0F91-8328-48C5-206BB8B3A3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6421" y="650875"/>
            <a:ext cx="6265158" cy="339726"/>
          </a:xfrm>
        </p:spPr>
        <p:txBody>
          <a:bodyPr>
            <a:noAutofit/>
          </a:bodyPr>
          <a:lstStyle/>
          <a:p>
            <a:pPr marL="228600" indent="-228600">
              <a:lnSpc>
                <a:spcPct val="110000"/>
              </a:lnSpc>
              <a:buSzPct val="120000"/>
              <a:buFont typeface="+mj-lt"/>
              <a:buAutoNum type="arabicPeriod"/>
            </a:pPr>
            <a:r>
              <a:rPr lang="cs-CZ" b="1" dirty="0">
                <a:solidFill>
                  <a:srgbClr val="000000"/>
                </a:solidFill>
                <a:effectLst/>
                <a:ea typeface="Avenir"/>
              </a:rPr>
              <a:t>Jak se lze v těchto situacích připojit k internetu? </a:t>
            </a:r>
            <a:br>
              <a:rPr lang="cs-CZ" b="1" dirty="0">
                <a:solidFill>
                  <a:srgbClr val="000000"/>
                </a:solidFill>
                <a:effectLst/>
                <a:ea typeface="Avenir"/>
              </a:rPr>
            </a:br>
            <a:r>
              <a:rPr lang="cs-CZ" b="0" dirty="0">
                <a:solidFill>
                  <a:srgbClr val="000000"/>
                </a:solidFill>
                <a:effectLst/>
                <a:ea typeface="Avenir"/>
              </a:rPr>
              <a:t>Zakroužkuj vždy všechny možnosti (	mobilní data,</a:t>
            </a:r>
            <a:r>
              <a:rPr lang="cs-CZ" b="0" dirty="0">
                <a:solidFill>
                  <a:srgbClr val="000000"/>
                </a:solidFill>
                <a:ea typeface="Avenir"/>
              </a:rPr>
              <a:t>         Wi-Fi</a:t>
            </a:r>
            <a:r>
              <a:rPr lang="cs-CZ" b="0" dirty="0">
                <a:solidFill>
                  <a:srgbClr val="000000"/>
                </a:solidFill>
                <a:effectLst/>
                <a:ea typeface="Avenir"/>
              </a:rPr>
              <a:t>,         kabel)</a:t>
            </a:r>
            <a:endParaRPr lang="en-US" b="0" dirty="0"/>
          </a:p>
        </p:txBody>
      </p:sp>
      <p:sp>
        <p:nvSpPr>
          <p:cNvPr id="43" name="Zástupný symbol pro číslo snímku 42">
            <a:extLst>
              <a:ext uri="{FF2B5EF4-FFF2-40B4-BE49-F238E27FC236}">
                <a16:creationId xmlns:a16="http://schemas.microsoft.com/office/drawing/2014/main" id="{6516C297-6B3C-5E9C-0B56-AAA7B434E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B32FF-A138-4429-B478-DF8FBDAC87D8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4900F333-2C91-1D71-5D8C-7C9E6B38AA82}"/>
              </a:ext>
            </a:extLst>
          </p:cNvPr>
          <p:cNvSpPr txBox="1">
            <a:spLocks/>
          </p:cNvSpPr>
          <p:nvPr/>
        </p:nvSpPr>
        <p:spPr>
          <a:xfrm>
            <a:off x="287338" y="143969"/>
            <a:ext cx="3195637" cy="168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en-US" sz="1000" b="0" dirty="0"/>
              <a:t>PRACOVNÍ LIST č.</a:t>
            </a:r>
            <a:r>
              <a:rPr lang="cs-CZ" sz="1000" b="0" dirty="0"/>
              <a:t>2L</a:t>
            </a:r>
            <a:endParaRPr lang="en-US" sz="1000" b="0" dirty="0"/>
          </a:p>
        </p:txBody>
      </p:sp>
      <p:sp>
        <p:nvSpPr>
          <p:cNvPr id="10" name=" 9">
            <a:extLst>
              <a:ext uri="{FF2B5EF4-FFF2-40B4-BE49-F238E27FC236}">
                <a16:creationId xmlns:a16="http://schemas.microsoft.com/office/drawing/2014/main" id="{5AB97A98-8FDB-0AAE-1435-855086B65CB8}"/>
              </a:ext>
            </a:extLst>
          </p:cNvPr>
          <p:cNvSpPr txBox="1">
            <a:spLocks/>
          </p:cNvSpPr>
          <p:nvPr/>
        </p:nvSpPr>
        <p:spPr>
          <a:xfrm>
            <a:off x="287337" y="2343150"/>
            <a:ext cx="5211763" cy="50641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SzPct val="120000"/>
              <a:buFont typeface="+mj-lt"/>
              <a:buAutoNum type="arabicPeriod" startAt="2"/>
            </a:pPr>
            <a:r>
              <a:rPr lang="pl-PL" sz="1000" b="1" dirty="0">
                <a:solidFill>
                  <a:srgbClr val="000000"/>
                </a:solidFill>
                <a:ea typeface="Avenir"/>
              </a:rPr>
              <a:t>Speedtest: Ověřte rychlost vašeho připojení k internetu. Zjištěné údaje zapište do tabulky. Zaměřte se na údaj „download“.</a:t>
            </a:r>
            <a:endParaRPr lang="en-US" sz="1000" b="1" dirty="0"/>
          </a:p>
        </p:txBody>
      </p:sp>
      <p:sp>
        <p:nvSpPr>
          <p:cNvPr id="23" name=" 9">
            <a:extLst>
              <a:ext uri="{FF2B5EF4-FFF2-40B4-BE49-F238E27FC236}">
                <a16:creationId xmlns:a16="http://schemas.microsoft.com/office/drawing/2014/main" id="{96D109BF-051F-4828-33F7-F85095DA8D64}"/>
              </a:ext>
            </a:extLst>
          </p:cNvPr>
          <p:cNvSpPr txBox="1">
            <a:spLocks/>
          </p:cNvSpPr>
          <p:nvPr/>
        </p:nvSpPr>
        <p:spPr>
          <a:xfrm>
            <a:off x="287337" y="4376449"/>
            <a:ext cx="5211763" cy="67050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228600" indent="-228600" defTabSz="51435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SzPct val="120000"/>
              <a:buFont typeface="+mj-lt"/>
              <a:buAutoNum type="arabicPeriod" startAt="2"/>
              <a:defRPr sz="1000" b="1">
                <a:solidFill>
                  <a:srgbClr val="000000"/>
                </a:solidFill>
                <a:latin typeface="Poppins" panose="00000500000000000000" pitchFamily="2" charset="0"/>
                <a:ea typeface="Avenir"/>
                <a:cs typeface="Poppins" panose="00000500000000000000" pitchFamily="2" charset="0"/>
              </a:defRPr>
            </a:lvl1pPr>
            <a:lvl2pPr marL="257175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 marL="514350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 marL="771525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 marL="1028700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5pPr>
            <a:lvl6pPr marL="1414463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6pPr>
            <a:lvl7pPr marL="1671638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7pPr>
            <a:lvl8pPr marL="1928813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8pPr>
            <a:lvl9pPr marL="2185988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9pPr>
          </a:lstStyle>
          <a:p>
            <a:pPr>
              <a:buFont typeface="+mj-lt"/>
              <a:buAutoNum type="arabicPeriod" startAt="3"/>
            </a:pPr>
            <a:r>
              <a:rPr lang="pl-PL" dirty="0"/>
              <a:t>Doplňte do tabulky výhody, nevýhody jednotlivých typů připojení. Doplňte také konkrétní situaci, ve kterých je ideální dané připojení využít. Napište jiné situace než v úkolu 1.</a:t>
            </a:r>
            <a:endParaRPr lang="en-US" dirty="0"/>
          </a:p>
        </p:txBody>
      </p:sp>
      <p:sp>
        <p:nvSpPr>
          <p:cNvPr id="5" name="Obdélník: se zakulacenými rohy 4">
            <a:extLst>
              <a:ext uri="{FF2B5EF4-FFF2-40B4-BE49-F238E27FC236}">
                <a16:creationId xmlns:a16="http://schemas.microsoft.com/office/drawing/2014/main" id="{E6325ED9-375E-B144-BB76-ADC394ECA871}"/>
              </a:ext>
            </a:extLst>
          </p:cNvPr>
          <p:cNvSpPr/>
          <p:nvPr/>
        </p:nvSpPr>
        <p:spPr>
          <a:xfrm>
            <a:off x="287337" y="1158874"/>
            <a:ext cx="1489075" cy="844551"/>
          </a:xfrm>
          <a:prstGeom prst="roundRect">
            <a:avLst>
              <a:gd name="adj" fmla="val 8872"/>
            </a:avLst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 6">
            <a:extLst>
              <a:ext uri="{FF2B5EF4-FFF2-40B4-BE49-F238E27FC236}">
                <a16:creationId xmlns:a16="http://schemas.microsoft.com/office/drawing/2014/main" id="{910FEAE3-0F65-5F51-BCAD-15C75F01E613}"/>
              </a:ext>
            </a:extLst>
          </p:cNvPr>
          <p:cNvSpPr txBox="1">
            <a:spLocks/>
          </p:cNvSpPr>
          <p:nvPr/>
        </p:nvSpPr>
        <p:spPr>
          <a:xfrm>
            <a:off x="287337" y="1166583"/>
            <a:ext cx="1489075" cy="3304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en-US" sz="900" dirty="0" err="1">
                <a:solidFill>
                  <a:srgbClr val="000000"/>
                </a:solidFill>
              </a:rPr>
              <a:t>Jsem</a:t>
            </a:r>
            <a:r>
              <a:rPr lang="en-US" sz="900" b="1" dirty="0">
                <a:solidFill>
                  <a:srgbClr val="000000"/>
                </a:solidFill>
              </a:rPr>
              <a:t> </a:t>
            </a:r>
            <a:r>
              <a:rPr lang="en-US" sz="900" b="1" dirty="0" err="1">
                <a:solidFill>
                  <a:srgbClr val="000000"/>
                </a:solidFill>
              </a:rPr>
              <a:t>doma</a:t>
            </a:r>
            <a:r>
              <a:rPr lang="en-US" sz="900" b="1" dirty="0">
                <a:solidFill>
                  <a:srgbClr val="000000"/>
                </a:solidFill>
              </a:rPr>
              <a:t> </a:t>
            </a:r>
            <a:br>
              <a:rPr lang="cs-CZ" sz="900" b="1" dirty="0">
                <a:solidFill>
                  <a:srgbClr val="000000"/>
                </a:solidFill>
              </a:rPr>
            </a:br>
            <a:r>
              <a:rPr lang="en-US" sz="900" dirty="0" err="1">
                <a:solidFill>
                  <a:srgbClr val="000000"/>
                </a:solidFill>
              </a:rPr>
              <a:t>na</a:t>
            </a:r>
            <a:r>
              <a:rPr lang="en-US" sz="900" b="1" dirty="0">
                <a:solidFill>
                  <a:srgbClr val="000000"/>
                </a:solidFill>
              </a:rPr>
              <a:t> </a:t>
            </a:r>
            <a:r>
              <a:rPr lang="en-US" sz="900" b="1" dirty="0" err="1">
                <a:solidFill>
                  <a:srgbClr val="000000"/>
                </a:solidFill>
              </a:rPr>
              <a:t>mobilu</a:t>
            </a:r>
            <a:endParaRPr lang="en-US" sz="900" b="1" dirty="0"/>
          </a:p>
        </p:txBody>
      </p:sp>
      <p:sp>
        <p:nvSpPr>
          <p:cNvPr id="7" name="Obdélník: se zakulacenými rohy 6">
            <a:extLst>
              <a:ext uri="{FF2B5EF4-FFF2-40B4-BE49-F238E27FC236}">
                <a16:creationId xmlns:a16="http://schemas.microsoft.com/office/drawing/2014/main" id="{C5F35798-975F-4F98-3C79-1BF0B14D4FFC}"/>
              </a:ext>
            </a:extLst>
          </p:cNvPr>
          <p:cNvSpPr/>
          <p:nvPr/>
        </p:nvSpPr>
        <p:spPr>
          <a:xfrm>
            <a:off x="1883131" y="1158874"/>
            <a:ext cx="1489075" cy="844551"/>
          </a:xfrm>
          <a:prstGeom prst="roundRect">
            <a:avLst>
              <a:gd name="adj" fmla="val 8872"/>
            </a:avLst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bdélník: se zakulacenými rohy 7">
            <a:extLst>
              <a:ext uri="{FF2B5EF4-FFF2-40B4-BE49-F238E27FC236}">
                <a16:creationId xmlns:a16="http://schemas.microsoft.com/office/drawing/2014/main" id="{5769979B-22D9-E43F-FA9D-3AAB46D5C2AA}"/>
              </a:ext>
            </a:extLst>
          </p:cNvPr>
          <p:cNvSpPr/>
          <p:nvPr/>
        </p:nvSpPr>
        <p:spPr>
          <a:xfrm>
            <a:off x="3482975" y="1158874"/>
            <a:ext cx="1489075" cy="844551"/>
          </a:xfrm>
          <a:prstGeom prst="roundRect">
            <a:avLst>
              <a:gd name="adj" fmla="val 8872"/>
            </a:avLst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bdélník: se zakulacenými rohy 8">
            <a:extLst>
              <a:ext uri="{FF2B5EF4-FFF2-40B4-BE49-F238E27FC236}">
                <a16:creationId xmlns:a16="http://schemas.microsoft.com/office/drawing/2014/main" id="{7283D26D-EA91-D203-7286-78744C392EB8}"/>
              </a:ext>
            </a:extLst>
          </p:cNvPr>
          <p:cNvSpPr/>
          <p:nvPr/>
        </p:nvSpPr>
        <p:spPr>
          <a:xfrm>
            <a:off x="5072504" y="1158874"/>
            <a:ext cx="1489075" cy="844551"/>
          </a:xfrm>
          <a:prstGeom prst="roundRect">
            <a:avLst>
              <a:gd name="adj" fmla="val 8872"/>
            </a:avLst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 6">
            <a:extLst>
              <a:ext uri="{FF2B5EF4-FFF2-40B4-BE49-F238E27FC236}">
                <a16:creationId xmlns:a16="http://schemas.microsoft.com/office/drawing/2014/main" id="{E5DD8BAD-5AA3-42A3-359A-5959EA4A6179}"/>
              </a:ext>
            </a:extLst>
          </p:cNvPr>
          <p:cNvSpPr txBox="1">
            <a:spLocks/>
          </p:cNvSpPr>
          <p:nvPr/>
        </p:nvSpPr>
        <p:spPr>
          <a:xfrm>
            <a:off x="1876866" y="1166583"/>
            <a:ext cx="1489075" cy="3304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en-US" sz="900" dirty="0" err="1">
                <a:solidFill>
                  <a:srgbClr val="000000"/>
                </a:solidFill>
              </a:rPr>
              <a:t>Jsem</a:t>
            </a:r>
            <a:r>
              <a:rPr lang="en-US" sz="900" b="1" dirty="0">
                <a:solidFill>
                  <a:srgbClr val="000000"/>
                </a:solidFill>
              </a:rPr>
              <a:t> v lese </a:t>
            </a:r>
            <a:br>
              <a:rPr lang="cs-CZ" sz="900" b="1" dirty="0">
                <a:solidFill>
                  <a:srgbClr val="000000"/>
                </a:solidFill>
              </a:rPr>
            </a:br>
            <a:r>
              <a:rPr lang="en-US" sz="900" dirty="0" err="1">
                <a:solidFill>
                  <a:srgbClr val="000000"/>
                </a:solidFill>
              </a:rPr>
              <a:t>na</a:t>
            </a:r>
            <a:r>
              <a:rPr lang="en-US" sz="900" b="1" dirty="0">
                <a:solidFill>
                  <a:srgbClr val="000000"/>
                </a:solidFill>
              </a:rPr>
              <a:t> </a:t>
            </a:r>
            <a:r>
              <a:rPr lang="en-US" sz="900" b="1" dirty="0" err="1">
                <a:solidFill>
                  <a:srgbClr val="000000"/>
                </a:solidFill>
              </a:rPr>
              <a:t>mobilu</a:t>
            </a:r>
            <a:endParaRPr lang="en-US" sz="900" b="1" dirty="0"/>
          </a:p>
        </p:txBody>
      </p:sp>
      <p:sp>
        <p:nvSpPr>
          <p:cNvPr id="12" name=" 6">
            <a:extLst>
              <a:ext uri="{FF2B5EF4-FFF2-40B4-BE49-F238E27FC236}">
                <a16:creationId xmlns:a16="http://schemas.microsoft.com/office/drawing/2014/main" id="{BD282AA3-E9AE-343C-B73A-9F8A5E3BA823}"/>
              </a:ext>
            </a:extLst>
          </p:cNvPr>
          <p:cNvSpPr txBox="1">
            <a:spLocks/>
          </p:cNvSpPr>
          <p:nvPr/>
        </p:nvSpPr>
        <p:spPr>
          <a:xfrm>
            <a:off x="3485796" y="1166583"/>
            <a:ext cx="1489075" cy="3304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en-US" sz="900" dirty="0" err="1">
                <a:solidFill>
                  <a:srgbClr val="000000"/>
                </a:solidFill>
              </a:rPr>
              <a:t>Jsem</a:t>
            </a:r>
            <a:r>
              <a:rPr lang="en-US" sz="900" b="1" dirty="0">
                <a:solidFill>
                  <a:srgbClr val="000000"/>
                </a:solidFill>
              </a:rPr>
              <a:t> </a:t>
            </a:r>
            <a:r>
              <a:rPr lang="en-US" sz="900" b="1" dirty="0" err="1">
                <a:solidFill>
                  <a:srgbClr val="000000"/>
                </a:solidFill>
              </a:rPr>
              <a:t>na</a:t>
            </a:r>
            <a:r>
              <a:rPr lang="en-US" sz="900" b="1" dirty="0">
                <a:solidFill>
                  <a:srgbClr val="000000"/>
                </a:solidFill>
              </a:rPr>
              <a:t> </a:t>
            </a:r>
            <a:r>
              <a:rPr lang="cs-CZ" sz="900" b="1" dirty="0">
                <a:solidFill>
                  <a:srgbClr val="000000"/>
                </a:solidFill>
              </a:rPr>
              <a:t>školním počítači</a:t>
            </a:r>
            <a:endParaRPr lang="en-US" sz="900" b="1" dirty="0"/>
          </a:p>
        </p:txBody>
      </p:sp>
      <p:sp>
        <p:nvSpPr>
          <p:cNvPr id="13" name=" 6">
            <a:extLst>
              <a:ext uri="{FF2B5EF4-FFF2-40B4-BE49-F238E27FC236}">
                <a16:creationId xmlns:a16="http://schemas.microsoft.com/office/drawing/2014/main" id="{3D5E3B49-0061-CB31-A2E3-CA28A1F1FBA7}"/>
              </a:ext>
            </a:extLst>
          </p:cNvPr>
          <p:cNvSpPr txBox="1">
            <a:spLocks/>
          </p:cNvSpPr>
          <p:nvPr/>
        </p:nvSpPr>
        <p:spPr>
          <a:xfrm>
            <a:off x="5072503" y="1166583"/>
            <a:ext cx="1489075" cy="3304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en-US" sz="900" dirty="0" err="1">
                <a:solidFill>
                  <a:srgbClr val="000000"/>
                </a:solidFill>
              </a:rPr>
              <a:t>Jsem</a:t>
            </a:r>
            <a:r>
              <a:rPr lang="en-US" sz="900" b="1" dirty="0">
                <a:solidFill>
                  <a:srgbClr val="000000"/>
                </a:solidFill>
              </a:rPr>
              <a:t> </a:t>
            </a:r>
            <a:r>
              <a:rPr lang="cs-CZ" sz="900" b="1" dirty="0">
                <a:solidFill>
                  <a:srgbClr val="000000"/>
                </a:solidFill>
              </a:rPr>
              <a:t>doma </a:t>
            </a:r>
            <a:br>
              <a:rPr lang="cs-CZ" sz="900" b="1" dirty="0">
                <a:solidFill>
                  <a:srgbClr val="000000"/>
                </a:solidFill>
              </a:rPr>
            </a:br>
            <a:r>
              <a:rPr lang="cs-CZ" sz="900" dirty="0">
                <a:solidFill>
                  <a:srgbClr val="000000"/>
                </a:solidFill>
              </a:rPr>
              <a:t>na</a:t>
            </a:r>
            <a:r>
              <a:rPr lang="cs-CZ" sz="900" b="1" dirty="0">
                <a:solidFill>
                  <a:srgbClr val="000000"/>
                </a:solidFill>
              </a:rPr>
              <a:t> notebooku</a:t>
            </a:r>
            <a:endParaRPr lang="en-US" sz="900" b="1" dirty="0"/>
          </a:p>
        </p:txBody>
      </p:sp>
      <p:pic>
        <p:nvPicPr>
          <p:cNvPr id="17" name="Google Shape;113;p2">
            <a:extLst>
              <a:ext uri="{FF2B5EF4-FFF2-40B4-BE49-F238E27FC236}">
                <a16:creationId xmlns:a16="http://schemas.microsoft.com/office/drawing/2014/main" id="{5D960E86-0E11-215E-8527-D626ECA96A34}"/>
              </a:ext>
            </a:extLst>
          </p:cNvPr>
          <p:cNvPicPr preferRelativeResize="0"/>
          <p:nvPr/>
        </p:nvPicPr>
        <p:blipFill rotWithShape="1">
          <a:blip r:embed="rId2"/>
          <a:srcRect t="-10274" b="-10274"/>
          <a:stretch/>
        </p:blipFill>
        <p:spPr>
          <a:xfrm>
            <a:off x="480386" y="1596242"/>
            <a:ext cx="295535" cy="317896"/>
          </a:xfrm>
          <a:prstGeom prst="roundRect">
            <a:avLst>
              <a:gd name="adj" fmla="val 0"/>
            </a:avLst>
          </a:prstGeom>
          <a:noFill/>
          <a:ln w="12700">
            <a:noFill/>
          </a:ln>
          <a:effectLst>
            <a:outerShdw dist="38100" dir="2700000" algn="tl" rotWithShape="0">
              <a:schemeClr val="bg1"/>
            </a:outerShdw>
          </a:effectLst>
        </p:spPr>
      </p:pic>
      <p:pic>
        <p:nvPicPr>
          <p:cNvPr id="18" name="Google Shape;114;p2">
            <a:extLst>
              <a:ext uri="{FF2B5EF4-FFF2-40B4-BE49-F238E27FC236}">
                <a16:creationId xmlns:a16="http://schemas.microsoft.com/office/drawing/2014/main" id="{AC4A7CC4-BA63-2EE7-2466-A7D41C9106EA}"/>
              </a:ext>
            </a:extLst>
          </p:cNvPr>
          <p:cNvPicPr preferRelativeResize="0"/>
          <p:nvPr/>
        </p:nvPicPr>
        <p:blipFill rotWithShape="1">
          <a:blip r:embed="rId3"/>
          <a:srcRect t="-3667" b="-3667"/>
          <a:stretch/>
        </p:blipFill>
        <p:spPr>
          <a:xfrm>
            <a:off x="1288814" y="1597667"/>
            <a:ext cx="294596" cy="315046"/>
          </a:xfrm>
          <a:prstGeom prst="roundRect">
            <a:avLst>
              <a:gd name="adj" fmla="val 0"/>
            </a:avLst>
          </a:prstGeom>
          <a:noFill/>
          <a:ln w="12700">
            <a:noFill/>
          </a:ln>
          <a:effectLst>
            <a:outerShdw dist="38100" dir="2700000" algn="tl" rotWithShape="0">
              <a:schemeClr val="bg1"/>
            </a:outerShdw>
          </a:effectLst>
        </p:spPr>
      </p:pic>
      <p:pic>
        <p:nvPicPr>
          <p:cNvPr id="19" name="Google Shape;115;p2">
            <a:extLst>
              <a:ext uri="{FF2B5EF4-FFF2-40B4-BE49-F238E27FC236}">
                <a16:creationId xmlns:a16="http://schemas.microsoft.com/office/drawing/2014/main" id="{95F80EDE-05CC-7A0D-2A35-BF54CF2CE06D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-12328" t="-12329" r="-12328" b="-12329"/>
          <a:stretch/>
        </p:blipFill>
        <p:spPr>
          <a:xfrm>
            <a:off x="894588" y="1601043"/>
            <a:ext cx="288283" cy="308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113;p2">
            <a:extLst>
              <a:ext uri="{FF2B5EF4-FFF2-40B4-BE49-F238E27FC236}">
                <a16:creationId xmlns:a16="http://schemas.microsoft.com/office/drawing/2014/main" id="{2F1685D8-3C69-CDAC-425D-A19C7070FAA7}"/>
              </a:ext>
            </a:extLst>
          </p:cNvPr>
          <p:cNvPicPr preferRelativeResize="0"/>
          <p:nvPr/>
        </p:nvPicPr>
        <p:blipFill rotWithShape="1">
          <a:blip r:embed="rId2"/>
          <a:srcRect t="-10274" b="-10274"/>
          <a:stretch/>
        </p:blipFill>
        <p:spPr>
          <a:xfrm>
            <a:off x="2076180" y="1594653"/>
            <a:ext cx="295535" cy="321075"/>
          </a:xfrm>
          <a:prstGeom prst="roundRect">
            <a:avLst>
              <a:gd name="adj" fmla="val 0"/>
            </a:avLst>
          </a:prstGeom>
          <a:noFill/>
          <a:ln w="12700">
            <a:noFill/>
          </a:ln>
          <a:effectLst>
            <a:outerShdw dist="38100" dir="2700000" algn="tl" rotWithShape="0">
              <a:schemeClr val="bg1"/>
            </a:outerShdw>
          </a:effectLst>
        </p:spPr>
      </p:pic>
      <p:pic>
        <p:nvPicPr>
          <p:cNvPr id="24" name="Google Shape;114;p2">
            <a:extLst>
              <a:ext uri="{FF2B5EF4-FFF2-40B4-BE49-F238E27FC236}">
                <a16:creationId xmlns:a16="http://schemas.microsoft.com/office/drawing/2014/main" id="{A0A8DC3B-96D2-0D0F-ACCE-342F82CF1D5A}"/>
              </a:ext>
            </a:extLst>
          </p:cNvPr>
          <p:cNvPicPr preferRelativeResize="0"/>
          <p:nvPr/>
        </p:nvPicPr>
        <p:blipFill rotWithShape="1">
          <a:blip r:embed="rId3"/>
          <a:srcRect t="-3667" b="-3667"/>
          <a:stretch/>
        </p:blipFill>
        <p:spPr>
          <a:xfrm>
            <a:off x="2884608" y="1596092"/>
            <a:ext cx="294596" cy="318196"/>
          </a:xfrm>
          <a:prstGeom prst="roundRect">
            <a:avLst>
              <a:gd name="adj" fmla="val 0"/>
            </a:avLst>
          </a:prstGeom>
          <a:noFill/>
          <a:ln w="12700">
            <a:noFill/>
          </a:ln>
          <a:effectLst>
            <a:outerShdw dist="38100" dir="2700000" algn="tl" rotWithShape="0">
              <a:schemeClr val="bg1"/>
            </a:outerShdw>
          </a:effectLst>
        </p:spPr>
      </p:pic>
      <p:pic>
        <p:nvPicPr>
          <p:cNvPr id="25" name="Google Shape;115;p2">
            <a:extLst>
              <a:ext uri="{FF2B5EF4-FFF2-40B4-BE49-F238E27FC236}">
                <a16:creationId xmlns:a16="http://schemas.microsoft.com/office/drawing/2014/main" id="{DB936525-8E90-256E-3597-2E6AD389E00C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-12328" t="-12329" r="-12328" b="-12329"/>
          <a:stretch/>
        </p:blipFill>
        <p:spPr>
          <a:xfrm>
            <a:off x="2490382" y="1599502"/>
            <a:ext cx="288283" cy="3113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113;p2">
            <a:extLst>
              <a:ext uri="{FF2B5EF4-FFF2-40B4-BE49-F238E27FC236}">
                <a16:creationId xmlns:a16="http://schemas.microsoft.com/office/drawing/2014/main" id="{3AE86CE4-59C9-C313-8566-5BCB89CE6C1C}"/>
              </a:ext>
            </a:extLst>
          </p:cNvPr>
          <p:cNvPicPr preferRelativeResize="0"/>
          <p:nvPr/>
        </p:nvPicPr>
        <p:blipFill rotWithShape="1">
          <a:blip r:embed="rId2"/>
          <a:srcRect t="-10274" b="-10274"/>
          <a:stretch/>
        </p:blipFill>
        <p:spPr>
          <a:xfrm>
            <a:off x="3676024" y="1594653"/>
            <a:ext cx="295535" cy="321075"/>
          </a:xfrm>
          <a:prstGeom prst="roundRect">
            <a:avLst>
              <a:gd name="adj" fmla="val 0"/>
            </a:avLst>
          </a:prstGeom>
          <a:noFill/>
          <a:ln w="12700">
            <a:noFill/>
          </a:ln>
          <a:effectLst>
            <a:outerShdw dist="38100" dir="2700000" algn="tl" rotWithShape="0">
              <a:schemeClr val="bg1"/>
            </a:outerShdw>
          </a:effectLst>
        </p:spPr>
      </p:pic>
      <p:pic>
        <p:nvPicPr>
          <p:cNvPr id="28" name="Google Shape;114;p2">
            <a:extLst>
              <a:ext uri="{FF2B5EF4-FFF2-40B4-BE49-F238E27FC236}">
                <a16:creationId xmlns:a16="http://schemas.microsoft.com/office/drawing/2014/main" id="{279C9F04-F140-CEFE-05C2-12BCB4BC04D0}"/>
              </a:ext>
            </a:extLst>
          </p:cNvPr>
          <p:cNvPicPr preferRelativeResize="0"/>
          <p:nvPr/>
        </p:nvPicPr>
        <p:blipFill rotWithShape="1">
          <a:blip r:embed="rId3"/>
          <a:srcRect t="-3667" b="-3667"/>
          <a:stretch/>
        </p:blipFill>
        <p:spPr>
          <a:xfrm>
            <a:off x="4484452" y="1596092"/>
            <a:ext cx="294596" cy="318196"/>
          </a:xfrm>
          <a:prstGeom prst="roundRect">
            <a:avLst>
              <a:gd name="adj" fmla="val 0"/>
            </a:avLst>
          </a:prstGeom>
          <a:noFill/>
          <a:ln w="12700">
            <a:noFill/>
          </a:ln>
          <a:effectLst>
            <a:outerShdw dist="38100" dir="2700000" algn="tl" rotWithShape="0">
              <a:schemeClr val="bg1"/>
            </a:outerShdw>
          </a:effectLst>
        </p:spPr>
      </p:pic>
      <p:pic>
        <p:nvPicPr>
          <p:cNvPr id="29" name="Google Shape;115;p2">
            <a:extLst>
              <a:ext uri="{FF2B5EF4-FFF2-40B4-BE49-F238E27FC236}">
                <a16:creationId xmlns:a16="http://schemas.microsoft.com/office/drawing/2014/main" id="{AE1D687C-4CC4-7C92-11F6-44E4BAC84FB1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-12328" t="-12329" r="-12328" b="-12329"/>
          <a:stretch/>
        </p:blipFill>
        <p:spPr>
          <a:xfrm>
            <a:off x="4090226" y="1599502"/>
            <a:ext cx="288283" cy="311377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113;p2">
            <a:extLst>
              <a:ext uri="{FF2B5EF4-FFF2-40B4-BE49-F238E27FC236}">
                <a16:creationId xmlns:a16="http://schemas.microsoft.com/office/drawing/2014/main" id="{3D54BF7E-FC5A-B8CC-1B59-DB3460C699E7}"/>
              </a:ext>
            </a:extLst>
          </p:cNvPr>
          <p:cNvPicPr preferRelativeResize="0"/>
          <p:nvPr/>
        </p:nvPicPr>
        <p:blipFill rotWithShape="1">
          <a:blip r:embed="rId2"/>
          <a:srcRect t="-10274" b="-10274"/>
          <a:stretch/>
        </p:blipFill>
        <p:spPr>
          <a:xfrm>
            <a:off x="5265553" y="1594653"/>
            <a:ext cx="295535" cy="321075"/>
          </a:xfrm>
          <a:prstGeom prst="roundRect">
            <a:avLst>
              <a:gd name="adj" fmla="val 0"/>
            </a:avLst>
          </a:prstGeom>
          <a:noFill/>
          <a:ln w="12700">
            <a:noFill/>
          </a:ln>
          <a:effectLst>
            <a:outerShdw dist="38100" dir="2700000" algn="tl" rotWithShape="0">
              <a:schemeClr val="bg1"/>
            </a:outerShdw>
          </a:effectLst>
        </p:spPr>
      </p:pic>
      <p:pic>
        <p:nvPicPr>
          <p:cNvPr id="32" name="Google Shape;114;p2">
            <a:extLst>
              <a:ext uri="{FF2B5EF4-FFF2-40B4-BE49-F238E27FC236}">
                <a16:creationId xmlns:a16="http://schemas.microsoft.com/office/drawing/2014/main" id="{B8984416-351F-6340-945E-70F85BEF3D02}"/>
              </a:ext>
            </a:extLst>
          </p:cNvPr>
          <p:cNvPicPr preferRelativeResize="0"/>
          <p:nvPr/>
        </p:nvPicPr>
        <p:blipFill rotWithShape="1">
          <a:blip r:embed="rId3"/>
          <a:srcRect t="-3667" b="-3667"/>
          <a:stretch/>
        </p:blipFill>
        <p:spPr>
          <a:xfrm>
            <a:off x="6073981" y="1596092"/>
            <a:ext cx="294596" cy="318196"/>
          </a:xfrm>
          <a:prstGeom prst="roundRect">
            <a:avLst>
              <a:gd name="adj" fmla="val 0"/>
            </a:avLst>
          </a:prstGeom>
          <a:noFill/>
          <a:ln w="12700">
            <a:noFill/>
          </a:ln>
          <a:effectLst>
            <a:outerShdw dist="38100" dir="2700000" algn="tl" rotWithShape="0">
              <a:schemeClr val="bg1"/>
            </a:outerShdw>
          </a:effectLst>
        </p:spPr>
      </p:pic>
      <p:pic>
        <p:nvPicPr>
          <p:cNvPr id="33" name="Google Shape;115;p2">
            <a:extLst>
              <a:ext uri="{FF2B5EF4-FFF2-40B4-BE49-F238E27FC236}">
                <a16:creationId xmlns:a16="http://schemas.microsoft.com/office/drawing/2014/main" id="{6F9BF872-7153-8B0F-4885-4F46EE009296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-12328" t="-12329" r="-12328" b="-12329"/>
          <a:stretch/>
        </p:blipFill>
        <p:spPr>
          <a:xfrm>
            <a:off x="5679755" y="1599502"/>
            <a:ext cx="288283" cy="311377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113;p2">
            <a:extLst>
              <a:ext uri="{FF2B5EF4-FFF2-40B4-BE49-F238E27FC236}">
                <a16:creationId xmlns:a16="http://schemas.microsoft.com/office/drawing/2014/main" id="{0E38A221-35C9-FACF-319A-FBBAC3F61D02}"/>
              </a:ext>
            </a:extLst>
          </p:cNvPr>
          <p:cNvPicPr preferRelativeResize="0"/>
          <p:nvPr/>
        </p:nvPicPr>
        <p:blipFill rotWithShape="1">
          <a:blip r:embed="rId2"/>
          <a:srcRect t="-10274" b="-10274"/>
          <a:stretch/>
        </p:blipFill>
        <p:spPr>
          <a:xfrm>
            <a:off x="2897439" y="823690"/>
            <a:ext cx="207904" cy="223636"/>
          </a:xfrm>
          <a:prstGeom prst="roundRect">
            <a:avLst>
              <a:gd name="adj" fmla="val 0"/>
            </a:avLst>
          </a:prstGeom>
          <a:noFill/>
          <a:ln w="12700">
            <a:noFill/>
          </a:ln>
          <a:effectLst>
            <a:outerShdw dist="38100" dir="2700000" algn="tl" rotWithShape="0">
              <a:schemeClr val="bg1"/>
            </a:outerShdw>
          </a:effectLst>
        </p:spPr>
      </p:pic>
      <p:pic>
        <p:nvPicPr>
          <p:cNvPr id="36" name="Google Shape;114;p2">
            <a:extLst>
              <a:ext uri="{FF2B5EF4-FFF2-40B4-BE49-F238E27FC236}">
                <a16:creationId xmlns:a16="http://schemas.microsoft.com/office/drawing/2014/main" id="{7722CC05-4886-2EAE-53A7-62EB27E33CB9}"/>
              </a:ext>
            </a:extLst>
          </p:cNvPr>
          <p:cNvPicPr preferRelativeResize="0"/>
          <p:nvPr/>
        </p:nvPicPr>
        <p:blipFill rotWithShape="1">
          <a:blip r:embed="rId3"/>
          <a:srcRect t="-3667" b="-3667"/>
          <a:stretch/>
        </p:blipFill>
        <p:spPr>
          <a:xfrm>
            <a:off x="4673342" y="810395"/>
            <a:ext cx="211411" cy="226086"/>
          </a:xfrm>
          <a:prstGeom prst="roundRect">
            <a:avLst>
              <a:gd name="adj" fmla="val 0"/>
            </a:avLst>
          </a:prstGeom>
          <a:noFill/>
          <a:ln w="12700">
            <a:noFill/>
          </a:ln>
          <a:effectLst>
            <a:outerShdw dist="38100" dir="2700000" algn="tl" rotWithShape="0">
              <a:schemeClr val="bg1"/>
            </a:outerShdw>
          </a:effectLst>
        </p:spPr>
      </p:pic>
      <p:pic>
        <p:nvPicPr>
          <p:cNvPr id="37" name="Google Shape;115;p2">
            <a:extLst>
              <a:ext uri="{FF2B5EF4-FFF2-40B4-BE49-F238E27FC236}">
                <a16:creationId xmlns:a16="http://schemas.microsoft.com/office/drawing/2014/main" id="{E7865FD9-7800-47DA-9E28-5FB46C4B22A5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-12328" t="-12329" r="-12328" b="-12329"/>
          <a:stretch/>
        </p:blipFill>
        <p:spPr>
          <a:xfrm>
            <a:off x="4015805" y="819209"/>
            <a:ext cx="211037" cy="225687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 9">
            <a:extLst>
              <a:ext uri="{FF2B5EF4-FFF2-40B4-BE49-F238E27FC236}">
                <a16:creationId xmlns:a16="http://schemas.microsoft.com/office/drawing/2014/main" id="{8C80FCC0-E3EB-DEC0-4EEB-B284BB22FBF9}"/>
              </a:ext>
            </a:extLst>
          </p:cNvPr>
          <p:cNvSpPr txBox="1">
            <a:spLocks/>
          </p:cNvSpPr>
          <p:nvPr/>
        </p:nvSpPr>
        <p:spPr>
          <a:xfrm>
            <a:off x="287339" y="2850429"/>
            <a:ext cx="2022474" cy="1698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pl-PL" sz="1000" b="1" dirty="0">
                <a:solidFill>
                  <a:srgbClr val="000000"/>
                </a:solidFill>
                <a:ea typeface="Avenir"/>
              </a:rPr>
              <a:t>TYPY PŘIPOJENÍ</a:t>
            </a:r>
            <a:endParaRPr lang="en-US" sz="1000" b="1" dirty="0"/>
          </a:p>
        </p:txBody>
      </p:sp>
      <p:sp>
        <p:nvSpPr>
          <p:cNvPr id="39" name=" 9">
            <a:extLst>
              <a:ext uri="{FF2B5EF4-FFF2-40B4-BE49-F238E27FC236}">
                <a16:creationId xmlns:a16="http://schemas.microsoft.com/office/drawing/2014/main" id="{AA2DC9C4-AA3F-E1EC-DE7B-6D089F2EE9A7}"/>
              </a:ext>
            </a:extLst>
          </p:cNvPr>
          <p:cNvSpPr txBox="1">
            <a:spLocks/>
          </p:cNvSpPr>
          <p:nvPr/>
        </p:nvSpPr>
        <p:spPr>
          <a:xfrm>
            <a:off x="2417763" y="2850429"/>
            <a:ext cx="2020887" cy="1698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pl-PL" sz="1000" b="1" dirty="0">
                <a:solidFill>
                  <a:srgbClr val="000000"/>
                </a:solidFill>
                <a:ea typeface="Avenir"/>
              </a:rPr>
              <a:t>DOWNLOAD</a:t>
            </a:r>
            <a:endParaRPr lang="en-US" sz="1000" b="1" dirty="0"/>
          </a:p>
        </p:txBody>
      </p:sp>
      <p:sp>
        <p:nvSpPr>
          <p:cNvPr id="40" name=" 9">
            <a:extLst>
              <a:ext uri="{FF2B5EF4-FFF2-40B4-BE49-F238E27FC236}">
                <a16:creationId xmlns:a16="http://schemas.microsoft.com/office/drawing/2014/main" id="{1B4EC7F6-C749-B789-02F8-610AFB281970}"/>
              </a:ext>
            </a:extLst>
          </p:cNvPr>
          <p:cNvSpPr txBox="1">
            <a:spLocks/>
          </p:cNvSpPr>
          <p:nvPr/>
        </p:nvSpPr>
        <p:spPr>
          <a:xfrm>
            <a:off x="296421" y="3189288"/>
            <a:ext cx="2013391" cy="1698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pl-PL" sz="1000" dirty="0">
                <a:solidFill>
                  <a:srgbClr val="000000"/>
                </a:solidFill>
              </a:rPr>
              <a:t>Wi-Fi</a:t>
            </a:r>
            <a:endParaRPr lang="en-US" sz="1000" dirty="0"/>
          </a:p>
        </p:txBody>
      </p:sp>
      <p:sp>
        <p:nvSpPr>
          <p:cNvPr id="41" name=" 9">
            <a:extLst>
              <a:ext uri="{FF2B5EF4-FFF2-40B4-BE49-F238E27FC236}">
                <a16:creationId xmlns:a16="http://schemas.microsoft.com/office/drawing/2014/main" id="{3005A350-9C24-7835-C608-2F8EF6F1CB03}"/>
              </a:ext>
            </a:extLst>
          </p:cNvPr>
          <p:cNvSpPr txBox="1">
            <a:spLocks/>
          </p:cNvSpPr>
          <p:nvPr/>
        </p:nvSpPr>
        <p:spPr>
          <a:xfrm>
            <a:off x="296421" y="3527425"/>
            <a:ext cx="2013391" cy="1698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pl-PL" sz="1000" dirty="0">
                <a:solidFill>
                  <a:srgbClr val="000000"/>
                </a:solidFill>
              </a:rPr>
              <a:t>mobilní data</a:t>
            </a:r>
            <a:endParaRPr lang="en-US" sz="1000" dirty="0"/>
          </a:p>
        </p:txBody>
      </p:sp>
      <p:sp>
        <p:nvSpPr>
          <p:cNvPr id="42" name=" 9">
            <a:extLst>
              <a:ext uri="{FF2B5EF4-FFF2-40B4-BE49-F238E27FC236}">
                <a16:creationId xmlns:a16="http://schemas.microsoft.com/office/drawing/2014/main" id="{69DCADA7-7622-2C71-EEB8-577E2F70CBA1}"/>
              </a:ext>
            </a:extLst>
          </p:cNvPr>
          <p:cNvSpPr txBox="1">
            <a:spLocks/>
          </p:cNvSpPr>
          <p:nvPr/>
        </p:nvSpPr>
        <p:spPr>
          <a:xfrm>
            <a:off x="296421" y="3863975"/>
            <a:ext cx="2013391" cy="1698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pl-PL" sz="1000" dirty="0">
                <a:solidFill>
                  <a:srgbClr val="000000"/>
                </a:solidFill>
              </a:rPr>
              <a:t>kabel</a:t>
            </a:r>
            <a:endParaRPr lang="en-US" sz="1000" dirty="0"/>
          </a:p>
        </p:txBody>
      </p:sp>
      <p:sp>
        <p:nvSpPr>
          <p:cNvPr id="44" name="Pravá jednoduchá závorka 43">
            <a:extLst>
              <a:ext uri="{FF2B5EF4-FFF2-40B4-BE49-F238E27FC236}">
                <a16:creationId xmlns:a16="http://schemas.microsoft.com/office/drawing/2014/main" id="{2136AE65-85A3-B60F-B1D2-6CCEDAEF2A54}"/>
              </a:ext>
            </a:extLst>
          </p:cNvPr>
          <p:cNvSpPr/>
          <p:nvPr/>
        </p:nvSpPr>
        <p:spPr>
          <a:xfrm rot="5400000">
            <a:off x="2552063" y="1474707"/>
            <a:ext cx="45719" cy="3727447"/>
          </a:xfrm>
          <a:prstGeom prst="rightBracket">
            <a:avLst>
              <a:gd name="adj" fmla="val 88089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>
                    <a:lumMod val="50000"/>
                  </a:schemeClr>
                </a:solidFill>
              </a:ln>
            </a:endParaRPr>
          </a:p>
        </p:txBody>
      </p:sp>
      <p:sp>
        <p:nvSpPr>
          <p:cNvPr id="45" name="Pravá jednoduchá závorka 44">
            <a:extLst>
              <a:ext uri="{FF2B5EF4-FFF2-40B4-BE49-F238E27FC236}">
                <a16:creationId xmlns:a16="http://schemas.microsoft.com/office/drawing/2014/main" id="{E3950BD7-92ED-179C-F158-785FCF632B81}"/>
              </a:ext>
            </a:extLst>
          </p:cNvPr>
          <p:cNvSpPr/>
          <p:nvPr/>
        </p:nvSpPr>
        <p:spPr>
          <a:xfrm rot="5400000">
            <a:off x="2552063" y="1809117"/>
            <a:ext cx="45719" cy="3727447"/>
          </a:xfrm>
          <a:prstGeom prst="rightBracket">
            <a:avLst>
              <a:gd name="adj" fmla="val 88089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>
                    <a:lumMod val="50000"/>
                  </a:schemeClr>
                </a:solidFill>
              </a:ln>
            </a:endParaRPr>
          </a:p>
        </p:txBody>
      </p:sp>
      <p:sp>
        <p:nvSpPr>
          <p:cNvPr id="46" name="Pravá jednoduchá závorka 45">
            <a:extLst>
              <a:ext uri="{FF2B5EF4-FFF2-40B4-BE49-F238E27FC236}">
                <a16:creationId xmlns:a16="http://schemas.microsoft.com/office/drawing/2014/main" id="{13255957-1971-B2D6-3803-9BABB4EF7D8C}"/>
              </a:ext>
            </a:extLst>
          </p:cNvPr>
          <p:cNvSpPr/>
          <p:nvPr/>
        </p:nvSpPr>
        <p:spPr>
          <a:xfrm rot="5400000">
            <a:off x="2552063" y="2143527"/>
            <a:ext cx="45719" cy="3727447"/>
          </a:xfrm>
          <a:prstGeom prst="rightBracket">
            <a:avLst>
              <a:gd name="adj" fmla="val 88089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>
                    <a:lumMod val="50000"/>
                  </a:schemeClr>
                </a:solidFill>
              </a:ln>
            </a:endParaRPr>
          </a:p>
        </p:txBody>
      </p:sp>
      <p:sp>
        <p:nvSpPr>
          <p:cNvPr id="47" name=" 9">
            <a:extLst>
              <a:ext uri="{FF2B5EF4-FFF2-40B4-BE49-F238E27FC236}">
                <a16:creationId xmlns:a16="http://schemas.microsoft.com/office/drawing/2014/main" id="{4FD2F82C-ADE4-E526-DF2B-DB8645BBCC13}"/>
              </a:ext>
            </a:extLst>
          </p:cNvPr>
          <p:cNvSpPr txBox="1">
            <a:spLocks/>
          </p:cNvSpPr>
          <p:nvPr/>
        </p:nvSpPr>
        <p:spPr>
          <a:xfrm>
            <a:off x="287339" y="5046951"/>
            <a:ext cx="1489074" cy="1698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pl-PL" sz="1000" b="1" dirty="0">
                <a:solidFill>
                  <a:srgbClr val="000000"/>
                </a:solidFill>
                <a:ea typeface="Avenir"/>
              </a:rPr>
              <a:t>TYPY PŘIPOJENÍ</a:t>
            </a:r>
            <a:endParaRPr lang="en-US" sz="1000" b="1" dirty="0"/>
          </a:p>
        </p:txBody>
      </p:sp>
      <p:sp>
        <p:nvSpPr>
          <p:cNvPr id="48" name=" 9">
            <a:extLst>
              <a:ext uri="{FF2B5EF4-FFF2-40B4-BE49-F238E27FC236}">
                <a16:creationId xmlns:a16="http://schemas.microsoft.com/office/drawing/2014/main" id="{2EF62898-F33D-D362-B81A-AE00F53368AB}"/>
              </a:ext>
            </a:extLst>
          </p:cNvPr>
          <p:cNvSpPr txBox="1">
            <a:spLocks/>
          </p:cNvSpPr>
          <p:nvPr/>
        </p:nvSpPr>
        <p:spPr>
          <a:xfrm>
            <a:off x="1889986" y="5046951"/>
            <a:ext cx="1489074" cy="1698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pl-PL" sz="1000" b="1" dirty="0">
                <a:solidFill>
                  <a:srgbClr val="000000"/>
                </a:solidFill>
                <a:ea typeface="Avenir"/>
              </a:rPr>
              <a:t>VÝHODY</a:t>
            </a:r>
            <a:endParaRPr lang="en-US" sz="1000" b="1" dirty="0"/>
          </a:p>
        </p:txBody>
      </p:sp>
      <p:sp>
        <p:nvSpPr>
          <p:cNvPr id="49" name=" 9">
            <a:extLst>
              <a:ext uri="{FF2B5EF4-FFF2-40B4-BE49-F238E27FC236}">
                <a16:creationId xmlns:a16="http://schemas.microsoft.com/office/drawing/2014/main" id="{E4CCE9BC-A81A-67C9-DADE-B82EC08D5665}"/>
              </a:ext>
            </a:extLst>
          </p:cNvPr>
          <p:cNvSpPr txBox="1">
            <a:spLocks/>
          </p:cNvSpPr>
          <p:nvPr/>
        </p:nvSpPr>
        <p:spPr>
          <a:xfrm>
            <a:off x="3489830" y="5046951"/>
            <a:ext cx="1489074" cy="1698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pl-PL" sz="1000" b="1" dirty="0">
                <a:solidFill>
                  <a:srgbClr val="000000"/>
                </a:solidFill>
                <a:ea typeface="Avenir"/>
              </a:rPr>
              <a:t>NEVÝHODY</a:t>
            </a:r>
            <a:endParaRPr lang="en-US" sz="1000" b="1" dirty="0"/>
          </a:p>
        </p:txBody>
      </p:sp>
      <p:sp>
        <p:nvSpPr>
          <p:cNvPr id="50" name=" 9">
            <a:extLst>
              <a:ext uri="{FF2B5EF4-FFF2-40B4-BE49-F238E27FC236}">
                <a16:creationId xmlns:a16="http://schemas.microsoft.com/office/drawing/2014/main" id="{21C3DA85-6AE9-458E-9A50-21A13E586658}"/>
              </a:ext>
            </a:extLst>
          </p:cNvPr>
          <p:cNvSpPr txBox="1">
            <a:spLocks/>
          </p:cNvSpPr>
          <p:nvPr/>
        </p:nvSpPr>
        <p:spPr>
          <a:xfrm>
            <a:off x="5080001" y="5046951"/>
            <a:ext cx="1489074" cy="1698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pl-PL" sz="1000" b="1" dirty="0">
                <a:solidFill>
                  <a:srgbClr val="000000"/>
                </a:solidFill>
                <a:ea typeface="Avenir"/>
              </a:rPr>
              <a:t>IDEÁLNÍ VYUŽITÍ</a:t>
            </a:r>
            <a:endParaRPr lang="en-US" sz="1000" b="1" dirty="0"/>
          </a:p>
        </p:txBody>
      </p:sp>
      <p:sp>
        <p:nvSpPr>
          <p:cNvPr id="54" name=" 9">
            <a:extLst>
              <a:ext uri="{FF2B5EF4-FFF2-40B4-BE49-F238E27FC236}">
                <a16:creationId xmlns:a16="http://schemas.microsoft.com/office/drawing/2014/main" id="{0E0AAC37-91F7-4919-328F-E91922D7589E}"/>
              </a:ext>
            </a:extLst>
          </p:cNvPr>
          <p:cNvSpPr txBox="1">
            <a:spLocks/>
          </p:cNvSpPr>
          <p:nvPr/>
        </p:nvSpPr>
        <p:spPr>
          <a:xfrm>
            <a:off x="296422" y="5224174"/>
            <a:ext cx="1479992" cy="6572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pl-PL" sz="1000" dirty="0">
                <a:solidFill>
                  <a:srgbClr val="000000"/>
                </a:solidFill>
              </a:rPr>
              <a:t>WI-FI</a:t>
            </a:r>
            <a:endParaRPr lang="en-US" sz="1000" dirty="0"/>
          </a:p>
        </p:txBody>
      </p:sp>
      <p:sp>
        <p:nvSpPr>
          <p:cNvPr id="55" name=" 9">
            <a:extLst>
              <a:ext uri="{FF2B5EF4-FFF2-40B4-BE49-F238E27FC236}">
                <a16:creationId xmlns:a16="http://schemas.microsoft.com/office/drawing/2014/main" id="{7BB12EFB-3C43-AF9F-A53B-941C8D9713DD}"/>
              </a:ext>
            </a:extLst>
          </p:cNvPr>
          <p:cNvSpPr txBox="1">
            <a:spLocks/>
          </p:cNvSpPr>
          <p:nvPr/>
        </p:nvSpPr>
        <p:spPr>
          <a:xfrm>
            <a:off x="296422" y="5895975"/>
            <a:ext cx="1479992" cy="6762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pl-PL" sz="1000" dirty="0">
                <a:solidFill>
                  <a:srgbClr val="000000"/>
                </a:solidFill>
              </a:rPr>
              <a:t>mobilní data</a:t>
            </a:r>
            <a:endParaRPr lang="en-US" sz="1000" dirty="0"/>
          </a:p>
        </p:txBody>
      </p:sp>
      <p:sp>
        <p:nvSpPr>
          <p:cNvPr id="56" name=" 9">
            <a:extLst>
              <a:ext uri="{FF2B5EF4-FFF2-40B4-BE49-F238E27FC236}">
                <a16:creationId xmlns:a16="http://schemas.microsoft.com/office/drawing/2014/main" id="{D4F32C18-0129-AE4B-9E67-DA2A8252CBBD}"/>
              </a:ext>
            </a:extLst>
          </p:cNvPr>
          <p:cNvSpPr txBox="1">
            <a:spLocks/>
          </p:cNvSpPr>
          <p:nvPr/>
        </p:nvSpPr>
        <p:spPr>
          <a:xfrm>
            <a:off x="296422" y="6572249"/>
            <a:ext cx="1479992" cy="6692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pl-PL" sz="1000" dirty="0">
                <a:solidFill>
                  <a:srgbClr val="000000"/>
                </a:solidFill>
              </a:rPr>
              <a:t>kabel</a:t>
            </a:r>
            <a:endParaRPr lang="en-US" sz="1000" dirty="0"/>
          </a:p>
        </p:txBody>
      </p:sp>
      <p:cxnSp>
        <p:nvCxnSpPr>
          <p:cNvPr id="62" name="Přímá spojnice 61">
            <a:extLst>
              <a:ext uri="{FF2B5EF4-FFF2-40B4-BE49-F238E27FC236}">
                <a16:creationId xmlns:a16="http://schemas.microsoft.com/office/drawing/2014/main" id="{D5872B18-648F-BB1B-EB9F-E0A3E42408FC}"/>
              </a:ext>
            </a:extLst>
          </p:cNvPr>
          <p:cNvCxnSpPr>
            <a:cxnSpLocks/>
          </p:cNvCxnSpPr>
          <p:nvPr/>
        </p:nvCxnSpPr>
        <p:spPr>
          <a:xfrm flipH="1">
            <a:off x="296421" y="5218113"/>
            <a:ext cx="627265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Přímá spojnice 63">
            <a:extLst>
              <a:ext uri="{FF2B5EF4-FFF2-40B4-BE49-F238E27FC236}">
                <a16:creationId xmlns:a16="http://schemas.microsoft.com/office/drawing/2014/main" id="{A53A8517-2D66-BE1F-D16A-4C7F2CF85958}"/>
              </a:ext>
            </a:extLst>
          </p:cNvPr>
          <p:cNvCxnSpPr>
            <a:cxnSpLocks/>
          </p:cNvCxnSpPr>
          <p:nvPr/>
        </p:nvCxnSpPr>
        <p:spPr>
          <a:xfrm flipH="1">
            <a:off x="296421" y="5895975"/>
            <a:ext cx="627265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Přímá spojnice 64">
            <a:extLst>
              <a:ext uri="{FF2B5EF4-FFF2-40B4-BE49-F238E27FC236}">
                <a16:creationId xmlns:a16="http://schemas.microsoft.com/office/drawing/2014/main" id="{B078D03D-40B9-5BB8-B405-4D3E80ECF4F0}"/>
              </a:ext>
            </a:extLst>
          </p:cNvPr>
          <p:cNvCxnSpPr>
            <a:cxnSpLocks/>
          </p:cNvCxnSpPr>
          <p:nvPr/>
        </p:nvCxnSpPr>
        <p:spPr>
          <a:xfrm flipH="1">
            <a:off x="296421" y="6572249"/>
            <a:ext cx="627265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Přímá spojnice 65">
            <a:extLst>
              <a:ext uri="{FF2B5EF4-FFF2-40B4-BE49-F238E27FC236}">
                <a16:creationId xmlns:a16="http://schemas.microsoft.com/office/drawing/2014/main" id="{818CCE3C-734B-FC41-5AC4-5CC2673424EA}"/>
              </a:ext>
            </a:extLst>
          </p:cNvPr>
          <p:cNvCxnSpPr>
            <a:cxnSpLocks/>
          </p:cNvCxnSpPr>
          <p:nvPr/>
        </p:nvCxnSpPr>
        <p:spPr>
          <a:xfrm flipV="1">
            <a:off x="1824171" y="5051858"/>
            <a:ext cx="0" cy="219666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Přímá spojnice 73">
            <a:extLst>
              <a:ext uri="{FF2B5EF4-FFF2-40B4-BE49-F238E27FC236}">
                <a16:creationId xmlns:a16="http://schemas.microsoft.com/office/drawing/2014/main" id="{C8E95C22-8009-A986-039C-29153D1955D7}"/>
              </a:ext>
            </a:extLst>
          </p:cNvPr>
          <p:cNvCxnSpPr>
            <a:cxnSpLocks/>
          </p:cNvCxnSpPr>
          <p:nvPr/>
        </p:nvCxnSpPr>
        <p:spPr>
          <a:xfrm flipV="1">
            <a:off x="3429000" y="5051858"/>
            <a:ext cx="0" cy="219666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Přímá spojnice 74">
            <a:extLst>
              <a:ext uri="{FF2B5EF4-FFF2-40B4-BE49-F238E27FC236}">
                <a16:creationId xmlns:a16="http://schemas.microsoft.com/office/drawing/2014/main" id="{FD024F21-BCA2-073D-D56E-DBC78FAC24D5}"/>
              </a:ext>
            </a:extLst>
          </p:cNvPr>
          <p:cNvCxnSpPr>
            <a:cxnSpLocks/>
          </p:cNvCxnSpPr>
          <p:nvPr/>
        </p:nvCxnSpPr>
        <p:spPr>
          <a:xfrm flipV="1">
            <a:off x="5021543" y="5051858"/>
            <a:ext cx="0" cy="219666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Nadpis 1">
            <a:extLst>
              <a:ext uri="{FF2B5EF4-FFF2-40B4-BE49-F238E27FC236}">
                <a16:creationId xmlns:a16="http://schemas.microsoft.com/office/drawing/2014/main" id="{C4436B67-2EFC-34AE-5C39-F73EBD2C5BC0}"/>
              </a:ext>
            </a:extLst>
          </p:cNvPr>
          <p:cNvSpPr txBox="1">
            <a:spLocks/>
          </p:cNvSpPr>
          <p:nvPr/>
        </p:nvSpPr>
        <p:spPr>
          <a:xfrm>
            <a:off x="287338" y="9463796"/>
            <a:ext cx="3195637" cy="2519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cs-CZ" sz="800" b="0" dirty="0">
                <a:solidFill>
                  <a:schemeClr val="bg1">
                    <a:lumMod val="50000"/>
                  </a:schemeClr>
                </a:solidFill>
              </a:rPr>
              <a:t>internet4kids.mff.cuni.cz</a:t>
            </a:r>
            <a:endParaRPr lang="en-US" sz="800" b="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1" name="Picture 20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1A7719C0-1CA1-A156-3AA6-A26E181728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1543" y="3034675"/>
            <a:ext cx="1177172" cy="1177172"/>
          </a:xfrm>
          <a:prstGeom prst="rect">
            <a:avLst/>
          </a:prstGeom>
        </p:spPr>
      </p:pic>
      <p:sp>
        <p:nvSpPr>
          <p:cNvPr id="26" name=" 9">
            <a:extLst>
              <a:ext uri="{FF2B5EF4-FFF2-40B4-BE49-F238E27FC236}">
                <a16:creationId xmlns:a16="http://schemas.microsoft.com/office/drawing/2014/main" id="{9EA099A1-7106-2D8E-2B39-E3341FFE3AE3}"/>
              </a:ext>
            </a:extLst>
          </p:cNvPr>
          <p:cNvSpPr txBox="1">
            <a:spLocks/>
          </p:cNvSpPr>
          <p:nvPr/>
        </p:nvSpPr>
        <p:spPr>
          <a:xfrm>
            <a:off x="4599685" y="2858752"/>
            <a:ext cx="2020887" cy="1698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pl-PL" sz="1000" b="1" dirty="0">
                <a:solidFill>
                  <a:srgbClr val="000000"/>
                </a:solidFill>
              </a:rPr>
              <a:t>SPEEDTEST.NET</a:t>
            </a:r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2858769363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Vlastní 1">
      <a:majorFont>
        <a:latin typeface="Poppins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2732</TotalTime>
  <Words>136</Words>
  <Application>Microsoft Macintosh PowerPoint</Application>
  <PresentationFormat>A4 Paper (210x297 mm)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Arial</vt:lpstr>
      <vt:lpstr>Avenir</vt:lpstr>
      <vt:lpstr>Motiv Office</vt:lpstr>
      <vt:lpstr>JAK SE PŘIPOJÍME K INTERNETU?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JAK VYPADÁ INTERNET</dc:title>
  <dc:creator>Ondrej Javora</dc:creator>
  <cp:lastModifiedBy>Anna Yaghobová</cp:lastModifiedBy>
  <cp:revision>9</cp:revision>
  <dcterms:created xsi:type="dcterms:W3CDTF">2024-02-25T15:00:55Z</dcterms:created>
  <dcterms:modified xsi:type="dcterms:W3CDTF">2024-08-06T15:49:43Z</dcterms:modified>
</cp:coreProperties>
</file>