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5" r:id="rId2"/>
    <p:sldId id="277" r:id="rId3"/>
    <p:sldId id="279" r:id="rId4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4.hodina - priprava" id="{B885B6F1-FF72-4B8B-815A-26C426B7EB60}">
          <p14:sldIdLst>
            <p14:sldId id="265"/>
            <p14:sldId id="277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10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1000" y="-4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8/6/24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4" userDrawn="1">
          <p15:clr>
            <a:srgbClr val="F26B43"/>
          </p15:clr>
        </p15:guide>
        <p15:guide id="4" pos="784" userDrawn="1">
          <p15:clr>
            <a:srgbClr val="F26B43"/>
          </p15:clr>
        </p15:guide>
        <p15:guide id="5" pos="856" userDrawn="1">
          <p15:clr>
            <a:srgbClr val="F26B43"/>
          </p15:clr>
        </p15:guide>
        <p15:guide id="6" pos="1456" userDrawn="1">
          <p15:clr>
            <a:srgbClr val="F26B43"/>
          </p15:clr>
        </p15:guide>
        <p15:guide id="7" pos="1520" userDrawn="1">
          <p15:clr>
            <a:srgbClr val="F26B43"/>
          </p15:clr>
        </p15:guide>
        <p15:guide id="8" pos="2128" userDrawn="1">
          <p15:clr>
            <a:srgbClr val="F26B43"/>
          </p15:clr>
        </p15:guide>
        <p15:guide id="9" pos="2192" userDrawn="1">
          <p15:clr>
            <a:srgbClr val="F26B43"/>
          </p15:clr>
        </p15:guide>
        <p15:guide id="10" pos="2800" userDrawn="1">
          <p15:clr>
            <a:srgbClr val="F26B43"/>
          </p15:clr>
        </p15:guide>
        <p15:guide id="11" pos="2864" userDrawn="1">
          <p15:clr>
            <a:srgbClr val="F26B43"/>
          </p15:clr>
        </p15:guide>
        <p15:guide id="12" pos="3464" userDrawn="1">
          <p15:clr>
            <a:srgbClr val="F26B43"/>
          </p15:clr>
        </p15:guide>
        <p15:guide id="13" pos="3536" userDrawn="1">
          <p15:clr>
            <a:srgbClr val="F26B43"/>
          </p15:clr>
        </p15:guide>
        <p15:guide id="14" pos="4136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6240" userDrawn="1">
          <p15:clr>
            <a:srgbClr val="F26B43"/>
          </p15:clr>
        </p15:guide>
        <p15:guide id="17" orient="horz" pos="88" userDrawn="1">
          <p15:clr>
            <a:srgbClr val="F26B43"/>
          </p15:clr>
        </p15:guide>
        <p15:guide id="18" orient="horz" pos="200" userDrawn="1">
          <p15:clr>
            <a:srgbClr val="F26B43"/>
          </p15:clr>
        </p15:guide>
        <p15:guide id="19" orient="horz" pos="304" userDrawn="1">
          <p15:clr>
            <a:srgbClr val="F26B43"/>
          </p15:clr>
        </p15:guide>
        <p15:guide id="20" orient="horz" pos="408" userDrawn="1">
          <p15:clr>
            <a:srgbClr val="F26B43"/>
          </p15:clr>
        </p15:guide>
        <p15:guide id="21" orient="horz" pos="520" userDrawn="1">
          <p15:clr>
            <a:srgbClr val="F26B43"/>
          </p15:clr>
        </p15:guide>
        <p15:guide id="22" orient="horz" pos="624" userDrawn="1">
          <p15:clr>
            <a:srgbClr val="F26B43"/>
          </p15:clr>
        </p15:guide>
        <p15:guide id="23" orient="horz" pos="728" userDrawn="1">
          <p15:clr>
            <a:srgbClr val="F26B43"/>
          </p15:clr>
        </p15:guide>
        <p15:guide id="24" orient="horz" pos="840" userDrawn="1">
          <p15:clr>
            <a:srgbClr val="F26B43"/>
          </p15:clr>
        </p15:guide>
        <p15:guide id="25" orient="horz" pos="944" userDrawn="1">
          <p15:clr>
            <a:srgbClr val="F26B43"/>
          </p15:clr>
        </p15:guide>
        <p15:guide id="26" orient="horz" pos="1048" userDrawn="1">
          <p15:clr>
            <a:srgbClr val="F26B43"/>
          </p15:clr>
        </p15:guide>
        <p15:guide id="27" orient="horz" pos="1160" userDrawn="1">
          <p15:clr>
            <a:srgbClr val="F26B43"/>
          </p15:clr>
        </p15:guide>
        <p15:guide id="28" orient="horz" pos="1264" userDrawn="1">
          <p15:clr>
            <a:srgbClr val="F26B43"/>
          </p15:clr>
        </p15:guide>
        <p15:guide id="29" orient="horz" pos="1368" userDrawn="1">
          <p15:clr>
            <a:srgbClr val="F26B43"/>
          </p15:clr>
        </p15:guide>
        <p15:guide id="30" orient="horz" pos="1480" userDrawn="1">
          <p15:clr>
            <a:srgbClr val="F26B43"/>
          </p15:clr>
        </p15:guide>
        <p15:guide id="31" orient="horz" pos="1584" userDrawn="1">
          <p15:clr>
            <a:srgbClr val="F26B43"/>
          </p15:clr>
        </p15:guide>
        <p15:guide id="32" orient="horz" pos="1688" userDrawn="1">
          <p15:clr>
            <a:srgbClr val="F26B43"/>
          </p15:clr>
        </p15:guide>
        <p15:guide id="33" orient="horz" pos="1792" userDrawn="1">
          <p15:clr>
            <a:srgbClr val="F26B43"/>
          </p15:clr>
        </p15:guide>
        <p15:guide id="34" orient="horz" pos="1904" userDrawn="1">
          <p15:clr>
            <a:srgbClr val="F26B43"/>
          </p15:clr>
        </p15:guide>
        <p15:guide id="35" orient="horz" pos="2008" userDrawn="1">
          <p15:clr>
            <a:srgbClr val="F26B43"/>
          </p15:clr>
        </p15:guide>
        <p15:guide id="36" orient="horz" pos="2112" userDrawn="1">
          <p15:clr>
            <a:srgbClr val="F26B43"/>
          </p15:clr>
        </p15:guide>
        <p15:guide id="37" orient="horz" pos="2224" userDrawn="1">
          <p15:clr>
            <a:srgbClr val="F26B43"/>
          </p15:clr>
        </p15:guide>
        <p15:guide id="38" orient="horz" pos="2328" userDrawn="1">
          <p15:clr>
            <a:srgbClr val="F26B43"/>
          </p15:clr>
        </p15:guide>
        <p15:guide id="39" orient="horz" pos="2432" userDrawn="1">
          <p15:clr>
            <a:srgbClr val="F26B43"/>
          </p15:clr>
        </p15:guide>
        <p15:guide id="40" orient="horz" pos="2544" userDrawn="1">
          <p15:clr>
            <a:srgbClr val="F26B43"/>
          </p15:clr>
        </p15:guide>
        <p15:guide id="41" orient="horz" pos="2648" userDrawn="1">
          <p15:clr>
            <a:srgbClr val="F26B43"/>
          </p15:clr>
        </p15:guide>
        <p15:guide id="42" orient="horz" pos="2752" userDrawn="1">
          <p15:clr>
            <a:srgbClr val="F26B43"/>
          </p15:clr>
        </p15:guide>
        <p15:guide id="43" orient="horz" pos="2864" userDrawn="1">
          <p15:clr>
            <a:srgbClr val="F26B43"/>
          </p15:clr>
        </p15:guide>
        <p15:guide id="44" orient="horz" pos="2968" userDrawn="1">
          <p15:clr>
            <a:srgbClr val="F26B43"/>
          </p15:clr>
        </p15:guide>
        <p15:guide id="45" orient="horz" pos="3072" userDrawn="1">
          <p15:clr>
            <a:srgbClr val="F26B43"/>
          </p15:clr>
        </p15:guide>
        <p15:guide id="46" orient="horz" pos="3184" userDrawn="1">
          <p15:clr>
            <a:srgbClr val="F26B43"/>
          </p15:clr>
        </p15:guide>
        <p15:guide id="47" orient="horz" pos="3288" userDrawn="1">
          <p15:clr>
            <a:srgbClr val="F26B43"/>
          </p15:clr>
        </p15:guide>
        <p15:guide id="48" orient="horz" pos="3392" userDrawn="1">
          <p15:clr>
            <a:srgbClr val="F26B43"/>
          </p15:clr>
        </p15:guide>
        <p15:guide id="49" orient="horz" pos="3504" userDrawn="1">
          <p15:clr>
            <a:srgbClr val="F26B43"/>
          </p15:clr>
        </p15:guide>
        <p15:guide id="50" orient="horz" pos="3608" userDrawn="1">
          <p15:clr>
            <a:srgbClr val="F26B43"/>
          </p15:clr>
        </p15:guide>
        <p15:guide id="51" orient="horz" pos="3712" userDrawn="1">
          <p15:clr>
            <a:srgbClr val="F26B43"/>
          </p15:clr>
        </p15:guide>
        <p15:guide id="52" orient="horz" pos="3824" userDrawn="1">
          <p15:clr>
            <a:srgbClr val="F26B43"/>
          </p15:clr>
        </p15:guide>
        <p15:guide id="53" orient="horz" pos="3928" userDrawn="1">
          <p15:clr>
            <a:srgbClr val="F26B43"/>
          </p15:clr>
        </p15:guide>
        <p15:guide id="54" orient="horz" pos="4032" userDrawn="1">
          <p15:clr>
            <a:srgbClr val="F26B43"/>
          </p15:clr>
        </p15:guide>
        <p15:guide id="55" orient="horz" pos="4144" userDrawn="1">
          <p15:clr>
            <a:srgbClr val="F26B43"/>
          </p15:clr>
        </p15:guide>
        <p15:guide id="56" orient="horz" pos="4248" userDrawn="1">
          <p15:clr>
            <a:srgbClr val="F26B43"/>
          </p15:clr>
        </p15:guide>
        <p15:guide id="57" orient="horz" pos="4352" userDrawn="1">
          <p15:clr>
            <a:srgbClr val="F26B43"/>
          </p15:clr>
        </p15:guide>
        <p15:guide id="58" orient="horz" pos="4464" userDrawn="1">
          <p15:clr>
            <a:srgbClr val="F26B43"/>
          </p15:clr>
        </p15:guide>
        <p15:guide id="59" orient="horz" pos="4568" userDrawn="1">
          <p15:clr>
            <a:srgbClr val="F26B43"/>
          </p15:clr>
        </p15:guide>
        <p15:guide id="60" orient="horz" pos="4672" userDrawn="1">
          <p15:clr>
            <a:srgbClr val="F26B43"/>
          </p15:clr>
        </p15:guide>
        <p15:guide id="61" orient="horz" pos="4776" userDrawn="1">
          <p15:clr>
            <a:srgbClr val="F26B43"/>
          </p15:clr>
        </p15:guide>
        <p15:guide id="62" orient="horz" pos="4888" userDrawn="1">
          <p15:clr>
            <a:srgbClr val="F26B43"/>
          </p15:clr>
        </p15:guide>
        <p15:guide id="63" orient="horz" pos="4992" userDrawn="1">
          <p15:clr>
            <a:srgbClr val="F26B43"/>
          </p15:clr>
        </p15:guide>
        <p15:guide id="64" orient="horz" pos="5096" userDrawn="1">
          <p15:clr>
            <a:srgbClr val="F26B43"/>
          </p15:clr>
        </p15:guide>
        <p15:guide id="65" orient="horz" pos="5208" userDrawn="1">
          <p15:clr>
            <a:srgbClr val="F26B43"/>
          </p15:clr>
        </p15:guide>
        <p15:guide id="66" orient="horz" pos="5312" userDrawn="1">
          <p15:clr>
            <a:srgbClr val="F26B43"/>
          </p15:clr>
        </p15:guide>
        <p15:guide id="67" orient="horz" pos="5416" userDrawn="1">
          <p15:clr>
            <a:srgbClr val="F26B43"/>
          </p15:clr>
        </p15:guide>
        <p15:guide id="68" orient="horz" pos="5528" userDrawn="1">
          <p15:clr>
            <a:srgbClr val="F26B43"/>
          </p15:clr>
        </p15:guide>
        <p15:guide id="69" orient="horz" pos="5632" userDrawn="1">
          <p15:clr>
            <a:srgbClr val="F26B43"/>
          </p15:clr>
        </p15:guide>
        <p15:guide id="70" orient="horz" pos="5736" userDrawn="1">
          <p15:clr>
            <a:srgbClr val="F26B43"/>
          </p15:clr>
        </p15:guide>
        <p15:guide id="71" orient="horz" pos="5848" userDrawn="1">
          <p15:clr>
            <a:srgbClr val="F26B43"/>
          </p15:clr>
        </p15:guide>
        <p15:guide id="72" orient="horz" pos="5952" userDrawn="1">
          <p15:clr>
            <a:srgbClr val="F26B43"/>
          </p15:clr>
        </p15:guide>
        <p15:guide id="73" orient="horz" pos="60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e.kahoot.it/details/f4426cac-8cc9-4872-9690-607c2d1e410b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68DB0-1E57-24C2-57F5-6FDA4A534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543C36-72B7-B785-E307-CE607EA9F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828676"/>
            <a:ext cx="3086098" cy="338138"/>
          </a:xfrm>
        </p:spPr>
        <p:txBody>
          <a:bodyPr anchor="ctr">
            <a:noAutofit/>
          </a:bodyPr>
          <a:lstStyle/>
          <a:p>
            <a:pPr marL="0" indent="0" algn="ctr">
              <a:lnSpc>
                <a:spcPct val="110000"/>
              </a:lnSpc>
              <a:buSzPct val="120000"/>
              <a:buNone/>
            </a:pPr>
            <a:r>
              <a:rPr lang="cs-CZ" dirty="0">
                <a:solidFill>
                  <a:srgbClr val="000000"/>
                </a:solidFill>
              </a:rPr>
              <a:t>CÍLE HODINY</a:t>
            </a:r>
            <a:endParaRPr lang="en-US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A51B0E90-85CA-B33E-0772-46EC89EC0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2E5BB04-64D4-6251-4423-663ED7227D1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7337" y="490539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cs-CZ" sz="1800" b="1" dirty="0"/>
              <a:t>VELKÉ OPAKOVÁNÍ</a:t>
            </a:r>
            <a:endParaRPr lang="en-US" sz="1400" b="1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EE2DFC95-6A85-19AC-8929-043FB99A4474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4 – VELKÉ OPAKOVÁNÍ</a:t>
            </a:r>
            <a:endParaRPr lang="en-US" sz="1000" b="0" dirty="0"/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2AF4E69F-ED3E-7D73-FC0D-13F4991692AD}"/>
              </a:ext>
            </a:extLst>
          </p:cNvPr>
          <p:cNvSpPr/>
          <p:nvPr/>
        </p:nvSpPr>
        <p:spPr>
          <a:xfrm>
            <a:off x="287338" y="831279"/>
            <a:ext cx="3086098" cy="1010534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 9">
            <a:extLst>
              <a:ext uri="{FF2B5EF4-FFF2-40B4-BE49-F238E27FC236}">
                <a16:creationId xmlns:a16="http://schemas.microsoft.com/office/drawing/2014/main" id="{420FF957-6B0F-D08B-139C-BDBAD57FB143}"/>
              </a:ext>
            </a:extLst>
          </p:cNvPr>
          <p:cNvSpPr txBox="1">
            <a:spLocks/>
          </p:cNvSpPr>
          <p:nvPr/>
        </p:nvSpPr>
        <p:spPr>
          <a:xfrm>
            <a:off x="287337" y="1158877"/>
            <a:ext cx="3086099" cy="6829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Žák za pomoci spolužáků odpoví správně na většinu otázek, které shrnují učivo předchozích tří vyučovacích hodin.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2E6FB8A6-F9B0-145C-48B1-446EADE8C181}"/>
              </a:ext>
            </a:extLst>
          </p:cNvPr>
          <p:cNvSpPr/>
          <p:nvPr/>
        </p:nvSpPr>
        <p:spPr>
          <a:xfrm>
            <a:off x="3484565" y="831278"/>
            <a:ext cx="3086098" cy="1848422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ástupný obsah 2">
            <a:extLst>
              <a:ext uri="{FF2B5EF4-FFF2-40B4-BE49-F238E27FC236}">
                <a16:creationId xmlns:a16="http://schemas.microsoft.com/office/drawing/2014/main" id="{AF08A732-E148-CB24-8E8B-BA73AB251103}"/>
              </a:ext>
            </a:extLst>
          </p:cNvPr>
          <p:cNvSpPr txBox="1">
            <a:spLocks/>
          </p:cNvSpPr>
          <p:nvPr/>
        </p:nvSpPr>
        <p:spPr>
          <a:xfrm>
            <a:off x="3747732" y="828676"/>
            <a:ext cx="2559762" cy="33813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cs-CZ" dirty="0">
                <a:solidFill>
                  <a:srgbClr val="000000"/>
                </a:solidFill>
              </a:rPr>
              <a:t>OČEKÁVANÉ VÝSTUPY V RVP</a:t>
            </a:r>
            <a:endParaRPr lang="en-US" dirty="0"/>
          </a:p>
        </p:txBody>
      </p:sp>
      <p:sp>
        <p:nvSpPr>
          <p:cNvPr id="16" name=" 9">
            <a:extLst>
              <a:ext uri="{FF2B5EF4-FFF2-40B4-BE49-F238E27FC236}">
                <a16:creationId xmlns:a16="http://schemas.microsoft.com/office/drawing/2014/main" id="{C63C18BF-6402-0776-90B6-58ADBAC34096}"/>
              </a:ext>
            </a:extLst>
          </p:cNvPr>
          <p:cNvSpPr txBox="1">
            <a:spLocks/>
          </p:cNvSpPr>
          <p:nvPr/>
        </p:nvSpPr>
        <p:spPr>
          <a:xfrm>
            <a:off x="3484564" y="1166813"/>
            <a:ext cx="3086099" cy="8403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I-9-4-03 vybírá nejvhodnější způsob připojení digitálních zařízení do počítačové sítě; uvede příklady sítí a popíše jejich charakteristické znaky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I-9-4-05 dokáže usměrnit svoji činnost tak, aby minimalizoval riziko ztráty či zneužití dat; popíše fungování a diskutuje omezení zabezpečovacích řešení</a:t>
            </a:r>
          </a:p>
        </p:txBody>
      </p:sp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8CEEE272-115F-E766-FB06-E8E29337EEC9}"/>
              </a:ext>
            </a:extLst>
          </p:cNvPr>
          <p:cNvSpPr/>
          <p:nvPr/>
        </p:nvSpPr>
        <p:spPr>
          <a:xfrm>
            <a:off x="284162" y="1937524"/>
            <a:ext cx="3086098" cy="2400187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Zástupný obsah 2">
            <a:extLst>
              <a:ext uri="{FF2B5EF4-FFF2-40B4-BE49-F238E27FC236}">
                <a16:creationId xmlns:a16="http://schemas.microsoft.com/office/drawing/2014/main" id="{2849A3BC-16EB-F0FC-75E9-95CBEB17CE1C}"/>
              </a:ext>
            </a:extLst>
          </p:cNvPr>
          <p:cNvSpPr txBox="1">
            <a:spLocks/>
          </p:cNvSpPr>
          <p:nvPr/>
        </p:nvSpPr>
        <p:spPr>
          <a:xfrm>
            <a:off x="284164" y="1989890"/>
            <a:ext cx="3086098" cy="33813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pl-PL" dirty="0">
                <a:solidFill>
                  <a:srgbClr val="000000"/>
                </a:solidFill>
              </a:rPr>
              <a:t>CO JE POTŘEBA ZAJISTIT PŘED HODINOU</a:t>
            </a:r>
            <a:endParaRPr lang="en-US" dirty="0"/>
          </a:p>
        </p:txBody>
      </p:sp>
      <p:sp>
        <p:nvSpPr>
          <p:cNvPr id="30" name=" 9">
            <a:extLst>
              <a:ext uri="{FF2B5EF4-FFF2-40B4-BE49-F238E27FC236}">
                <a16:creationId xmlns:a16="http://schemas.microsoft.com/office/drawing/2014/main" id="{BB084CA8-86B0-748D-59CF-250A75401899}"/>
              </a:ext>
            </a:extLst>
          </p:cNvPr>
          <p:cNvSpPr txBox="1">
            <a:spLocks/>
          </p:cNvSpPr>
          <p:nvPr/>
        </p:nvSpPr>
        <p:spPr>
          <a:xfrm>
            <a:off x="284162" y="2349499"/>
            <a:ext cx="3086100" cy="17957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spc="-11" dirty="0">
                <a:solidFill>
                  <a:srgbClr val="000000"/>
                </a:solidFill>
                <a:ea typeface="Avenir"/>
              </a:rPr>
              <a:t>Projít si podrobný průběh hodiny a vybrat si, jestli budeme používat Bingo nebo Kahoot.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spc="-11" dirty="0">
                <a:solidFill>
                  <a:srgbClr val="000000"/>
                </a:solidFill>
                <a:ea typeface="Avenir"/>
              </a:rPr>
              <a:t>Zajistit připojení k internetu pro digitální zařízení žáků pro Kahoot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spc="-11" dirty="0">
                <a:solidFill>
                  <a:srgbClr val="000000"/>
                </a:solidFill>
                <a:ea typeface="Avenir"/>
              </a:rPr>
              <a:t>Připravit si na Kahoot: projektor, tabuli, tablety/mobilni telefony + fixy/křídy, lepící papírky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Připravit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si na Bingo: 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tabulky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na Bingo (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pracovní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listy) a k tomu 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nastříhané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definice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pojmů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(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strana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3 </a:t>
            </a:r>
            <a:r>
              <a:rPr lang="pl-PL" sz="1000" spc="-11" dirty="0" err="1">
                <a:solidFill>
                  <a:srgbClr val="000000"/>
                </a:solidFill>
                <a:ea typeface="Avenir"/>
              </a:rPr>
              <a:t>tohoto</a:t>
            </a:r>
            <a:r>
              <a:rPr lang="pl-PL" sz="1000" spc="-11" dirty="0">
                <a:solidFill>
                  <a:srgbClr val="000000"/>
                </a:solidFill>
                <a:ea typeface="Avenir"/>
              </a:rPr>
              <a:t> dokumentu)</a:t>
            </a: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65C91E50-5055-703B-8ED8-333F981968F4}"/>
              </a:ext>
            </a:extLst>
          </p:cNvPr>
          <p:cNvSpPr txBox="1">
            <a:spLocks/>
          </p:cNvSpPr>
          <p:nvPr/>
        </p:nvSpPr>
        <p:spPr>
          <a:xfrm>
            <a:off x="284162" y="4498201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800" dirty="0"/>
              <a:t>Průběh podrobně</a:t>
            </a:r>
            <a:endParaRPr lang="en-US" sz="1400" dirty="0"/>
          </a:p>
        </p:txBody>
      </p:sp>
      <p:sp>
        <p:nvSpPr>
          <p:cNvPr id="18" name="Nadpis 1">
            <a:extLst>
              <a:ext uri="{FF2B5EF4-FFF2-40B4-BE49-F238E27FC236}">
                <a16:creationId xmlns:a16="http://schemas.microsoft.com/office/drawing/2014/main" id="{B46F70A4-D416-04D0-9F7A-9817E17F3B8D}"/>
              </a:ext>
            </a:extLst>
          </p:cNvPr>
          <p:cNvSpPr txBox="1">
            <a:spLocks/>
          </p:cNvSpPr>
          <p:nvPr/>
        </p:nvSpPr>
        <p:spPr>
          <a:xfrm>
            <a:off x="284162" y="4889607"/>
            <a:ext cx="6281737" cy="16960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KVÍZ V KAHOOTU</a:t>
            </a:r>
            <a:endParaRPr lang="en-US" sz="1200" b="1" cap="all" dirty="0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E157FFAB-B587-7209-AF1E-3FEBA61FE7DC}"/>
              </a:ext>
            </a:extLst>
          </p:cNvPr>
          <p:cNvSpPr txBox="1">
            <a:spLocks/>
          </p:cNvSpPr>
          <p:nvPr/>
        </p:nvSpPr>
        <p:spPr>
          <a:xfrm>
            <a:off x="288925" y="5219700"/>
            <a:ext cx="6276975" cy="3886200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spc="22" dirty="0"/>
              <a:t>Rozdělte žáky do skupin po 4. V každé skupině je potřeba jedno digitální zařízení (mobilní telefon nebo tablet). Vysvětlete pravidla hry: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Kvíz bude mít 2 kola.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V </a:t>
            </a:r>
            <a:r>
              <a:rPr lang="cs-CZ" sz="1000" b="1" spc="22" dirty="0"/>
              <a:t>prvním kole </a:t>
            </a:r>
            <a:r>
              <a:rPr lang="cs-CZ" sz="1000" spc="22" dirty="0"/>
              <a:t>budou otázky s nabídkou odpovědí. Správná odpověď se vybírá </a:t>
            </a:r>
            <a:br>
              <a:rPr lang="cs-CZ" sz="1000" spc="22" dirty="0"/>
            </a:br>
            <a:r>
              <a:rPr lang="cs-CZ" sz="1000" spc="22" dirty="0"/>
              <a:t>v </a:t>
            </a:r>
            <a:r>
              <a:rPr lang="cs-CZ" sz="1000" spc="22" dirty="0" err="1"/>
              <a:t>Kahootu</a:t>
            </a:r>
            <a:r>
              <a:rPr lang="cs-CZ" sz="1000" spc="22" dirty="0"/>
              <a:t>. Počítají se správné odpovědi, nikoli vaše rychlost. Každá správná odpověď je za půl bodu.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V </a:t>
            </a:r>
            <a:r>
              <a:rPr lang="cs-CZ" sz="1000" b="1" spc="22" dirty="0"/>
              <a:t>druhém kole </a:t>
            </a:r>
            <a:r>
              <a:rPr lang="cs-CZ" sz="1000" spc="22" dirty="0"/>
              <a:t>budou otevřené otázky </a:t>
            </a:r>
            <a:br>
              <a:rPr lang="cs-CZ" sz="1000" spc="22" dirty="0"/>
            </a:br>
            <a:r>
              <a:rPr lang="cs-CZ" sz="1000" spc="22" dirty="0"/>
              <a:t>a každá správná odpověď bude za bod, protože se jedná o složitější otázky. Odpovědi se budou psát na papír.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V obou kolech nerozhoduje rychlost, záleží na správnosti odpovědí. 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Odpovědět musí skupiny před vypršením časového limitu.</a:t>
            </a:r>
          </a:p>
          <a:p>
            <a:pPr>
              <a:lnSpc>
                <a:spcPct val="110000"/>
              </a:lnSpc>
            </a:pPr>
            <a:endParaRPr lang="cs-CZ" sz="1000" spc="22" dirty="0"/>
          </a:p>
          <a:p>
            <a:pPr>
              <a:lnSpc>
                <a:spcPct val="110000"/>
              </a:lnSpc>
            </a:pPr>
            <a:r>
              <a:rPr lang="cs-CZ" sz="1000" spc="22" dirty="0"/>
              <a:t>Kvíz Jak funguje internet (viz QR odkaz výše)</a:t>
            </a:r>
            <a:br>
              <a:rPr lang="cs-CZ" sz="1000" spc="22" dirty="0"/>
            </a:br>
            <a:r>
              <a:rPr lang="cs-CZ" sz="1000" spc="22" dirty="0"/>
              <a:t>(-&gt; Host live -&gt; Team mode -&gt; Teams on </a:t>
            </a:r>
            <a:r>
              <a:rPr lang="cs-CZ" sz="1000" spc="22" dirty="0" err="1"/>
              <a:t>shared</a:t>
            </a:r>
            <a:r>
              <a:rPr lang="cs-CZ" sz="1000" spc="22" dirty="0"/>
              <a:t> </a:t>
            </a:r>
            <a:r>
              <a:rPr lang="cs-CZ" sz="1000" spc="22" dirty="0" err="1"/>
              <a:t>devices</a:t>
            </a:r>
            <a:r>
              <a:rPr lang="cs-CZ" sz="1000" spc="22" dirty="0"/>
              <a:t> -&gt; Start), pro spuštění je potřeba se přihlásit.</a:t>
            </a:r>
          </a:p>
          <a:p>
            <a:pPr>
              <a:lnSpc>
                <a:spcPct val="110000"/>
              </a:lnSpc>
            </a:pPr>
            <a:r>
              <a:rPr lang="cs-CZ" sz="1000" spc="22" dirty="0"/>
              <a:t>Žáci se přihlašují přes </a:t>
            </a:r>
            <a:r>
              <a:rPr lang="cs-CZ" sz="1000" b="1" spc="22" dirty="0"/>
              <a:t>kahoot.it </a:t>
            </a:r>
          </a:p>
          <a:p>
            <a:pPr>
              <a:lnSpc>
                <a:spcPct val="110000"/>
              </a:lnSpc>
            </a:pPr>
            <a:r>
              <a:rPr lang="cs-CZ" sz="1000" spc="22" dirty="0"/>
              <a:t>Nechte žáky vymyslet název jejich týmu, přihlásit se, zároveň po celou dobu hry promítejte kvíz i projektorem či na interaktivní tabuli.</a:t>
            </a:r>
          </a:p>
          <a:p>
            <a:pPr>
              <a:lnSpc>
                <a:spcPct val="110000"/>
              </a:lnSpc>
            </a:pPr>
            <a:br>
              <a:rPr lang="cs-CZ" sz="1000" spc="-1" dirty="0"/>
            </a:br>
            <a:r>
              <a:rPr lang="cs-CZ" sz="1000" spc="-1" dirty="0"/>
              <a:t>V prvním kole žákům správné odpovědi opravuje sám kvíz. </a:t>
            </a:r>
          </a:p>
          <a:p>
            <a:pPr>
              <a:lnSpc>
                <a:spcPct val="110000"/>
              </a:lnSpc>
            </a:pPr>
            <a:endParaRPr lang="cs-CZ" sz="1000" spc="-1" dirty="0"/>
          </a:p>
          <a:p>
            <a:pPr>
              <a:lnSpc>
                <a:spcPct val="110000"/>
              </a:lnSpc>
            </a:pPr>
            <a:r>
              <a:rPr lang="cs-CZ" sz="1000" spc="-1" dirty="0"/>
              <a:t>Ve druhém kole se žákům objevují pouze otázky. Odpovědi píšou na lepicí papírky. </a:t>
            </a:r>
            <a:br>
              <a:rPr lang="cs-CZ" sz="1000" spc="-1" dirty="0"/>
            </a:br>
            <a:r>
              <a:rPr lang="cs-CZ" sz="1000" spc="-1" dirty="0"/>
              <a:t>Ty následně chodí nalepit na tabuli. Učitel měří čas (doporučujeme 1-2 min na každou odpověď).  Po uběhnutí časového limitu vyhodnotíme všechny odpovědi. </a:t>
            </a:r>
          </a:p>
          <a:p>
            <a:pPr>
              <a:lnSpc>
                <a:spcPct val="110000"/>
              </a:lnSpc>
            </a:pPr>
            <a:endParaRPr lang="cs-CZ" sz="1000" spc="-1" dirty="0"/>
          </a:p>
          <a:p>
            <a:pPr>
              <a:lnSpc>
                <a:spcPct val="110000"/>
              </a:lnSpc>
            </a:pPr>
            <a:r>
              <a:rPr lang="cs-CZ" sz="1000" spc="-1" dirty="0"/>
              <a:t>Na závěr hru vyhodnotíme sečtením bodů </a:t>
            </a:r>
            <a:br>
              <a:rPr lang="cs-CZ" sz="1000" spc="-1" dirty="0"/>
            </a:br>
            <a:r>
              <a:rPr lang="cs-CZ" sz="1000" spc="-1" dirty="0"/>
              <a:t>z prvního i druhého kola (první kolo: vpravo nahoře se objeví tlačítko </a:t>
            </a:r>
            <a:r>
              <a:rPr lang="cs-CZ" sz="1000" b="1" spc="-1" dirty="0" err="1"/>
              <a:t>Next</a:t>
            </a:r>
            <a:r>
              <a:rPr lang="cs-CZ" sz="1000" b="1" spc="-1" dirty="0"/>
              <a:t> -&gt; </a:t>
            </a:r>
            <a:r>
              <a:rPr lang="cs-CZ" sz="1000" b="1" spc="-1" dirty="0" err="1"/>
              <a:t>View</a:t>
            </a:r>
            <a:r>
              <a:rPr lang="cs-CZ" sz="1000" b="1" spc="-1" dirty="0"/>
              <a:t> Full report -&gt; </a:t>
            </a:r>
            <a:r>
              <a:rPr lang="cs-CZ" sz="1000" b="1" spc="-1" dirty="0" err="1"/>
              <a:t>Players</a:t>
            </a:r>
            <a:r>
              <a:rPr lang="cs-CZ" sz="1000" b="1" spc="-1" dirty="0"/>
              <a:t> -&gt; Show more</a:t>
            </a:r>
            <a:r>
              <a:rPr lang="cs-CZ" sz="1000" spc="-1" dirty="0"/>
              <a:t> - každý tým lze rozkliknout a podívat se na počet správných a špatných odpovědí)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71CDBDE0-D9E8-4847-BC48-E122D3C751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94"/>
          <a:stretch/>
        </p:blipFill>
        <p:spPr>
          <a:xfrm>
            <a:off x="3429000" y="2732276"/>
            <a:ext cx="1511654" cy="1589444"/>
          </a:xfrm>
          <a:prstGeom prst="rect">
            <a:avLst/>
          </a:prstGeom>
        </p:spPr>
      </p:pic>
      <p:sp>
        <p:nvSpPr>
          <p:cNvPr id="10" name=" 9">
            <a:extLst>
              <a:ext uri="{FF2B5EF4-FFF2-40B4-BE49-F238E27FC236}">
                <a16:creationId xmlns:a16="http://schemas.microsoft.com/office/drawing/2014/main" id="{8BD03DEC-B349-D762-517D-7D163CE065AB}"/>
              </a:ext>
            </a:extLst>
          </p:cNvPr>
          <p:cNvSpPr txBox="1">
            <a:spLocks/>
          </p:cNvSpPr>
          <p:nvPr/>
        </p:nvSpPr>
        <p:spPr>
          <a:xfrm>
            <a:off x="4913309" y="2844800"/>
            <a:ext cx="1660530" cy="13588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buSzPct val="120000"/>
            </a:pPr>
            <a:r>
              <a:rPr lang="en-US" sz="1000" b="1" dirty="0" err="1">
                <a:solidFill>
                  <a:srgbClr val="000000"/>
                </a:solidFill>
                <a:ea typeface="Avenir"/>
              </a:rPr>
              <a:t>Kvíz</a:t>
            </a:r>
            <a:r>
              <a:rPr lang="en-US" sz="1000" b="1" dirty="0">
                <a:solidFill>
                  <a:srgbClr val="000000"/>
                </a:solidFill>
                <a:ea typeface="Avenir"/>
              </a:rPr>
              <a:t> Jak </a:t>
            </a:r>
            <a:r>
              <a:rPr lang="en-US" sz="1000" b="1" dirty="0" err="1">
                <a:solidFill>
                  <a:srgbClr val="000000"/>
                </a:solidFill>
                <a:ea typeface="Avenir"/>
              </a:rPr>
              <a:t>funguje</a:t>
            </a:r>
            <a:r>
              <a:rPr lang="en-US" sz="1000" b="1" dirty="0">
                <a:solidFill>
                  <a:srgbClr val="000000"/>
                </a:solidFill>
                <a:ea typeface="Avenir"/>
              </a:rPr>
              <a:t> internet:</a:t>
            </a:r>
            <a:r>
              <a:rPr lang="en-US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en-US" sz="1000" dirty="0">
                <a:solidFill>
                  <a:srgbClr val="000000"/>
                </a:solidFill>
                <a:ea typeface="Avenir"/>
                <a:hlinkClick r:id="rId3"/>
              </a:rPr>
              <a:t>https://create.kahoot.it/details/f4426cac-8cc9-4872-9690-607c2d1e410b </a:t>
            </a:r>
            <a:br>
              <a:rPr lang="en-US" sz="1000" dirty="0">
                <a:solidFill>
                  <a:srgbClr val="000000"/>
                </a:solidFill>
                <a:ea typeface="Avenir"/>
              </a:rPr>
            </a:br>
            <a:endParaRPr lang="en-US" sz="1000" dirty="0">
              <a:solidFill>
                <a:srgbClr val="000000"/>
              </a:solidFill>
              <a:ea typeface="Avenir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1073E095-0294-2A6E-CC29-6F59187A5930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506A713C-0C32-17C0-8DDC-5EE646D37453}"/>
              </a:ext>
            </a:extLst>
          </p:cNvPr>
          <p:cNvSpPr txBox="1">
            <a:spLocks/>
          </p:cNvSpPr>
          <p:nvPr/>
        </p:nvSpPr>
        <p:spPr>
          <a:xfrm>
            <a:off x="4372898" y="148730"/>
            <a:ext cx="2193002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8. - 9. ročník ZŠ/ těžší varianta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310697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0A709-983F-593C-3453-39FD1C332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44DB80D4-B7FD-CA57-176B-253D6B392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9A76465-3D6B-FAB1-DAC8-D3D600553CAC}"/>
              </a:ext>
            </a:extLst>
          </p:cNvPr>
          <p:cNvSpPr txBox="1">
            <a:spLocks/>
          </p:cNvSpPr>
          <p:nvPr/>
        </p:nvSpPr>
        <p:spPr>
          <a:xfrm>
            <a:off x="287337" y="486569"/>
            <a:ext cx="6281737" cy="161132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Bingo </a:t>
            </a:r>
            <a:r>
              <a:rPr lang="cs-CZ" sz="1200" cap="all" dirty="0"/>
              <a:t>(</a:t>
            </a:r>
            <a:r>
              <a:rPr lang="cs-CZ" sz="1200" cap="all" dirty="0" err="1"/>
              <a:t>offline</a:t>
            </a:r>
            <a:r>
              <a:rPr lang="cs-CZ" sz="1200" cap="all" dirty="0"/>
              <a:t> alternativa ke kvízu v </a:t>
            </a:r>
            <a:r>
              <a:rPr lang="cs-CZ" sz="1200" cap="all" dirty="0" err="1"/>
              <a:t>Kahootu</a:t>
            </a:r>
            <a:r>
              <a:rPr lang="cs-CZ" sz="1200" cap="all" dirty="0"/>
              <a:t>)</a:t>
            </a:r>
            <a:endParaRPr lang="en-US" sz="1200" cap="all" dirty="0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59D81426-26A5-52D1-A62E-1EB49FCFA150}"/>
              </a:ext>
            </a:extLst>
          </p:cNvPr>
          <p:cNvSpPr txBox="1">
            <a:spLocks/>
          </p:cNvSpPr>
          <p:nvPr/>
        </p:nvSpPr>
        <p:spPr>
          <a:xfrm>
            <a:off x="292100" y="829004"/>
            <a:ext cx="6276975" cy="3514396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1000"/>
              </a:lnSpc>
            </a:pPr>
            <a:r>
              <a:rPr lang="cs-CZ" sz="1000" spc="-1" dirty="0"/>
              <a:t>Žáci pracují samostatně. Každý dostane jeden pracovní list a do každého políčka tabulky vyplní jeden z nabízených pojmů.</a:t>
            </a:r>
          </a:p>
          <a:p>
            <a:pPr>
              <a:lnSpc>
                <a:spcPct val="111000"/>
              </a:lnSpc>
            </a:pPr>
            <a:endParaRPr lang="cs-CZ" sz="1000" spc="-1" dirty="0"/>
          </a:p>
          <a:p>
            <a:pPr>
              <a:lnSpc>
                <a:spcPct val="111000"/>
              </a:lnSpc>
            </a:pPr>
            <a:r>
              <a:rPr lang="cs-CZ" sz="1000" spc="-1" dirty="0"/>
              <a:t>My si vybereme, jestli pojmy (strana 3) budeme losovat nebo ne. Pokud ano, nastříháme si tabulku pojmů na proužky, sbalíme je a vhodíme je do vhodné losovací nádoby (hrnek, krabička, …). Případně nemusíme stříhat a jen náhodně vybíráme vysvětlení.</a:t>
            </a:r>
          </a:p>
          <a:p>
            <a:pPr>
              <a:lnSpc>
                <a:spcPct val="111000"/>
              </a:lnSpc>
            </a:pPr>
            <a:endParaRPr lang="cs-CZ" sz="1000" spc="-1" dirty="0"/>
          </a:p>
          <a:p>
            <a:pPr>
              <a:lnSpc>
                <a:spcPct val="111000"/>
              </a:lnSpc>
            </a:pPr>
            <a:r>
              <a:rPr lang="cs-CZ" sz="1000" spc="-1" dirty="0"/>
              <a:t>Hra začíná signálem od učitele, nás. Určeným způsobem náhodně čteme vysvětlení pojmů, které děti mají v tabulkách. Pokud má dítě pocit, že pojem, který odpovídá vysvětlení, má zapsaný v tabulce, tak ho v tabulce škrtá či jinak barevně označuje. Po určeném časovém úseku (desítky vteřin) k vysvětlení přiřazujeme daný pojem. </a:t>
            </a:r>
            <a:endParaRPr lang="cs-CZ" sz="1000" spc="-23" dirty="0"/>
          </a:p>
          <a:p>
            <a:pPr>
              <a:lnSpc>
                <a:spcPct val="111000"/>
              </a:lnSpc>
            </a:pPr>
            <a:r>
              <a:rPr lang="cs-CZ" sz="1000" spc="-23" dirty="0"/>
              <a:t>Zeptejte se, zda někdo přiřadil jiné slovo. Pokud ano, diskutujte, proč daná odpověď není správná. Vyvarujte se prozrazení pojmů, které ještě mohou přijít na řadu.</a:t>
            </a:r>
          </a:p>
          <a:p>
            <a:pPr>
              <a:lnSpc>
                <a:spcPct val="111000"/>
              </a:lnSpc>
            </a:pPr>
            <a:endParaRPr lang="cs-CZ" sz="1000" spc="-23" dirty="0"/>
          </a:p>
          <a:p>
            <a:pPr>
              <a:lnSpc>
                <a:spcPct val="111000"/>
              </a:lnSpc>
            </a:pPr>
            <a:r>
              <a:rPr lang="cs-CZ" sz="1000" spc="-23" dirty="0"/>
              <a:t>Dítě vyhrává, dokáže-li spojit strany a nebo rohy tabulky (tři správné odpovědi v řadě). Musíme pak jen zkontrolovat, jestli skutečně správně zaškrtlo pojmy.</a:t>
            </a:r>
          </a:p>
          <a:p>
            <a:pPr>
              <a:lnSpc>
                <a:spcPct val="111000"/>
              </a:lnSpc>
            </a:pPr>
            <a:endParaRPr lang="cs-CZ" sz="1000" spc="-23" dirty="0"/>
          </a:p>
          <a:p>
            <a:pPr>
              <a:lnSpc>
                <a:spcPct val="111000"/>
              </a:lnSpc>
            </a:pPr>
            <a:r>
              <a:rPr lang="cs-CZ" sz="1000" spc="-23" dirty="0"/>
              <a:t>Hru je vhodné pro upevnění pojmů hrát dvakrát.</a:t>
            </a: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978F1DB8-B546-B337-EE3B-77362225EE73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4 – VELKÉ OPAKOVÁNÍ</a:t>
            </a:r>
            <a:endParaRPr lang="en-US" sz="1000" b="0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2DF1AB10-1FEF-6364-459B-A0536AED9B24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AD93F5F1-3400-7650-7D7E-9DD646E3A1DF}"/>
              </a:ext>
            </a:extLst>
          </p:cNvPr>
          <p:cNvSpPr txBox="1">
            <a:spLocks/>
          </p:cNvSpPr>
          <p:nvPr/>
        </p:nvSpPr>
        <p:spPr>
          <a:xfrm>
            <a:off x="4372898" y="148730"/>
            <a:ext cx="2193002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8. - 9. ročník ZŠ/ těžší varianta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90264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0A709-983F-593C-3453-39FD1C332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44DB80D4-B7FD-CA57-176B-253D6B392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978F1DB8-B546-B337-EE3B-77362225EE73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4 – VELKÉ OPAKOVÁNÍ</a:t>
            </a:r>
            <a:endParaRPr lang="en-US" sz="1000" b="0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2DF1AB10-1FEF-6364-459B-A0536AED9B24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37568326-EF67-099C-A6E7-785FD40D82E3}"/>
              </a:ext>
            </a:extLst>
          </p:cNvPr>
          <p:cNvSpPr txBox="1">
            <a:spLocks/>
          </p:cNvSpPr>
          <p:nvPr/>
        </p:nvSpPr>
        <p:spPr>
          <a:xfrm>
            <a:off x="280987" y="404295"/>
            <a:ext cx="6284912" cy="16308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SEZNAM POJMŮ K BINGU</a:t>
            </a:r>
            <a:endParaRPr lang="en-US" sz="1200" cap="all" dirty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1411BBD8-6612-5EDE-E388-04846BC47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488" y="2576513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4ADC766-FE3B-42D3-C265-E1501D6919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939418"/>
              </p:ext>
            </p:extLst>
          </p:nvPr>
        </p:nvGraphicFramePr>
        <p:xfrm>
          <a:off x="348454" y="654177"/>
          <a:ext cx="6149977" cy="877235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141408">
                  <a:extLst>
                    <a:ext uri="{9D8B030D-6E8A-4147-A177-3AD203B41FA5}">
                      <a16:colId xmlns:a16="http://schemas.microsoft.com/office/drawing/2014/main" val="2598560519"/>
                    </a:ext>
                  </a:extLst>
                </a:gridCol>
                <a:gridCol w="5008569">
                  <a:extLst>
                    <a:ext uri="{9D8B030D-6E8A-4147-A177-3AD203B41FA5}">
                      <a16:colId xmlns:a16="http://schemas.microsoft.com/office/drawing/2014/main" val="3448502801"/>
                    </a:ext>
                  </a:extLst>
                </a:gridCol>
              </a:tblGrid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b="1" dirty="0">
                          <a:effectLst/>
                        </a:rPr>
                        <a:t>pojem</a:t>
                      </a:r>
                      <a:endParaRPr lang="en-CZ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b="1" dirty="0">
                          <a:effectLst/>
                        </a:rPr>
                        <a:t>vysvětlení</a:t>
                      </a:r>
                      <a:endParaRPr lang="en-CZ" sz="9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401258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server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počítače připojené do sítě, které nám poskytují nějaké služby (ukazují web, ukládají fotky atd.)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2632947161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síťový router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chytré křižovatky uvnitř sítě, které směřují pakety k jejich příjemci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3690979904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datové centrum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místo, kde je mnoho serverů u sebe, typicky patří nějaké velké firmě, třeba Microsoftu nebo Google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2180296243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internet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celosvětová decentralizovaná počítačová síť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1802108197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BTS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vysílač mobilního signálu, díky kterému se dokážeme přes mobilní data připojit na internet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1331407932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cookies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malé soubory, které si o nás jako uživatelích ukládají servery a tím se nám přizpůsobují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1344670985"/>
                  </a:ext>
                </a:extLst>
              </a:tr>
              <a:tr h="309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datová stopa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všechno, co děláme na internetu - co se nám líbí, na co jsme klikli, co jsme si prohlíželi, co jsme komentovali atd.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3506601108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IP adresa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jedinečná adresa našeho zařízení v počítačové síti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3733995552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paket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část informace, kterou posíláme přes internet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1717783423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satelit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zařízení ve vesmíru, díky kterému můžeme využívat např. GPS, pro připojení k internetu není příliš vhodné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2858064656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mobilní data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připojení k internetu pomocí mobilního signálu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1341120837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Wi-Fi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připojení k internetu pomocí signálu, který vydává router, typicky ho máme třeba doma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744731534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optický kabel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superrychlé připojení k internetu, které funguje pomocí světla a funguje na hodně velkou vzdálenost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2646898283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bezdrátové připojení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připojení k internetu, ke kterému nepotřebujeme žádný kabel nebo drát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1799024761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kovový kabel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připojení k internetu, které funguje na docela velkou vzdálenost, ale naše zařízení připoutá fyzicky do sítě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815446731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Wi-Fi router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chytrá křižovatka, která dokáže vytvářet signál, díky kterému se připojíme na internet, typicky to máme doma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3480754992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přenosová rychlost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veličina, která popisuje, kolik informací za sekundu dokáže daný typ připojení přenést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1306943120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speedtest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aktivita, díky níž můžeme otestovat rychlost našeho připojení k internetu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576539536"/>
                  </a:ext>
                </a:extLst>
              </a:tr>
              <a:tr h="286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poskytovatel internetu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firma, která naši lokální domácí síť připojí k internetu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2921311618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páteřní síť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největší kabely s nejvyšší přenosovou rychlostí, které spojují celé státy nebo kontinenty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3612523889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CETIN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 firma, která se stará o národní datovou infrastrukturu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21847" marB="21847" anchor="ctr"/>
                </a:tc>
                <a:extLst>
                  <a:ext uri="{0D108BD9-81ED-4DB2-BD59-A6C34878D82A}">
                    <a16:rowId xmlns:a16="http://schemas.microsoft.com/office/drawing/2014/main" val="856669921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hacker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člověk, který se dokáže nabourat do cizí sítě nebo dělat jinou nelegální aktivitu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317402678"/>
                  </a:ext>
                </a:extLst>
              </a:tr>
              <a:tr h="309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hotspot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připojení k internetu, které dokážeme zapnout ve svém mobilu a umožnit tak připojení k internetu dalším lidem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1294791931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SIM karta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malá kartička od operátora, ktará našemu telefonu umožňuje se připojit do mobilní sítě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2732152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síť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soustava </a:t>
                      </a:r>
                      <a:r>
                        <a:rPr lang="cs-CZ" sz="900">
                          <a:effectLst/>
                        </a:rPr>
                        <a:t>počítačových zařízení </a:t>
                      </a:r>
                      <a:r>
                        <a:rPr lang="cs-CZ" sz="900" dirty="0">
                          <a:effectLst/>
                        </a:rPr>
                        <a:t>propojená kabely, nemusí být připojena k internetu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4291502925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podmořské kabely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kabely spojující kontinenty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3871853610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požadavek na server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úkol, který dostane server od našeho zařízení, například mobilu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1591917627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klient-server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přístup v síti, kdy počítače mají požadavky na jeden velký počítač, který požadavky plní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2782812227"/>
                  </a:ext>
                </a:extLst>
              </a:tr>
              <a:tr h="309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traceroute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aktivita, která nám dokáže říct, přes jaké všechny servery a routery se připojujeme z našeho počítače k nějaké stránce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2449957551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IP adresa příjemce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něco, co musí obsahovat paket, aby ho router dokázal poslat správným směrem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4097082756"/>
                  </a:ext>
                </a:extLst>
              </a:tr>
              <a:tr h="17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>
                          <a:effectLst/>
                        </a:rPr>
                        <a:t>IP adresa odesílatele</a:t>
                      </a:r>
                      <a:endParaRPr lang="en-CZ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cs-CZ" sz="900" dirty="0">
                          <a:effectLst/>
                        </a:rPr>
                        <a:t>něco, co musí obsahovat paket, aby router věděl, odkud byl poslán</a:t>
                      </a:r>
                      <a:endParaRPr lang="en-CZ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1847" marR="21847" marT="21847" marB="21847" anchor="ctr"/>
                </a:tc>
                <a:extLst>
                  <a:ext uri="{0D108BD9-81ED-4DB2-BD59-A6C34878D82A}">
                    <a16:rowId xmlns:a16="http://schemas.microsoft.com/office/drawing/2014/main" val="634922630"/>
                  </a:ext>
                </a:extLst>
              </a:tr>
            </a:tbl>
          </a:graphicData>
        </a:graphic>
      </p:graphicFrame>
      <p:sp>
        <p:nvSpPr>
          <p:cNvPr id="18" name="Nadpis 1">
            <a:extLst>
              <a:ext uri="{FF2B5EF4-FFF2-40B4-BE49-F238E27FC236}">
                <a16:creationId xmlns:a16="http://schemas.microsoft.com/office/drawing/2014/main" id="{3C47E900-F176-C344-18E3-8B2E15906787}"/>
              </a:ext>
            </a:extLst>
          </p:cNvPr>
          <p:cNvSpPr txBox="1">
            <a:spLocks/>
          </p:cNvSpPr>
          <p:nvPr/>
        </p:nvSpPr>
        <p:spPr>
          <a:xfrm>
            <a:off x="4372898" y="148730"/>
            <a:ext cx="2193002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8. - 9. ročník ZŠ/ těžší varianta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97056958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1195</Words>
  <Application>Microsoft Macintosh PowerPoint</Application>
  <PresentationFormat>A4 Paper (210x297 mm)</PresentationFormat>
  <Paragraphs>117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Avenir</vt:lpstr>
      <vt:lpstr>Calibri</vt:lpstr>
      <vt:lpstr>Motiv Office</vt:lpstr>
      <vt:lpstr>VELKÉ OPAKOVÁNÍ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10</cp:revision>
  <dcterms:created xsi:type="dcterms:W3CDTF">2024-02-25T15:00:55Z</dcterms:created>
  <dcterms:modified xsi:type="dcterms:W3CDTF">2024-08-06T16:18:41Z</dcterms:modified>
</cp:coreProperties>
</file>