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3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4. hodina - pracovni list T" id="{E7299C60-F26D-4667-ADD9-BC504141FA37}">
          <p14:sldIdLst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37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8/6/24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182F9A-DFE4-1D03-12AA-CB3F4871A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B0852E5-B1B1-9AD8-21CD-A7D9A815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26611D-CA97-E741-CB0E-68EED0E49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D57AF7A2-383A-7F1E-5F12-2A31534B619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4C22B44B-27DC-361F-F75F-1C22C518C2A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34048FB7-7AA3-822F-1013-257C02DC05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20" name="Zástupný symbol pro číslo snímku 5">
            <a:extLst>
              <a:ext uri="{FF2B5EF4-FFF2-40B4-BE49-F238E27FC236}">
                <a16:creationId xmlns:a16="http://schemas.microsoft.com/office/drawing/2014/main" id="{98567D54-DBF1-EC58-A0DB-3642E1FD71D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6"/>
            <a:ext cx="983102" cy="198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800" dirty="0">
                <a:solidFill>
                  <a:schemeClr val="bg1">
                    <a:lumMod val="50000"/>
                  </a:schemeClr>
                </a:solidFill>
              </a:rPr>
              <a:t>jméno: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Zástupný text 2">
            <a:extLst>
              <a:ext uri="{FF2B5EF4-FFF2-40B4-BE49-F238E27FC236}">
                <a16:creationId xmlns:a16="http://schemas.microsoft.com/office/drawing/2014/main" id="{92A297C8-A077-BE3F-CA1E-919663821B76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23" name="Zástupný text 16">
            <a:extLst>
              <a:ext uri="{FF2B5EF4-FFF2-40B4-BE49-F238E27FC236}">
                <a16:creationId xmlns:a16="http://schemas.microsoft.com/office/drawing/2014/main" id="{E23710DC-35A3-4D08-E286-F57AEEF630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F04A649D-F75B-ECB8-0F51-4D350C15424A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4" userDrawn="1">
          <p15:clr>
            <a:srgbClr val="F26B43"/>
          </p15:clr>
        </p15:guide>
        <p15:guide id="4" pos="784" userDrawn="1">
          <p15:clr>
            <a:srgbClr val="F26B43"/>
          </p15:clr>
        </p15:guide>
        <p15:guide id="5" pos="856" userDrawn="1">
          <p15:clr>
            <a:srgbClr val="F26B43"/>
          </p15:clr>
        </p15:guide>
        <p15:guide id="6" pos="1456" userDrawn="1">
          <p15:clr>
            <a:srgbClr val="F26B43"/>
          </p15:clr>
        </p15:guide>
        <p15:guide id="7" pos="1520" userDrawn="1">
          <p15:clr>
            <a:srgbClr val="F26B43"/>
          </p15:clr>
        </p15:guide>
        <p15:guide id="8" pos="2128" userDrawn="1">
          <p15:clr>
            <a:srgbClr val="F26B43"/>
          </p15:clr>
        </p15:guide>
        <p15:guide id="9" pos="2192" userDrawn="1">
          <p15:clr>
            <a:srgbClr val="F26B43"/>
          </p15:clr>
        </p15:guide>
        <p15:guide id="10" pos="2800" userDrawn="1">
          <p15:clr>
            <a:srgbClr val="F26B43"/>
          </p15:clr>
        </p15:guide>
        <p15:guide id="11" pos="2864" userDrawn="1">
          <p15:clr>
            <a:srgbClr val="F26B43"/>
          </p15:clr>
        </p15:guide>
        <p15:guide id="12" pos="3464" userDrawn="1">
          <p15:clr>
            <a:srgbClr val="F26B43"/>
          </p15:clr>
        </p15:guide>
        <p15:guide id="13" pos="3536" userDrawn="1">
          <p15:clr>
            <a:srgbClr val="F26B43"/>
          </p15:clr>
        </p15:guide>
        <p15:guide id="14" pos="4136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6240" userDrawn="1">
          <p15:clr>
            <a:srgbClr val="F26B43"/>
          </p15:clr>
        </p15:guide>
        <p15:guide id="17" orient="horz" pos="88" userDrawn="1">
          <p15:clr>
            <a:srgbClr val="F26B43"/>
          </p15:clr>
        </p15:guide>
        <p15:guide id="18" orient="horz" pos="200" userDrawn="1">
          <p15:clr>
            <a:srgbClr val="F26B43"/>
          </p15:clr>
        </p15:guide>
        <p15:guide id="19" orient="horz" pos="304" userDrawn="1">
          <p15:clr>
            <a:srgbClr val="F26B43"/>
          </p15:clr>
        </p15:guide>
        <p15:guide id="20" orient="horz" pos="408" userDrawn="1">
          <p15:clr>
            <a:srgbClr val="F26B43"/>
          </p15:clr>
        </p15:guide>
        <p15:guide id="21" orient="horz" pos="520" userDrawn="1">
          <p15:clr>
            <a:srgbClr val="F26B43"/>
          </p15:clr>
        </p15:guide>
        <p15:guide id="22" orient="horz" pos="624" userDrawn="1">
          <p15:clr>
            <a:srgbClr val="F26B43"/>
          </p15:clr>
        </p15:guide>
        <p15:guide id="23" orient="horz" pos="728" userDrawn="1">
          <p15:clr>
            <a:srgbClr val="F26B43"/>
          </p15:clr>
        </p15:guide>
        <p15:guide id="24" orient="horz" pos="840" userDrawn="1">
          <p15:clr>
            <a:srgbClr val="F26B43"/>
          </p15:clr>
        </p15:guide>
        <p15:guide id="25" orient="horz" pos="944" userDrawn="1">
          <p15:clr>
            <a:srgbClr val="F26B43"/>
          </p15:clr>
        </p15:guide>
        <p15:guide id="26" orient="horz" pos="1048" userDrawn="1">
          <p15:clr>
            <a:srgbClr val="F26B43"/>
          </p15:clr>
        </p15:guide>
        <p15:guide id="27" orient="horz" pos="1160" userDrawn="1">
          <p15:clr>
            <a:srgbClr val="F26B43"/>
          </p15:clr>
        </p15:guide>
        <p15:guide id="28" orient="horz" pos="1264" userDrawn="1">
          <p15:clr>
            <a:srgbClr val="F26B43"/>
          </p15:clr>
        </p15:guide>
        <p15:guide id="29" orient="horz" pos="1368" userDrawn="1">
          <p15:clr>
            <a:srgbClr val="F26B43"/>
          </p15:clr>
        </p15:guide>
        <p15:guide id="30" orient="horz" pos="1480" userDrawn="1">
          <p15:clr>
            <a:srgbClr val="F26B43"/>
          </p15:clr>
        </p15:guide>
        <p15:guide id="31" orient="horz" pos="1584" userDrawn="1">
          <p15:clr>
            <a:srgbClr val="F26B43"/>
          </p15:clr>
        </p15:guide>
        <p15:guide id="32" orient="horz" pos="1688" userDrawn="1">
          <p15:clr>
            <a:srgbClr val="F26B43"/>
          </p15:clr>
        </p15:guide>
        <p15:guide id="33" orient="horz" pos="1792" userDrawn="1">
          <p15:clr>
            <a:srgbClr val="F26B43"/>
          </p15:clr>
        </p15:guide>
        <p15:guide id="34" orient="horz" pos="1904" userDrawn="1">
          <p15:clr>
            <a:srgbClr val="F26B43"/>
          </p15:clr>
        </p15:guide>
        <p15:guide id="35" orient="horz" pos="2008" userDrawn="1">
          <p15:clr>
            <a:srgbClr val="F26B43"/>
          </p15:clr>
        </p15:guide>
        <p15:guide id="36" orient="horz" pos="2112" userDrawn="1">
          <p15:clr>
            <a:srgbClr val="F26B43"/>
          </p15:clr>
        </p15:guide>
        <p15:guide id="37" orient="horz" pos="2224" userDrawn="1">
          <p15:clr>
            <a:srgbClr val="F26B43"/>
          </p15:clr>
        </p15:guide>
        <p15:guide id="38" orient="horz" pos="2328" userDrawn="1">
          <p15:clr>
            <a:srgbClr val="F26B43"/>
          </p15:clr>
        </p15:guide>
        <p15:guide id="39" orient="horz" pos="2432" userDrawn="1">
          <p15:clr>
            <a:srgbClr val="F26B43"/>
          </p15:clr>
        </p15:guide>
        <p15:guide id="40" orient="horz" pos="2544" userDrawn="1">
          <p15:clr>
            <a:srgbClr val="F26B43"/>
          </p15:clr>
        </p15:guide>
        <p15:guide id="41" orient="horz" pos="2648" userDrawn="1">
          <p15:clr>
            <a:srgbClr val="F26B43"/>
          </p15:clr>
        </p15:guide>
        <p15:guide id="42" orient="horz" pos="2752" userDrawn="1">
          <p15:clr>
            <a:srgbClr val="F26B43"/>
          </p15:clr>
        </p15:guide>
        <p15:guide id="43" orient="horz" pos="2864" userDrawn="1">
          <p15:clr>
            <a:srgbClr val="F26B43"/>
          </p15:clr>
        </p15:guide>
        <p15:guide id="44" orient="horz" pos="2968" userDrawn="1">
          <p15:clr>
            <a:srgbClr val="F26B43"/>
          </p15:clr>
        </p15:guide>
        <p15:guide id="45" orient="horz" pos="3072" userDrawn="1">
          <p15:clr>
            <a:srgbClr val="F26B43"/>
          </p15:clr>
        </p15:guide>
        <p15:guide id="46" orient="horz" pos="3184" userDrawn="1">
          <p15:clr>
            <a:srgbClr val="F26B43"/>
          </p15:clr>
        </p15:guide>
        <p15:guide id="47" orient="horz" pos="3288" userDrawn="1">
          <p15:clr>
            <a:srgbClr val="F26B43"/>
          </p15:clr>
        </p15:guide>
        <p15:guide id="48" orient="horz" pos="3392" userDrawn="1">
          <p15:clr>
            <a:srgbClr val="F26B43"/>
          </p15:clr>
        </p15:guide>
        <p15:guide id="49" orient="horz" pos="3504" userDrawn="1">
          <p15:clr>
            <a:srgbClr val="F26B43"/>
          </p15:clr>
        </p15:guide>
        <p15:guide id="50" orient="horz" pos="3608" userDrawn="1">
          <p15:clr>
            <a:srgbClr val="F26B43"/>
          </p15:clr>
        </p15:guide>
        <p15:guide id="51" orient="horz" pos="3712" userDrawn="1">
          <p15:clr>
            <a:srgbClr val="F26B43"/>
          </p15:clr>
        </p15:guide>
        <p15:guide id="52" orient="horz" pos="3824" userDrawn="1">
          <p15:clr>
            <a:srgbClr val="F26B43"/>
          </p15:clr>
        </p15:guide>
        <p15:guide id="53" orient="horz" pos="3928" userDrawn="1">
          <p15:clr>
            <a:srgbClr val="F26B43"/>
          </p15:clr>
        </p15:guide>
        <p15:guide id="54" orient="horz" pos="4032" userDrawn="1">
          <p15:clr>
            <a:srgbClr val="F26B43"/>
          </p15:clr>
        </p15:guide>
        <p15:guide id="55" orient="horz" pos="4144" userDrawn="1">
          <p15:clr>
            <a:srgbClr val="F26B43"/>
          </p15:clr>
        </p15:guide>
        <p15:guide id="56" orient="horz" pos="4248" userDrawn="1">
          <p15:clr>
            <a:srgbClr val="F26B43"/>
          </p15:clr>
        </p15:guide>
        <p15:guide id="57" orient="horz" pos="4352" userDrawn="1">
          <p15:clr>
            <a:srgbClr val="F26B43"/>
          </p15:clr>
        </p15:guide>
        <p15:guide id="58" orient="horz" pos="4464" userDrawn="1">
          <p15:clr>
            <a:srgbClr val="F26B43"/>
          </p15:clr>
        </p15:guide>
        <p15:guide id="59" orient="horz" pos="4568" userDrawn="1">
          <p15:clr>
            <a:srgbClr val="F26B43"/>
          </p15:clr>
        </p15:guide>
        <p15:guide id="60" orient="horz" pos="4672" userDrawn="1">
          <p15:clr>
            <a:srgbClr val="F26B43"/>
          </p15:clr>
        </p15:guide>
        <p15:guide id="61" orient="horz" pos="4776" userDrawn="1">
          <p15:clr>
            <a:srgbClr val="F26B43"/>
          </p15:clr>
        </p15:guide>
        <p15:guide id="62" orient="horz" pos="4888" userDrawn="1">
          <p15:clr>
            <a:srgbClr val="F26B43"/>
          </p15:clr>
        </p15:guide>
        <p15:guide id="63" orient="horz" pos="4992" userDrawn="1">
          <p15:clr>
            <a:srgbClr val="F26B43"/>
          </p15:clr>
        </p15:guide>
        <p15:guide id="64" orient="horz" pos="5096" userDrawn="1">
          <p15:clr>
            <a:srgbClr val="F26B43"/>
          </p15:clr>
        </p15:guide>
        <p15:guide id="65" orient="horz" pos="5208" userDrawn="1">
          <p15:clr>
            <a:srgbClr val="F26B43"/>
          </p15:clr>
        </p15:guide>
        <p15:guide id="66" orient="horz" pos="5312" userDrawn="1">
          <p15:clr>
            <a:srgbClr val="F26B43"/>
          </p15:clr>
        </p15:guide>
        <p15:guide id="67" orient="horz" pos="5416" userDrawn="1">
          <p15:clr>
            <a:srgbClr val="F26B43"/>
          </p15:clr>
        </p15:guide>
        <p15:guide id="68" orient="horz" pos="5528" userDrawn="1">
          <p15:clr>
            <a:srgbClr val="F26B43"/>
          </p15:clr>
        </p15:guide>
        <p15:guide id="69" orient="horz" pos="5632" userDrawn="1">
          <p15:clr>
            <a:srgbClr val="F26B43"/>
          </p15:clr>
        </p15:guide>
        <p15:guide id="70" orient="horz" pos="5736" userDrawn="1">
          <p15:clr>
            <a:srgbClr val="F26B43"/>
          </p15:clr>
        </p15:guide>
        <p15:guide id="71" orient="horz" pos="5848" userDrawn="1">
          <p15:clr>
            <a:srgbClr val="F26B43"/>
          </p15:clr>
        </p15:guide>
        <p15:guide id="72" orient="horz" pos="5952" userDrawn="1">
          <p15:clr>
            <a:srgbClr val="F26B43"/>
          </p15:clr>
        </p15:guide>
        <p15:guide id="73" orient="horz" pos="60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6D8A26-4054-740B-5895-A86DEF349E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6421" y="312738"/>
            <a:ext cx="6272654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cs-CZ" sz="1800" b="1" dirty="0"/>
              <a:t>BINGO</a:t>
            </a:r>
            <a:endParaRPr lang="en-US" sz="1400" b="1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6516C297-6B3C-5E9C-0B56-AAA7B434E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4900F333-2C91-1D71-5D8C-7C9E6B38AA82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19563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en-US" sz="1000" b="0" dirty="0"/>
              <a:t>PRACOVNÍ LIST č.</a:t>
            </a:r>
            <a:r>
              <a:rPr lang="cs-CZ" sz="1000" b="0" dirty="0"/>
              <a:t>4T</a:t>
            </a:r>
            <a:endParaRPr lang="en-US" sz="1000" b="0" dirty="0"/>
          </a:p>
        </p:txBody>
      </p:sp>
      <p:sp>
        <p:nvSpPr>
          <p:cNvPr id="18" name=" 9">
            <a:extLst>
              <a:ext uri="{FF2B5EF4-FFF2-40B4-BE49-F238E27FC236}">
                <a16:creationId xmlns:a16="http://schemas.microsoft.com/office/drawing/2014/main" id="{F6347939-4BAB-B36B-3173-0DFD06582793}"/>
              </a:ext>
            </a:extLst>
          </p:cNvPr>
          <p:cNvSpPr txBox="1">
            <a:spLocks/>
          </p:cNvSpPr>
          <p:nvPr/>
        </p:nvSpPr>
        <p:spPr>
          <a:xfrm>
            <a:off x="287338" y="7251700"/>
            <a:ext cx="6278562" cy="2032000"/>
          </a:xfrm>
          <a:prstGeom prst="rect">
            <a:avLst/>
          </a:prstGeom>
        </p:spPr>
        <p:txBody>
          <a:bodyPr vert="horz" lIns="91440" tIns="45720" rIns="91440" bIns="45720" numCol="3" spcCol="10800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server 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síťový router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datové centrum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internet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BTS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cookies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datová stopa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IP adresa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paket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satelit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mobilní data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Wi-Fi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optický kabel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bezdrátové připojení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kovový kabel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Wi-Fi router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přenosová rychlost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speedtest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 err="1">
                <a:solidFill>
                  <a:srgbClr val="000000"/>
                </a:solidFill>
                <a:ea typeface="Avenir"/>
              </a:rPr>
              <a:t>poskytovatel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</a:t>
            </a:r>
            <a:r>
              <a:rPr lang="pl-PL" sz="1000" dirty="0" err="1">
                <a:solidFill>
                  <a:srgbClr val="000000"/>
                </a:solidFill>
                <a:ea typeface="Avenir"/>
              </a:rPr>
              <a:t>internetu</a:t>
            </a:r>
            <a:endParaRPr lang="pl-PL" sz="1000" dirty="0">
              <a:solidFill>
                <a:srgbClr val="000000"/>
              </a:solidFill>
              <a:ea typeface="Avenir"/>
            </a:endParaRP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páteřní síť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CETIN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hacker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hotspot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SIM karta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síť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podmořské kabely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požadavek na server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klient-server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traceroute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IP adresa příjemce</a:t>
            </a:r>
          </a:p>
          <a:p>
            <a:pPr marL="171450" indent="-171450">
              <a:lnSpc>
                <a:spcPct val="111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IP adresa odesílatele</a:t>
            </a:r>
          </a:p>
        </p:txBody>
      </p:sp>
      <p:sp>
        <p:nvSpPr>
          <p:cNvPr id="7" name=" 9">
            <a:extLst>
              <a:ext uri="{FF2B5EF4-FFF2-40B4-BE49-F238E27FC236}">
                <a16:creationId xmlns:a16="http://schemas.microsoft.com/office/drawing/2014/main" id="{B31F30EA-E9A4-C92E-9ED0-3B240F165E0F}"/>
              </a:ext>
            </a:extLst>
          </p:cNvPr>
          <p:cNvSpPr txBox="1">
            <a:spLocks/>
          </p:cNvSpPr>
          <p:nvPr/>
        </p:nvSpPr>
        <p:spPr>
          <a:xfrm>
            <a:off x="296420" y="6919914"/>
            <a:ext cx="6269479" cy="249236"/>
          </a:xfrm>
          <a:prstGeom prst="rect">
            <a:avLst/>
          </a:prstGeom>
        </p:spPr>
        <p:txBody>
          <a:bodyPr vert="horz" lIns="91440" tIns="45720" rIns="91440" bIns="45720" numCol="3" spcCol="10800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VÝBĚR POJMŮ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2B99EBFF-236A-D655-5A1B-910658E33B96}"/>
              </a:ext>
            </a:extLst>
          </p:cNvPr>
          <p:cNvCxnSpPr>
            <a:cxnSpLocks/>
          </p:cNvCxnSpPr>
          <p:nvPr/>
        </p:nvCxnSpPr>
        <p:spPr>
          <a:xfrm flipH="1">
            <a:off x="296421" y="2604093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C18FDBC2-D1A7-2E88-F0AB-37506B506A0D}"/>
              </a:ext>
            </a:extLst>
          </p:cNvPr>
          <p:cNvCxnSpPr>
            <a:cxnSpLocks/>
          </p:cNvCxnSpPr>
          <p:nvPr/>
        </p:nvCxnSpPr>
        <p:spPr>
          <a:xfrm flipH="1">
            <a:off x="296421" y="4465871"/>
            <a:ext cx="627265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28C6A834-A1BC-61DB-2589-0D1FC003228F}"/>
              </a:ext>
            </a:extLst>
          </p:cNvPr>
          <p:cNvCxnSpPr>
            <a:cxnSpLocks/>
          </p:cNvCxnSpPr>
          <p:nvPr/>
        </p:nvCxnSpPr>
        <p:spPr>
          <a:xfrm flipV="1">
            <a:off x="2367280" y="650875"/>
            <a:ext cx="0" cy="574992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1075B5B6-80E7-02ED-6EB6-B31F594A610F}"/>
              </a:ext>
            </a:extLst>
          </p:cNvPr>
          <p:cNvCxnSpPr>
            <a:cxnSpLocks/>
          </p:cNvCxnSpPr>
          <p:nvPr/>
        </p:nvCxnSpPr>
        <p:spPr>
          <a:xfrm flipV="1">
            <a:off x="4493477" y="650875"/>
            <a:ext cx="0" cy="574992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Nadpis 1">
            <a:extLst>
              <a:ext uri="{FF2B5EF4-FFF2-40B4-BE49-F238E27FC236}">
                <a16:creationId xmlns:a16="http://schemas.microsoft.com/office/drawing/2014/main" id="{3384D7CA-44E1-2FBB-C326-1428C76CC857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03169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</TotalTime>
  <Words>67</Words>
  <Application>Microsoft Macintosh PowerPoint</Application>
  <PresentationFormat>A4 Paper (210x297 mm)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Avenir</vt:lpstr>
      <vt:lpstr>Motiv Office</vt:lpstr>
      <vt:lpstr>BINGO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9</cp:revision>
  <dcterms:created xsi:type="dcterms:W3CDTF">2024-02-25T15:00:55Z</dcterms:created>
  <dcterms:modified xsi:type="dcterms:W3CDTF">2024-08-06T16:18:44Z</dcterms:modified>
</cp:coreProperties>
</file>