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5" r:id="rId2"/>
    <p:sldId id="277" r:id="rId3"/>
    <p:sldId id="279" r:id="rId4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4.hodina - priprava" id="{B885B6F1-FF72-4B8B-815A-26C426B7EB60}">
          <p14:sldIdLst>
            <p14:sldId id="265"/>
            <p14:sldId id="277"/>
            <p14:sldId id="27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660"/>
  </p:normalViewPr>
  <p:slideViewPr>
    <p:cSldViewPr snapToGrid="0" showGuides="1">
      <p:cViewPr>
        <p:scale>
          <a:sx n="200" d="100"/>
          <a:sy n="200" d="100"/>
        </p:scale>
        <p:origin x="968" y="-69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A77F1-E731-4A0D-AD40-2192F8E16725}" type="datetimeFigureOut">
              <a:rPr lang="en-US" smtClean="0"/>
              <a:t>8/6/24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77D49-7409-4C8C-97C4-6BB7504B5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74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77D49-7409-4C8C-97C4-6BB7504B5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784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2">
            <a:extLst>
              <a:ext uri="{FF2B5EF4-FFF2-40B4-BE49-F238E27FC236}">
                <a16:creationId xmlns:a16="http://schemas.microsoft.com/office/drawing/2014/main" id="{E64C0EAA-77B8-F2D6-219E-B49BA923C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639445"/>
            <a:ext cx="6281736" cy="3495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0089B75E-95EF-0699-7D27-06652A6262EB}"/>
              </a:ext>
            </a:extLst>
          </p:cNvPr>
          <p:cNvSpPr txBox="1">
            <a:spLocks/>
          </p:cNvSpPr>
          <p:nvPr userDrawn="1"/>
        </p:nvSpPr>
        <p:spPr>
          <a:xfrm>
            <a:off x="287338" y="143968"/>
            <a:ext cx="3195637" cy="197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endParaRPr lang="en-US" sz="1000" b="0" dirty="0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DC537B07-33DC-978F-799D-ACB56403B68B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5"/>
            <a:ext cx="990600" cy="19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Zástupný text 16">
            <a:extLst>
              <a:ext uri="{FF2B5EF4-FFF2-40B4-BE49-F238E27FC236}">
                <a16:creationId xmlns:a16="http://schemas.microsoft.com/office/drawing/2014/main" id="{6667F572-74EE-BA50-C96C-A02C641451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8" y="142875"/>
            <a:ext cx="3086100" cy="169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AFCF74F8-0C62-C672-3F37-C35B80679B0F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87337" y="312738"/>
            <a:ext cx="6281737" cy="3267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None/>
              <a:defRPr sz="18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11" name="Zástupný text 16">
            <a:extLst>
              <a:ext uri="{FF2B5EF4-FFF2-40B4-BE49-F238E27FC236}">
                <a16:creationId xmlns:a16="http://schemas.microsoft.com/office/drawing/2014/main" id="{189577FB-E2A7-920A-E13B-5D07811B9C7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7338" y="989013"/>
            <a:ext cx="3086100" cy="16922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1500"/>
              </a:spcAft>
              <a:buNone/>
              <a:defRPr sz="1000"/>
            </a:lvl1pPr>
            <a:lvl2pPr marL="457200" indent="0">
              <a:lnSpc>
                <a:spcPct val="110000"/>
              </a:lnSpc>
              <a:spcAft>
                <a:spcPts val="1500"/>
              </a:spcAft>
              <a:buNone/>
              <a:defRPr sz="1000"/>
            </a:lvl2pPr>
            <a:lvl3pPr marL="914400" indent="0">
              <a:lnSpc>
                <a:spcPct val="110000"/>
              </a:lnSpc>
              <a:spcAft>
                <a:spcPts val="1500"/>
              </a:spcAft>
              <a:buNone/>
              <a:defRPr sz="1000"/>
            </a:lvl3pPr>
            <a:lvl4pPr marL="1371600" indent="0">
              <a:lnSpc>
                <a:spcPct val="110000"/>
              </a:lnSpc>
              <a:spcAft>
                <a:spcPts val="1500"/>
              </a:spcAft>
              <a:buNone/>
              <a:defRPr sz="1000"/>
            </a:lvl4pPr>
            <a:lvl5pPr marL="1828800" indent="0">
              <a:lnSpc>
                <a:spcPct val="110000"/>
              </a:lnSpc>
              <a:spcAft>
                <a:spcPts val="1500"/>
              </a:spcAft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8" name="Zástupný symbol pro zápatí 4">
            <a:extLst>
              <a:ext uri="{FF2B5EF4-FFF2-40B4-BE49-F238E27FC236}">
                <a16:creationId xmlns:a16="http://schemas.microsoft.com/office/drawing/2014/main" id="{3406FCA9-94CB-F1EA-7306-A997DC4E6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21" y="9448800"/>
            <a:ext cx="5207442" cy="457199"/>
          </a:xfrm>
          <a:prstGeom prst="rect">
            <a:avLst/>
          </a:prstGeom>
        </p:spPr>
        <p:txBody>
          <a:bodyPr anchor="t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Zástupný symbol pro číslo snímku 5">
            <a:extLst>
              <a:ext uri="{FF2B5EF4-FFF2-40B4-BE49-F238E27FC236}">
                <a16:creationId xmlns:a16="http://schemas.microsoft.com/office/drawing/2014/main" id="{3BEC8CDE-2280-2DBC-1613-59A434926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1813" y="9448800"/>
            <a:ext cx="957262" cy="457199"/>
          </a:xfrm>
          <a:prstGeom prst="rect">
            <a:avLst/>
          </a:prstGeom>
        </p:spPr>
        <p:txBody>
          <a:bodyPr anchor="t"/>
          <a:lstStyle>
            <a:lvl1pPr algn="r"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EAB66F-AC3E-4D68-8127-A531A2CE5C1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2" name="Přímá spojnice 21">
            <a:extLst>
              <a:ext uri="{FF2B5EF4-FFF2-40B4-BE49-F238E27FC236}">
                <a16:creationId xmlns:a16="http://schemas.microsoft.com/office/drawing/2014/main" id="{9812D484-EE01-3331-8089-3E93AAA3B3B2}"/>
              </a:ext>
            </a:extLst>
          </p:cNvPr>
          <p:cNvCxnSpPr>
            <a:cxnSpLocks/>
          </p:cNvCxnSpPr>
          <p:nvPr userDrawn="1"/>
        </p:nvCxnSpPr>
        <p:spPr>
          <a:xfrm>
            <a:off x="5611813" y="9448800"/>
            <a:ext cx="95726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01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679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4320" userDrawn="1">
          <p15:clr>
            <a:srgbClr val="F26B43"/>
          </p15:clr>
        </p15:guide>
        <p15:guide id="3" pos="184" userDrawn="1">
          <p15:clr>
            <a:srgbClr val="F26B43"/>
          </p15:clr>
        </p15:guide>
        <p15:guide id="4" pos="784" userDrawn="1">
          <p15:clr>
            <a:srgbClr val="F26B43"/>
          </p15:clr>
        </p15:guide>
        <p15:guide id="5" pos="856" userDrawn="1">
          <p15:clr>
            <a:srgbClr val="F26B43"/>
          </p15:clr>
        </p15:guide>
        <p15:guide id="6" pos="1456" userDrawn="1">
          <p15:clr>
            <a:srgbClr val="F26B43"/>
          </p15:clr>
        </p15:guide>
        <p15:guide id="7" pos="1520" userDrawn="1">
          <p15:clr>
            <a:srgbClr val="F26B43"/>
          </p15:clr>
        </p15:guide>
        <p15:guide id="8" pos="2128" userDrawn="1">
          <p15:clr>
            <a:srgbClr val="F26B43"/>
          </p15:clr>
        </p15:guide>
        <p15:guide id="9" pos="2192" userDrawn="1">
          <p15:clr>
            <a:srgbClr val="F26B43"/>
          </p15:clr>
        </p15:guide>
        <p15:guide id="10" pos="2800" userDrawn="1">
          <p15:clr>
            <a:srgbClr val="F26B43"/>
          </p15:clr>
        </p15:guide>
        <p15:guide id="11" pos="2864" userDrawn="1">
          <p15:clr>
            <a:srgbClr val="F26B43"/>
          </p15:clr>
        </p15:guide>
        <p15:guide id="12" pos="3464" userDrawn="1">
          <p15:clr>
            <a:srgbClr val="F26B43"/>
          </p15:clr>
        </p15:guide>
        <p15:guide id="13" pos="3536" userDrawn="1">
          <p15:clr>
            <a:srgbClr val="F26B43"/>
          </p15:clr>
        </p15:guide>
        <p15:guide id="14" pos="4136" userDrawn="1">
          <p15:clr>
            <a:srgbClr val="F26B43"/>
          </p15:clr>
        </p15:guide>
        <p15:guide id="15" orient="horz" userDrawn="1">
          <p15:clr>
            <a:srgbClr val="F26B43"/>
          </p15:clr>
        </p15:guide>
        <p15:guide id="16" orient="horz" pos="6240" userDrawn="1">
          <p15:clr>
            <a:srgbClr val="F26B43"/>
          </p15:clr>
        </p15:guide>
        <p15:guide id="17" orient="horz" pos="88" userDrawn="1">
          <p15:clr>
            <a:srgbClr val="F26B43"/>
          </p15:clr>
        </p15:guide>
        <p15:guide id="18" orient="horz" pos="200" userDrawn="1">
          <p15:clr>
            <a:srgbClr val="F26B43"/>
          </p15:clr>
        </p15:guide>
        <p15:guide id="19" orient="horz" pos="304" userDrawn="1">
          <p15:clr>
            <a:srgbClr val="F26B43"/>
          </p15:clr>
        </p15:guide>
        <p15:guide id="20" orient="horz" pos="408" userDrawn="1">
          <p15:clr>
            <a:srgbClr val="F26B43"/>
          </p15:clr>
        </p15:guide>
        <p15:guide id="21" orient="horz" pos="520" userDrawn="1">
          <p15:clr>
            <a:srgbClr val="F26B43"/>
          </p15:clr>
        </p15:guide>
        <p15:guide id="22" orient="horz" pos="624" userDrawn="1">
          <p15:clr>
            <a:srgbClr val="F26B43"/>
          </p15:clr>
        </p15:guide>
        <p15:guide id="23" orient="horz" pos="728" userDrawn="1">
          <p15:clr>
            <a:srgbClr val="F26B43"/>
          </p15:clr>
        </p15:guide>
        <p15:guide id="24" orient="horz" pos="840" userDrawn="1">
          <p15:clr>
            <a:srgbClr val="F26B43"/>
          </p15:clr>
        </p15:guide>
        <p15:guide id="25" orient="horz" pos="944" userDrawn="1">
          <p15:clr>
            <a:srgbClr val="F26B43"/>
          </p15:clr>
        </p15:guide>
        <p15:guide id="26" orient="horz" pos="1048" userDrawn="1">
          <p15:clr>
            <a:srgbClr val="F26B43"/>
          </p15:clr>
        </p15:guide>
        <p15:guide id="27" orient="horz" pos="1160" userDrawn="1">
          <p15:clr>
            <a:srgbClr val="F26B43"/>
          </p15:clr>
        </p15:guide>
        <p15:guide id="28" orient="horz" pos="1264" userDrawn="1">
          <p15:clr>
            <a:srgbClr val="F26B43"/>
          </p15:clr>
        </p15:guide>
        <p15:guide id="29" orient="horz" pos="1368" userDrawn="1">
          <p15:clr>
            <a:srgbClr val="F26B43"/>
          </p15:clr>
        </p15:guide>
        <p15:guide id="30" orient="horz" pos="1480" userDrawn="1">
          <p15:clr>
            <a:srgbClr val="F26B43"/>
          </p15:clr>
        </p15:guide>
        <p15:guide id="31" orient="horz" pos="1584" userDrawn="1">
          <p15:clr>
            <a:srgbClr val="F26B43"/>
          </p15:clr>
        </p15:guide>
        <p15:guide id="32" orient="horz" pos="1688" userDrawn="1">
          <p15:clr>
            <a:srgbClr val="F26B43"/>
          </p15:clr>
        </p15:guide>
        <p15:guide id="33" orient="horz" pos="1792" userDrawn="1">
          <p15:clr>
            <a:srgbClr val="F26B43"/>
          </p15:clr>
        </p15:guide>
        <p15:guide id="34" orient="horz" pos="1904" userDrawn="1">
          <p15:clr>
            <a:srgbClr val="F26B43"/>
          </p15:clr>
        </p15:guide>
        <p15:guide id="35" orient="horz" pos="2008" userDrawn="1">
          <p15:clr>
            <a:srgbClr val="F26B43"/>
          </p15:clr>
        </p15:guide>
        <p15:guide id="36" orient="horz" pos="2112" userDrawn="1">
          <p15:clr>
            <a:srgbClr val="F26B43"/>
          </p15:clr>
        </p15:guide>
        <p15:guide id="37" orient="horz" pos="2224" userDrawn="1">
          <p15:clr>
            <a:srgbClr val="F26B43"/>
          </p15:clr>
        </p15:guide>
        <p15:guide id="38" orient="horz" pos="2328" userDrawn="1">
          <p15:clr>
            <a:srgbClr val="F26B43"/>
          </p15:clr>
        </p15:guide>
        <p15:guide id="39" orient="horz" pos="2432" userDrawn="1">
          <p15:clr>
            <a:srgbClr val="F26B43"/>
          </p15:clr>
        </p15:guide>
        <p15:guide id="40" orient="horz" pos="2544" userDrawn="1">
          <p15:clr>
            <a:srgbClr val="F26B43"/>
          </p15:clr>
        </p15:guide>
        <p15:guide id="41" orient="horz" pos="2648" userDrawn="1">
          <p15:clr>
            <a:srgbClr val="F26B43"/>
          </p15:clr>
        </p15:guide>
        <p15:guide id="42" orient="horz" pos="2752" userDrawn="1">
          <p15:clr>
            <a:srgbClr val="F26B43"/>
          </p15:clr>
        </p15:guide>
        <p15:guide id="43" orient="horz" pos="2864" userDrawn="1">
          <p15:clr>
            <a:srgbClr val="F26B43"/>
          </p15:clr>
        </p15:guide>
        <p15:guide id="44" orient="horz" pos="2968" userDrawn="1">
          <p15:clr>
            <a:srgbClr val="F26B43"/>
          </p15:clr>
        </p15:guide>
        <p15:guide id="45" orient="horz" pos="3072" userDrawn="1">
          <p15:clr>
            <a:srgbClr val="F26B43"/>
          </p15:clr>
        </p15:guide>
        <p15:guide id="46" orient="horz" pos="3184" userDrawn="1">
          <p15:clr>
            <a:srgbClr val="F26B43"/>
          </p15:clr>
        </p15:guide>
        <p15:guide id="47" orient="horz" pos="3288" userDrawn="1">
          <p15:clr>
            <a:srgbClr val="F26B43"/>
          </p15:clr>
        </p15:guide>
        <p15:guide id="48" orient="horz" pos="3392" userDrawn="1">
          <p15:clr>
            <a:srgbClr val="F26B43"/>
          </p15:clr>
        </p15:guide>
        <p15:guide id="49" orient="horz" pos="3504" userDrawn="1">
          <p15:clr>
            <a:srgbClr val="F26B43"/>
          </p15:clr>
        </p15:guide>
        <p15:guide id="50" orient="horz" pos="3608" userDrawn="1">
          <p15:clr>
            <a:srgbClr val="F26B43"/>
          </p15:clr>
        </p15:guide>
        <p15:guide id="51" orient="horz" pos="3712" userDrawn="1">
          <p15:clr>
            <a:srgbClr val="F26B43"/>
          </p15:clr>
        </p15:guide>
        <p15:guide id="52" orient="horz" pos="3824" userDrawn="1">
          <p15:clr>
            <a:srgbClr val="F26B43"/>
          </p15:clr>
        </p15:guide>
        <p15:guide id="53" orient="horz" pos="3928" userDrawn="1">
          <p15:clr>
            <a:srgbClr val="F26B43"/>
          </p15:clr>
        </p15:guide>
        <p15:guide id="54" orient="horz" pos="4032" userDrawn="1">
          <p15:clr>
            <a:srgbClr val="F26B43"/>
          </p15:clr>
        </p15:guide>
        <p15:guide id="55" orient="horz" pos="4144" userDrawn="1">
          <p15:clr>
            <a:srgbClr val="F26B43"/>
          </p15:clr>
        </p15:guide>
        <p15:guide id="56" orient="horz" pos="4248" userDrawn="1">
          <p15:clr>
            <a:srgbClr val="F26B43"/>
          </p15:clr>
        </p15:guide>
        <p15:guide id="57" orient="horz" pos="4352" userDrawn="1">
          <p15:clr>
            <a:srgbClr val="F26B43"/>
          </p15:clr>
        </p15:guide>
        <p15:guide id="58" orient="horz" pos="4464" userDrawn="1">
          <p15:clr>
            <a:srgbClr val="F26B43"/>
          </p15:clr>
        </p15:guide>
        <p15:guide id="59" orient="horz" pos="4568" userDrawn="1">
          <p15:clr>
            <a:srgbClr val="F26B43"/>
          </p15:clr>
        </p15:guide>
        <p15:guide id="60" orient="horz" pos="4672" userDrawn="1">
          <p15:clr>
            <a:srgbClr val="F26B43"/>
          </p15:clr>
        </p15:guide>
        <p15:guide id="61" orient="horz" pos="4776" userDrawn="1">
          <p15:clr>
            <a:srgbClr val="F26B43"/>
          </p15:clr>
        </p15:guide>
        <p15:guide id="62" orient="horz" pos="4888" userDrawn="1">
          <p15:clr>
            <a:srgbClr val="F26B43"/>
          </p15:clr>
        </p15:guide>
        <p15:guide id="63" orient="horz" pos="4992" userDrawn="1">
          <p15:clr>
            <a:srgbClr val="F26B43"/>
          </p15:clr>
        </p15:guide>
        <p15:guide id="64" orient="horz" pos="5096" userDrawn="1">
          <p15:clr>
            <a:srgbClr val="F26B43"/>
          </p15:clr>
        </p15:guide>
        <p15:guide id="65" orient="horz" pos="5208" userDrawn="1">
          <p15:clr>
            <a:srgbClr val="F26B43"/>
          </p15:clr>
        </p15:guide>
        <p15:guide id="66" orient="horz" pos="5312" userDrawn="1">
          <p15:clr>
            <a:srgbClr val="F26B43"/>
          </p15:clr>
        </p15:guide>
        <p15:guide id="67" orient="horz" pos="5416" userDrawn="1">
          <p15:clr>
            <a:srgbClr val="F26B43"/>
          </p15:clr>
        </p15:guide>
        <p15:guide id="68" orient="horz" pos="5528" userDrawn="1">
          <p15:clr>
            <a:srgbClr val="F26B43"/>
          </p15:clr>
        </p15:guide>
        <p15:guide id="69" orient="horz" pos="5632" userDrawn="1">
          <p15:clr>
            <a:srgbClr val="F26B43"/>
          </p15:clr>
        </p15:guide>
        <p15:guide id="70" orient="horz" pos="5736" userDrawn="1">
          <p15:clr>
            <a:srgbClr val="F26B43"/>
          </p15:clr>
        </p15:guide>
        <p15:guide id="71" orient="horz" pos="5848" userDrawn="1">
          <p15:clr>
            <a:srgbClr val="F26B43"/>
          </p15:clr>
        </p15:guide>
        <p15:guide id="72" orient="horz" pos="5952" userDrawn="1">
          <p15:clr>
            <a:srgbClr val="F26B43"/>
          </p15:clr>
        </p15:guide>
        <p15:guide id="73" orient="horz" pos="60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s://create.kahoot.it/share/jak-funguje-internet-6-7-trida/12624e87-b816-472e-8b35-15c202b23bcd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C68DB0-1E57-24C2-57F5-6FDA4A534F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1543C36-72B7-B785-E307-CE607EA9F3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828676"/>
            <a:ext cx="3086098" cy="338138"/>
          </a:xfrm>
        </p:spPr>
        <p:txBody>
          <a:bodyPr anchor="ctr">
            <a:noAutofit/>
          </a:bodyPr>
          <a:lstStyle/>
          <a:p>
            <a:pPr marL="0" indent="0" algn="ctr">
              <a:lnSpc>
                <a:spcPct val="110000"/>
              </a:lnSpc>
              <a:buSzPct val="120000"/>
              <a:buNone/>
            </a:pPr>
            <a:r>
              <a:rPr lang="cs-CZ" dirty="0">
                <a:solidFill>
                  <a:srgbClr val="000000"/>
                </a:solidFill>
              </a:rPr>
              <a:t>CÍLE HODINY</a:t>
            </a:r>
            <a:endParaRPr lang="en-US" dirty="0"/>
          </a:p>
        </p:txBody>
      </p:sp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A51B0E90-85CA-B33E-0772-46EC89EC0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2E5BB04-64D4-6251-4423-663ED7227D1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87337" y="490539"/>
            <a:ext cx="6281737" cy="338137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r>
              <a:rPr lang="cs-CZ" sz="1800" b="1" dirty="0"/>
              <a:t>VELKÉ OPAKOVÁNÍ</a:t>
            </a:r>
            <a:endParaRPr lang="en-US" sz="1400" b="1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EE2DFC95-6A85-19AC-8929-043FB99A4474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3086097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1000" b="0" dirty="0"/>
              <a:t>HODINA 4 – VELKÉ OPAKOVÁNÍ</a:t>
            </a:r>
            <a:endParaRPr lang="en-US" sz="1000" b="0" dirty="0"/>
          </a:p>
        </p:txBody>
      </p:sp>
      <p:sp>
        <p:nvSpPr>
          <p:cNvPr id="12" name="Obdélník: se zakulacenými rohy 11">
            <a:extLst>
              <a:ext uri="{FF2B5EF4-FFF2-40B4-BE49-F238E27FC236}">
                <a16:creationId xmlns:a16="http://schemas.microsoft.com/office/drawing/2014/main" id="{2AF4E69F-ED3E-7D73-FC0D-13F4991692AD}"/>
              </a:ext>
            </a:extLst>
          </p:cNvPr>
          <p:cNvSpPr/>
          <p:nvPr/>
        </p:nvSpPr>
        <p:spPr>
          <a:xfrm>
            <a:off x="287338" y="831279"/>
            <a:ext cx="3086098" cy="1010534"/>
          </a:xfrm>
          <a:prstGeom prst="roundRect">
            <a:avLst>
              <a:gd name="adj" fmla="val 5113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 9">
            <a:extLst>
              <a:ext uri="{FF2B5EF4-FFF2-40B4-BE49-F238E27FC236}">
                <a16:creationId xmlns:a16="http://schemas.microsoft.com/office/drawing/2014/main" id="{420FF957-6B0F-D08B-139C-BDBAD57FB143}"/>
              </a:ext>
            </a:extLst>
          </p:cNvPr>
          <p:cNvSpPr txBox="1">
            <a:spLocks/>
          </p:cNvSpPr>
          <p:nvPr/>
        </p:nvSpPr>
        <p:spPr>
          <a:xfrm>
            <a:off x="287337" y="1158877"/>
            <a:ext cx="3086099" cy="6829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Žák za pomoci spolužáků odpoví správně na většinu otázek, které shrnují učivo předchozích tří vyučovacích hodin.</a:t>
            </a:r>
          </a:p>
        </p:txBody>
      </p:sp>
      <p:sp>
        <p:nvSpPr>
          <p:cNvPr id="14" name="Obdélník: se zakulacenými rohy 13">
            <a:extLst>
              <a:ext uri="{FF2B5EF4-FFF2-40B4-BE49-F238E27FC236}">
                <a16:creationId xmlns:a16="http://schemas.microsoft.com/office/drawing/2014/main" id="{2E6FB8A6-F9B0-145C-48B1-446EADE8C181}"/>
              </a:ext>
            </a:extLst>
          </p:cNvPr>
          <p:cNvSpPr/>
          <p:nvPr/>
        </p:nvSpPr>
        <p:spPr>
          <a:xfrm>
            <a:off x="3484565" y="831278"/>
            <a:ext cx="3086098" cy="1848422"/>
          </a:xfrm>
          <a:prstGeom prst="roundRect">
            <a:avLst>
              <a:gd name="adj" fmla="val 5113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Zástupný obsah 2">
            <a:extLst>
              <a:ext uri="{FF2B5EF4-FFF2-40B4-BE49-F238E27FC236}">
                <a16:creationId xmlns:a16="http://schemas.microsoft.com/office/drawing/2014/main" id="{AF08A732-E148-CB24-8E8B-BA73AB251103}"/>
              </a:ext>
            </a:extLst>
          </p:cNvPr>
          <p:cNvSpPr txBox="1">
            <a:spLocks/>
          </p:cNvSpPr>
          <p:nvPr/>
        </p:nvSpPr>
        <p:spPr>
          <a:xfrm>
            <a:off x="3747732" y="828676"/>
            <a:ext cx="2559762" cy="338138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SzPct val="120000"/>
              <a:buFont typeface="+mj-lt"/>
              <a:buNone/>
            </a:pPr>
            <a:r>
              <a:rPr lang="cs-CZ" dirty="0">
                <a:solidFill>
                  <a:srgbClr val="000000"/>
                </a:solidFill>
              </a:rPr>
              <a:t>OČEKÁVANÉ VÝSTUPY V RVP</a:t>
            </a:r>
            <a:endParaRPr lang="en-US" dirty="0"/>
          </a:p>
        </p:txBody>
      </p:sp>
      <p:sp>
        <p:nvSpPr>
          <p:cNvPr id="16" name=" 9">
            <a:extLst>
              <a:ext uri="{FF2B5EF4-FFF2-40B4-BE49-F238E27FC236}">
                <a16:creationId xmlns:a16="http://schemas.microsoft.com/office/drawing/2014/main" id="{C63C18BF-6402-0776-90B6-58ADBAC34096}"/>
              </a:ext>
            </a:extLst>
          </p:cNvPr>
          <p:cNvSpPr txBox="1">
            <a:spLocks/>
          </p:cNvSpPr>
          <p:nvPr/>
        </p:nvSpPr>
        <p:spPr>
          <a:xfrm>
            <a:off x="3484564" y="1166813"/>
            <a:ext cx="3086099" cy="8403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I-9-4-03 vybírá nejvhodnější způsob připojení digitálních zařízení do počítačové sítě; uvede příklady sítí a popíše jejich charakteristické znaky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I-9-4-05 dokáže usměrnit svoji činnost tak, aby minimalizoval riziko ztráty či zneužití dat; popíše fungování a diskutuje omezení zabezpečovacích řešení</a:t>
            </a:r>
          </a:p>
        </p:txBody>
      </p:sp>
      <p:sp>
        <p:nvSpPr>
          <p:cNvPr id="24" name="Obdélník: se zakulacenými rohy 23">
            <a:extLst>
              <a:ext uri="{FF2B5EF4-FFF2-40B4-BE49-F238E27FC236}">
                <a16:creationId xmlns:a16="http://schemas.microsoft.com/office/drawing/2014/main" id="{8CEEE272-115F-E766-FB06-E8E29337EEC9}"/>
              </a:ext>
            </a:extLst>
          </p:cNvPr>
          <p:cNvSpPr/>
          <p:nvPr/>
        </p:nvSpPr>
        <p:spPr>
          <a:xfrm>
            <a:off x="284162" y="1937524"/>
            <a:ext cx="3086098" cy="2266175"/>
          </a:xfrm>
          <a:prstGeom prst="roundRect">
            <a:avLst>
              <a:gd name="adj" fmla="val 5113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Zástupný obsah 2">
            <a:extLst>
              <a:ext uri="{FF2B5EF4-FFF2-40B4-BE49-F238E27FC236}">
                <a16:creationId xmlns:a16="http://schemas.microsoft.com/office/drawing/2014/main" id="{2849A3BC-16EB-F0FC-75E9-95CBEB17CE1C}"/>
              </a:ext>
            </a:extLst>
          </p:cNvPr>
          <p:cNvSpPr txBox="1">
            <a:spLocks/>
          </p:cNvSpPr>
          <p:nvPr/>
        </p:nvSpPr>
        <p:spPr>
          <a:xfrm>
            <a:off x="284164" y="1989890"/>
            <a:ext cx="3086098" cy="338138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SzPct val="120000"/>
              <a:buFont typeface="+mj-lt"/>
              <a:buNone/>
            </a:pPr>
            <a:r>
              <a:rPr lang="pl-PL" dirty="0">
                <a:solidFill>
                  <a:srgbClr val="000000"/>
                </a:solidFill>
              </a:rPr>
              <a:t>CO JE POTŘEBA ZAJISTIT PŘED HODINOU</a:t>
            </a:r>
            <a:endParaRPr lang="en-US" dirty="0"/>
          </a:p>
        </p:txBody>
      </p:sp>
      <p:sp>
        <p:nvSpPr>
          <p:cNvPr id="30" name=" 9">
            <a:extLst>
              <a:ext uri="{FF2B5EF4-FFF2-40B4-BE49-F238E27FC236}">
                <a16:creationId xmlns:a16="http://schemas.microsoft.com/office/drawing/2014/main" id="{BB084CA8-86B0-748D-59CF-250A75401899}"/>
              </a:ext>
            </a:extLst>
          </p:cNvPr>
          <p:cNvSpPr txBox="1">
            <a:spLocks/>
          </p:cNvSpPr>
          <p:nvPr/>
        </p:nvSpPr>
        <p:spPr>
          <a:xfrm>
            <a:off x="284162" y="2349499"/>
            <a:ext cx="3086100" cy="17957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spc="-11" dirty="0">
                <a:solidFill>
                  <a:srgbClr val="000000"/>
                </a:solidFill>
                <a:ea typeface="Avenir"/>
              </a:rPr>
              <a:t>Projít si podrobný průběh hodiny a vybrat si, jestli budeme používat Bingo nebo Kahoot.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spc="-11" dirty="0">
                <a:solidFill>
                  <a:srgbClr val="000000"/>
                </a:solidFill>
                <a:ea typeface="Avenir"/>
              </a:rPr>
              <a:t>Zajistit připojení k internetu pro digitální zařízení žáků pro Kahoot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spc="-11" dirty="0">
                <a:solidFill>
                  <a:srgbClr val="000000"/>
                </a:solidFill>
                <a:ea typeface="Avenir"/>
              </a:rPr>
              <a:t>Připravit si na Kahoot: projektor, tabuli + fixy/křídy, lepící papírky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spc="-11" dirty="0">
                <a:solidFill>
                  <a:srgbClr val="000000"/>
                </a:solidFill>
                <a:ea typeface="Avenir"/>
              </a:rPr>
              <a:t>Připravit si na Bingo: tabulky na Bingo (</a:t>
            </a:r>
            <a:r>
              <a:rPr lang="pl-PL" sz="1000" spc="-11" dirty="0" err="1">
                <a:solidFill>
                  <a:srgbClr val="000000"/>
                </a:solidFill>
                <a:ea typeface="Avenir"/>
              </a:rPr>
              <a:t>pracovní</a:t>
            </a:r>
            <a:r>
              <a:rPr lang="pl-PL" sz="1000" spc="-11" dirty="0">
                <a:solidFill>
                  <a:srgbClr val="000000"/>
                </a:solidFill>
                <a:ea typeface="Avenir"/>
              </a:rPr>
              <a:t> listy) a k tomu </a:t>
            </a:r>
            <a:r>
              <a:rPr lang="pl-PL" sz="1000" spc="-11" dirty="0" err="1">
                <a:solidFill>
                  <a:srgbClr val="000000"/>
                </a:solidFill>
                <a:ea typeface="Avenir"/>
              </a:rPr>
              <a:t>nastříhané</a:t>
            </a:r>
            <a:r>
              <a:rPr lang="pl-PL" sz="1000" spc="-11" dirty="0">
                <a:solidFill>
                  <a:srgbClr val="000000"/>
                </a:solidFill>
                <a:ea typeface="Avenir"/>
              </a:rPr>
              <a:t> </a:t>
            </a:r>
            <a:r>
              <a:rPr lang="pl-PL" sz="1000" spc="-11" dirty="0" err="1">
                <a:solidFill>
                  <a:srgbClr val="000000"/>
                </a:solidFill>
                <a:ea typeface="Avenir"/>
              </a:rPr>
              <a:t>definice</a:t>
            </a:r>
            <a:r>
              <a:rPr lang="pl-PL" sz="1000" spc="-11" dirty="0">
                <a:solidFill>
                  <a:srgbClr val="000000"/>
                </a:solidFill>
                <a:ea typeface="Avenir"/>
              </a:rPr>
              <a:t> </a:t>
            </a:r>
            <a:r>
              <a:rPr lang="pl-PL" sz="1000" spc="-11" dirty="0" err="1">
                <a:solidFill>
                  <a:srgbClr val="000000"/>
                </a:solidFill>
                <a:ea typeface="Avenir"/>
              </a:rPr>
              <a:t>pojmů</a:t>
            </a:r>
            <a:r>
              <a:rPr lang="pl-PL" sz="1000" spc="-11" dirty="0">
                <a:solidFill>
                  <a:srgbClr val="000000"/>
                </a:solidFill>
                <a:ea typeface="Avenir"/>
              </a:rPr>
              <a:t> (</a:t>
            </a:r>
            <a:r>
              <a:rPr lang="pl-PL" sz="1000" spc="-11" dirty="0" err="1">
                <a:solidFill>
                  <a:srgbClr val="000000"/>
                </a:solidFill>
                <a:ea typeface="Avenir"/>
              </a:rPr>
              <a:t>strana</a:t>
            </a:r>
            <a:r>
              <a:rPr lang="pl-PL" sz="1000" spc="-11" dirty="0">
                <a:solidFill>
                  <a:srgbClr val="000000"/>
                </a:solidFill>
                <a:ea typeface="Avenir"/>
              </a:rPr>
              <a:t> 3 </a:t>
            </a:r>
            <a:r>
              <a:rPr lang="pl-PL" sz="1000" spc="-11" dirty="0" err="1">
                <a:solidFill>
                  <a:srgbClr val="000000"/>
                </a:solidFill>
                <a:ea typeface="Avenir"/>
              </a:rPr>
              <a:t>tohoto</a:t>
            </a:r>
            <a:r>
              <a:rPr lang="pl-PL" sz="1000" spc="-11" dirty="0">
                <a:solidFill>
                  <a:srgbClr val="000000"/>
                </a:solidFill>
                <a:ea typeface="Avenir"/>
              </a:rPr>
              <a:t> dokumentu)</a:t>
            </a:r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65C91E50-5055-703B-8ED8-333F981968F4}"/>
              </a:ext>
            </a:extLst>
          </p:cNvPr>
          <p:cNvSpPr txBox="1">
            <a:spLocks/>
          </p:cNvSpPr>
          <p:nvPr/>
        </p:nvSpPr>
        <p:spPr>
          <a:xfrm>
            <a:off x="284162" y="4498201"/>
            <a:ext cx="6281737" cy="33813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800" dirty="0"/>
              <a:t>Průběh podrobně</a:t>
            </a:r>
            <a:endParaRPr lang="en-US" sz="1400" dirty="0"/>
          </a:p>
        </p:txBody>
      </p:sp>
      <p:sp>
        <p:nvSpPr>
          <p:cNvPr id="18" name="Nadpis 1">
            <a:extLst>
              <a:ext uri="{FF2B5EF4-FFF2-40B4-BE49-F238E27FC236}">
                <a16:creationId xmlns:a16="http://schemas.microsoft.com/office/drawing/2014/main" id="{B46F70A4-D416-04D0-9F7A-9817E17F3B8D}"/>
              </a:ext>
            </a:extLst>
          </p:cNvPr>
          <p:cNvSpPr txBox="1">
            <a:spLocks/>
          </p:cNvSpPr>
          <p:nvPr/>
        </p:nvSpPr>
        <p:spPr>
          <a:xfrm>
            <a:off x="284162" y="4889607"/>
            <a:ext cx="6281737" cy="16960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200" b="1" cap="all" dirty="0"/>
              <a:t>KVÍZ V KAHOOTU</a:t>
            </a:r>
            <a:endParaRPr lang="en-US" sz="1200" b="1" cap="all" dirty="0"/>
          </a:p>
        </p:txBody>
      </p:sp>
      <p:sp>
        <p:nvSpPr>
          <p:cNvPr id="19" name="Nadpis 1">
            <a:extLst>
              <a:ext uri="{FF2B5EF4-FFF2-40B4-BE49-F238E27FC236}">
                <a16:creationId xmlns:a16="http://schemas.microsoft.com/office/drawing/2014/main" id="{E157FFAB-B587-7209-AF1E-3FEBA61FE7DC}"/>
              </a:ext>
            </a:extLst>
          </p:cNvPr>
          <p:cNvSpPr txBox="1">
            <a:spLocks/>
          </p:cNvSpPr>
          <p:nvPr/>
        </p:nvSpPr>
        <p:spPr>
          <a:xfrm>
            <a:off x="288925" y="5219700"/>
            <a:ext cx="6276975" cy="3886200"/>
          </a:xfrm>
          <a:prstGeom prst="rect">
            <a:avLst/>
          </a:prstGeom>
        </p:spPr>
        <p:txBody>
          <a:bodyPr numCol="2" spcCol="21600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spc="22" dirty="0"/>
              <a:t>Rozdělte žáky do skupin po 4. V každé skupině je potřeba jedno digitální zařízení (mobilní telefon nebo tablet). Vysvětlete pravidla hry: 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spc="22" dirty="0"/>
              <a:t>Kvíz bude mít 2 kola.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spc="22" dirty="0"/>
              <a:t>V </a:t>
            </a:r>
            <a:r>
              <a:rPr lang="cs-CZ" sz="1000" b="1" spc="22" dirty="0"/>
              <a:t>prvním kole </a:t>
            </a:r>
            <a:r>
              <a:rPr lang="cs-CZ" sz="1000" spc="22" dirty="0"/>
              <a:t>budou otázky s nabídkou odpovědí. Správná odpověď se vybírá </a:t>
            </a:r>
            <a:br>
              <a:rPr lang="cs-CZ" sz="1000" spc="22" dirty="0"/>
            </a:br>
            <a:r>
              <a:rPr lang="cs-CZ" sz="1000" spc="22" dirty="0"/>
              <a:t>v </a:t>
            </a:r>
            <a:r>
              <a:rPr lang="cs-CZ" sz="1000" spc="22" dirty="0" err="1"/>
              <a:t>Kahootu</a:t>
            </a:r>
            <a:r>
              <a:rPr lang="cs-CZ" sz="1000" spc="22" dirty="0"/>
              <a:t>. Počítají se správné odpovědi, nikoli vaše rychlost. Každá správná odpověď je za půl bodu.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spc="22" dirty="0"/>
              <a:t>V </a:t>
            </a:r>
            <a:r>
              <a:rPr lang="cs-CZ" sz="1000" b="1" spc="22" dirty="0"/>
              <a:t>druhém kole </a:t>
            </a:r>
            <a:r>
              <a:rPr lang="cs-CZ" sz="1000" spc="22" dirty="0"/>
              <a:t>budou otevřené otázky </a:t>
            </a:r>
            <a:br>
              <a:rPr lang="cs-CZ" sz="1000" spc="22" dirty="0"/>
            </a:br>
            <a:r>
              <a:rPr lang="cs-CZ" sz="1000" spc="22" dirty="0"/>
              <a:t>a každá správná odpověď bude za bod, protože se jedná o složitější otázky. Odpovědi se budou psát na papír.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spc="22" dirty="0"/>
              <a:t>V obou kolech nerozhoduje rychlost, záleží na správnosti odpovědí. 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spc="22" dirty="0"/>
              <a:t>Odpovědět musí skupiny před vypršením časového limitu.</a:t>
            </a:r>
          </a:p>
          <a:p>
            <a:pPr>
              <a:lnSpc>
                <a:spcPct val="110000"/>
              </a:lnSpc>
            </a:pPr>
            <a:endParaRPr lang="cs-CZ" sz="1000" spc="22" dirty="0"/>
          </a:p>
          <a:p>
            <a:pPr>
              <a:lnSpc>
                <a:spcPct val="110000"/>
              </a:lnSpc>
            </a:pPr>
            <a:r>
              <a:rPr lang="cs-CZ" sz="1000" spc="22" dirty="0"/>
              <a:t>Kvíz Jak funguje internet (viz QR odkaz výše)</a:t>
            </a:r>
            <a:br>
              <a:rPr lang="cs-CZ" sz="1000" spc="22" dirty="0"/>
            </a:br>
            <a:r>
              <a:rPr lang="cs-CZ" sz="1000" spc="22" dirty="0"/>
              <a:t>(-&gt; Host live -&gt; Team mode -&gt; Teams on </a:t>
            </a:r>
            <a:r>
              <a:rPr lang="cs-CZ" sz="1000" spc="22" dirty="0" err="1"/>
              <a:t>shared</a:t>
            </a:r>
            <a:r>
              <a:rPr lang="cs-CZ" sz="1000" spc="22" dirty="0"/>
              <a:t> </a:t>
            </a:r>
            <a:r>
              <a:rPr lang="cs-CZ" sz="1000" spc="22" dirty="0" err="1"/>
              <a:t>devices</a:t>
            </a:r>
            <a:r>
              <a:rPr lang="cs-CZ" sz="1000" spc="22" dirty="0"/>
              <a:t> -&gt; Start), pro spuštění je potřeba se přihlásit.</a:t>
            </a:r>
          </a:p>
          <a:p>
            <a:pPr>
              <a:lnSpc>
                <a:spcPct val="110000"/>
              </a:lnSpc>
            </a:pPr>
            <a:r>
              <a:rPr lang="cs-CZ" sz="1000" spc="22" dirty="0"/>
              <a:t>Žáci se přihlašují přes </a:t>
            </a:r>
            <a:r>
              <a:rPr lang="cs-CZ" sz="1000" b="1" spc="22" dirty="0"/>
              <a:t>kahoot.it </a:t>
            </a:r>
          </a:p>
          <a:p>
            <a:pPr>
              <a:lnSpc>
                <a:spcPct val="110000"/>
              </a:lnSpc>
            </a:pPr>
            <a:r>
              <a:rPr lang="cs-CZ" sz="1000" spc="22" dirty="0"/>
              <a:t>Nechte žáky vymyslet název jejich týmu, přihlásit se, zároveň po celou dobu hry promítejte kvíz projektorem či na interaktivní tabuli.</a:t>
            </a:r>
          </a:p>
          <a:p>
            <a:pPr>
              <a:lnSpc>
                <a:spcPct val="110000"/>
              </a:lnSpc>
            </a:pPr>
            <a:br>
              <a:rPr lang="cs-CZ" sz="1000" spc="-1" dirty="0"/>
            </a:br>
            <a:r>
              <a:rPr lang="cs-CZ" sz="1000" spc="-1" dirty="0"/>
              <a:t>V prvním kole žákům správné odpovědi opravuje sám kvíz. </a:t>
            </a:r>
          </a:p>
          <a:p>
            <a:pPr>
              <a:lnSpc>
                <a:spcPct val="110000"/>
              </a:lnSpc>
            </a:pPr>
            <a:endParaRPr lang="cs-CZ" sz="1000" spc="-1" dirty="0"/>
          </a:p>
          <a:p>
            <a:pPr>
              <a:lnSpc>
                <a:spcPct val="110000"/>
              </a:lnSpc>
            </a:pPr>
            <a:r>
              <a:rPr lang="cs-CZ" sz="1000" spc="-1" dirty="0"/>
              <a:t>Ve druhém kole se žákům objevují pouze otázky. Odpovědi píšou na lepící papírky. </a:t>
            </a:r>
            <a:br>
              <a:rPr lang="cs-CZ" sz="1000" spc="-1" dirty="0"/>
            </a:br>
            <a:r>
              <a:rPr lang="cs-CZ" sz="1000" spc="-1" dirty="0"/>
              <a:t>Ty následně chodí nalepit na tabuli. Učitel měří čas (doporučujeme 1-2 min na každou odpověď).  Po uběhnutí časového limitu vyhodnotíme všechny odpovědi. </a:t>
            </a:r>
          </a:p>
          <a:p>
            <a:pPr>
              <a:lnSpc>
                <a:spcPct val="110000"/>
              </a:lnSpc>
            </a:pPr>
            <a:endParaRPr lang="cs-CZ" sz="1000" spc="-1" dirty="0"/>
          </a:p>
          <a:p>
            <a:pPr>
              <a:lnSpc>
                <a:spcPct val="110000"/>
              </a:lnSpc>
            </a:pPr>
            <a:r>
              <a:rPr lang="cs-CZ" sz="1000" spc="-1" dirty="0"/>
              <a:t>Na závěr hru vyhodnotíme sečtením bodů </a:t>
            </a:r>
            <a:br>
              <a:rPr lang="cs-CZ" sz="1000" spc="-1" dirty="0"/>
            </a:br>
            <a:r>
              <a:rPr lang="cs-CZ" sz="1000" spc="-1" dirty="0"/>
              <a:t>z prvního i druhého kola (první kolo: vpravo nahoře se objeví tlačítko </a:t>
            </a:r>
            <a:r>
              <a:rPr lang="cs-CZ" sz="1000" b="1" spc="-1" dirty="0" err="1"/>
              <a:t>Next</a:t>
            </a:r>
            <a:r>
              <a:rPr lang="cs-CZ" sz="1000" b="1" spc="-1" dirty="0"/>
              <a:t> -&gt; </a:t>
            </a:r>
            <a:r>
              <a:rPr lang="cs-CZ" sz="1000" b="1" spc="-1" dirty="0" err="1"/>
              <a:t>View</a:t>
            </a:r>
            <a:r>
              <a:rPr lang="cs-CZ" sz="1000" b="1" spc="-1" dirty="0"/>
              <a:t> Full report -&gt; </a:t>
            </a:r>
            <a:r>
              <a:rPr lang="cs-CZ" sz="1000" b="1" spc="-1" dirty="0" err="1"/>
              <a:t>Players</a:t>
            </a:r>
            <a:r>
              <a:rPr lang="cs-CZ" sz="1000" b="1" spc="-1" dirty="0"/>
              <a:t> -&gt; Show more</a:t>
            </a:r>
            <a:r>
              <a:rPr lang="cs-CZ" sz="1000" spc="-1" dirty="0"/>
              <a:t> - každý tým lze rozkliknout a podívat se na počet správných a špatných odpovědí).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71CDBDE0-D9E8-4847-BC48-E122D3C751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94"/>
          <a:stretch/>
        </p:blipFill>
        <p:spPr>
          <a:xfrm>
            <a:off x="3429000" y="2732276"/>
            <a:ext cx="1511654" cy="1589444"/>
          </a:xfrm>
          <a:prstGeom prst="rect">
            <a:avLst/>
          </a:prstGeom>
        </p:spPr>
      </p:pic>
      <p:sp>
        <p:nvSpPr>
          <p:cNvPr id="10" name=" 9">
            <a:extLst>
              <a:ext uri="{FF2B5EF4-FFF2-40B4-BE49-F238E27FC236}">
                <a16:creationId xmlns:a16="http://schemas.microsoft.com/office/drawing/2014/main" id="{8BD03DEC-B349-D762-517D-7D163CE065AB}"/>
              </a:ext>
            </a:extLst>
          </p:cNvPr>
          <p:cNvSpPr txBox="1">
            <a:spLocks/>
          </p:cNvSpPr>
          <p:nvPr/>
        </p:nvSpPr>
        <p:spPr>
          <a:xfrm>
            <a:off x="4913309" y="2844800"/>
            <a:ext cx="1660530" cy="135889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  <a:buSzPct val="120000"/>
            </a:pPr>
            <a:r>
              <a:rPr lang="en-US" sz="1000" b="1" dirty="0" err="1">
                <a:solidFill>
                  <a:srgbClr val="000000"/>
                </a:solidFill>
                <a:ea typeface="Avenir"/>
              </a:rPr>
              <a:t>Kvíz</a:t>
            </a:r>
            <a:r>
              <a:rPr lang="en-US" sz="1000" b="1" dirty="0">
                <a:solidFill>
                  <a:srgbClr val="000000"/>
                </a:solidFill>
                <a:ea typeface="Avenir"/>
              </a:rPr>
              <a:t> Jak </a:t>
            </a:r>
            <a:r>
              <a:rPr lang="en-US" sz="1000" b="1" dirty="0" err="1">
                <a:solidFill>
                  <a:srgbClr val="000000"/>
                </a:solidFill>
                <a:ea typeface="Avenir"/>
              </a:rPr>
              <a:t>funguje</a:t>
            </a:r>
            <a:r>
              <a:rPr lang="en-US" sz="1000" b="1" dirty="0">
                <a:solidFill>
                  <a:srgbClr val="000000"/>
                </a:solidFill>
                <a:ea typeface="Avenir"/>
              </a:rPr>
              <a:t> internet:</a:t>
            </a:r>
            <a:r>
              <a:rPr lang="en-US" sz="1000" dirty="0">
                <a:solidFill>
                  <a:srgbClr val="000000"/>
                </a:solidFill>
                <a:ea typeface="Avenir"/>
              </a:rPr>
              <a:t> </a:t>
            </a:r>
            <a:r>
              <a:rPr lang="en-US" sz="1000" dirty="0">
                <a:solidFill>
                  <a:srgbClr val="000000"/>
                </a:solidFill>
                <a:ea typeface="Avenir"/>
                <a:hlinkClick r:id="rId4"/>
              </a:rPr>
              <a:t>https://create.kahoot.it/share/jak-funguje-internet-6-7-trida/12624e87-b816-472e-8b35-15c202b23bcd</a:t>
            </a:r>
            <a:br>
              <a:rPr lang="en-US" sz="1000" dirty="0">
                <a:solidFill>
                  <a:srgbClr val="000000"/>
                </a:solidFill>
                <a:ea typeface="Avenir"/>
              </a:rPr>
            </a:br>
            <a:endParaRPr lang="en-US" sz="1000" dirty="0">
              <a:solidFill>
                <a:srgbClr val="000000"/>
              </a:solidFill>
              <a:ea typeface="Avenir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1073E095-0294-2A6E-CC29-6F59187A5930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9F6746B1-C4E1-09DA-B434-2C1A899BE96A}"/>
              </a:ext>
            </a:extLst>
          </p:cNvPr>
          <p:cNvSpPr txBox="1">
            <a:spLocks/>
          </p:cNvSpPr>
          <p:nvPr/>
        </p:nvSpPr>
        <p:spPr>
          <a:xfrm>
            <a:off x="3482974" y="148730"/>
            <a:ext cx="3082925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pPr algn="r"/>
            <a:r>
              <a:rPr lang="cs-CZ" sz="1000" b="0" dirty="0"/>
              <a:t>6.-7. ročník ZŠ / lehčí varianta</a:t>
            </a:r>
            <a:endParaRPr lang="en-US" sz="1000" b="0" dirty="0"/>
          </a:p>
        </p:txBody>
      </p:sp>
      <p:pic>
        <p:nvPicPr>
          <p:cNvPr id="8" name="Picture 7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CD6153AA-A43D-1A78-7878-AA14BF752CA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9" t="12026" r="12833" b="11043"/>
          <a:stretch/>
        </p:blipFill>
        <p:spPr>
          <a:xfrm>
            <a:off x="3432943" y="2791480"/>
            <a:ext cx="1450996" cy="146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97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30A709-983F-593C-3453-39FD1C3329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44DB80D4-B7FD-CA57-176B-253D6B392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F9A76465-3D6B-FAB1-DAC8-D3D600553CAC}"/>
              </a:ext>
            </a:extLst>
          </p:cNvPr>
          <p:cNvSpPr txBox="1">
            <a:spLocks/>
          </p:cNvSpPr>
          <p:nvPr/>
        </p:nvSpPr>
        <p:spPr>
          <a:xfrm>
            <a:off x="287337" y="486569"/>
            <a:ext cx="6281737" cy="161132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200" b="1" cap="all" dirty="0"/>
              <a:t>Bingo </a:t>
            </a:r>
            <a:r>
              <a:rPr lang="cs-CZ" sz="1200" cap="all" dirty="0"/>
              <a:t>(</a:t>
            </a:r>
            <a:r>
              <a:rPr lang="cs-CZ" sz="1200" cap="all" dirty="0" err="1"/>
              <a:t>offline</a:t>
            </a:r>
            <a:r>
              <a:rPr lang="cs-CZ" sz="1200" cap="all" dirty="0"/>
              <a:t> alternativa ke kvízu v </a:t>
            </a:r>
            <a:r>
              <a:rPr lang="cs-CZ" sz="1200" cap="all" dirty="0" err="1"/>
              <a:t>Kahootu</a:t>
            </a:r>
            <a:r>
              <a:rPr lang="cs-CZ" sz="1200" cap="all" dirty="0"/>
              <a:t>)</a:t>
            </a:r>
            <a:endParaRPr lang="en-US" sz="1200" cap="all" dirty="0"/>
          </a:p>
        </p:txBody>
      </p:sp>
      <p:sp>
        <p:nvSpPr>
          <p:cNvPr id="14" name="Nadpis 1">
            <a:extLst>
              <a:ext uri="{FF2B5EF4-FFF2-40B4-BE49-F238E27FC236}">
                <a16:creationId xmlns:a16="http://schemas.microsoft.com/office/drawing/2014/main" id="{59D81426-26A5-52D1-A62E-1EB49FCFA150}"/>
              </a:ext>
            </a:extLst>
          </p:cNvPr>
          <p:cNvSpPr txBox="1">
            <a:spLocks/>
          </p:cNvSpPr>
          <p:nvPr/>
        </p:nvSpPr>
        <p:spPr>
          <a:xfrm>
            <a:off x="292100" y="829003"/>
            <a:ext cx="6276975" cy="3479227"/>
          </a:xfrm>
          <a:prstGeom prst="rect">
            <a:avLst/>
          </a:prstGeom>
        </p:spPr>
        <p:txBody>
          <a:bodyPr numCol="2" spcCol="21600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1000"/>
              </a:lnSpc>
            </a:pPr>
            <a:r>
              <a:rPr lang="cs-CZ" sz="1000" spc="-1" dirty="0"/>
              <a:t>Žáci pracují samostatně. Každý dostane jeden pracovní list a do každého políčka tabulky vyplní jeden z nabízených pojmů.</a:t>
            </a:r>
          </a:p>
          <a:p>
            <a:pPr>
              <a:lnSpc>
                <a:spcPct val="111000"/>
              </a:lnSpc>
            </a:pPr>
            <a:endParaRPr lang="cs-CZ" sz="1000" spc="-1" dirty="0"/>
          </a:p>
          <a:p>
            <a:pPr>
              <a:lnSpc>
                <a:spcPct val="111000"/>
              </a:lnSpc>
            </a:pPr>
            <a:r>
              <a:rPr lang="cs-CZ" sz="1000" spc="-1" dirty="0"/>
              <a:t>My si vybereme, jestli pojmy (strana 3) budeme losovat nebo ne. Pokud ano, nastříháme si tabulku s pojmy na proužky, sbalíme je a vhodíme je do vhodné losovací nádoby (hrnek, krabička, …). Případně nemusíme stříhat a jen náhodně vybíráme vysvětlení.</a:t>
            </a:r>
          </a:p>
          <a:p>
            <a:pPr>
              <a:lnSpc>
                <a:spcPct val="111000"/>
              </a:lnSpc>
            </a:pPr>
            <a:endParaRPr lang="cs-CZ" sz="1000" spc="-1" dirty="0"/>
          </a:p>
          <a:p>
            <a:pPr>
              <a:lnSpc>
                <a:spcPct val="111000"/>
              </a:lnSpc>
            </a:pPr>
            <a:r>
              <a:rPr lang="cs-CZ" sz="1000" spc="-1" dirty="0"/>
              <a:t>Hra začíná signálem od učitele, nás. Určeným způsobem náhodně čteme vysvětlení pojmů, které děti mají v tabulkách. Pokud má dítě pocit, že pojem, který odpovídá vysvětlení, má zapsaný v tabulce, tak ho v tabulce škrtá či jinak barevně označuje. Po určeném časovém úseku (desítky vteřin) k vysvětlení přiřazujeme daný pojem. </a:t>
            </a:r>
            <a:endParaRPr lang="cs-CZ" sz="1000" spc="-23" dirty="0"/>
          </a:p>
          <a:p>
            <a:pPr>
              <a:lnSpc>
                <a:spcPct val="111000"/>
              </a:lnSpc>
            </a:pPr>
            <a:r>
              <a:rPr lang="cs-CZ" sz="1000" spc="-23" dirty="0"/>
              <a:t>Zeptejte se, zda někdo přiřadil jiné slovo. Pokud ano, diskutujte, proč daná odpověď není správná. Vyvarujte se prozrazení pojmů, které ještě mohou přijít na řadu.</a:t>
            </a:r>
          </a:p>
          <a:p>
            <a:pPr>
              <a:lnSpc>
                <a:spcPct val="111000"/>
              </a:lnSpc>
            </a:pPr>
            <a:endParaRPr lang="cs-CZ" sz="1000" spc="-23" dirty="0"/>
          </a:p>
          <a:p>
            <a:pPr>
              <a:lnSpc>
                <a:spcPct val="111000"/>
              </a:lnSpc>
            </a:pPr>
            <a:r>
              <a:rPr lang="cs-CZ" sz="1000" spc="-23" dirty="0"/>
              <a:t>Dítě vyhrává, dokáže-li spojit strany a nebo rohy tabulky (tři správné odpovědi v řadě). Musíme pak jen zkontrolovat, jestli skutečně správně zaškrtlo pojmy.</a:t>
            </a:r>
          </a:p>
          <a:p>
            <a:pPr>
              <a:lnSpc>
                <a:spcPct val="111000"/>
              </a:lnSpc>
            </a:pPr>
            <a:endParaRPr lang="cs-CZ" sz="1000" spc="-23" dirty="0"/>
          </a:p>
          <a:p>
            <a:pPr>
              <a:lnSpc>
                <a:spcPct val="111000"/>
              </a:lnSpc>
            </a:pPr>
            <a:r>
              <a:rPr lang="cs-CZ" sz="1000" spc="-23" dirty="0"/>
              <a:t>Hru je vhodné pro upevnění pojmů hrát dvakrát.</a:t>
            </a:r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978F1DB8-B546-B337-EE3B-77362225EE73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3086097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1000" b="0" dirty="0"/>
              <a:t>HODINA 4 – VELKÉ OPAKOVÁNÍ</a:t>
            </a:r>
            <a:endParaRPr lang="en-US" sz="1000" b="0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972CDD8F-7C10-8661-F744-28456FC6622E}"/>
              </a:ext>
            </a:extLst>
          </p:cNvPr>
          <p:cNvSpPr txBox="1">
            <a:spLocks/>
          </p:cNvSpPr>
          <p:nvPr/>
        </p:nvSpPr>
        <p:spPr>
          <a:xfrm>
            <a:off x="3482974" y="148730"/>
            <a:ext cx="3082925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pPr algn="r"/>
            <a:r>
              <a:rPr lang="cs-CZ" sz="1000" b="0" dirty="0"/>
              <a:t>6.-7. ročník ZŠ / lehčí varianta</a:t>
            </a:r>
            <a:endParaRPr lang="en-US" sz="1000" b="0" dirty="0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2DF1AB10-1FEF-6364-459B-A0536AED9B24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641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30A709-983F-593C-3453-39FD1C3329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44DB80D4-B7FD-CA57-176B-253D6B392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978F1DB8-B546-B337-EE3B-77362225EE73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3086097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1000" b="0" dirty="0"/>
              <a:t>HODINA 4 – VELKÉ OPAKOVÁNÍ</a:t>
            </a:r>
            <a:endParaRPr lang="en-US" sz="1000" b="0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972CDD8F-7C10-8661-F744-28456FC6622E}"/>
              </a:ext>
            </a:extLst>
          </p:cNvPr>
          <p:cNvSpPr txBox="1">
            <a:spLocks/>
          </p:cNvSpPr>
          <p:nvPr/>
        </p:nvSpPr>
        <p:spPr>
          <a:xfrm>
            <a:off x="3482974" y="148730"/>
            <a:ext cx="3082925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pPr algn="r"/>
            <a:r>
              <a:rPr lang="cs-CZ" sz="1000" b="0" dirty="0"/>
              <a:t>6.-7. ročník ZŠ / lehčí varianta</a:t>
            </a:r>
            <a:endParaRPr lang="en-US" sz="1000" b="0" dirty="0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2DF1AB10-1FEF-6364-459B-A0536AED9B24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37568326-EF67-099C-A6E7-785FD40D82E3}"/>
              </a:ext>
            </a:extLst>
          </p:cNvPr>
          <p:cNvSpPr txBox="1">
            <a:spLocks/>
          </p:cNvSpPr>
          <p:nvPr/>
        </p:nvSpPr>
        <p:spPr>
          <a:xfrm>
            <a:off x="280987" y="404295"/>
            <a:ext cx="6284912" cy="16308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200" cap="all" dirty="0"/>
              <a:t>SEZNAM POJMŮ K BINGU</a:t>
            </a:r>
            <a:endParaRPr lang="en-US" sz="1200" cap="all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AC7809D-6EDB-72F0-D531-22A0954831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501184"/>
              </p:ext>
            </p:extLst>
          </p:nvPr>
        </p:nvGraphicFramePr>
        <p:xfrm>
          <a:off x="471488" y="769234"/>
          <a:ext cx="5915025" cy="7365168"/>
        </p:xfrm>
        <a:graphic>
          <a:graphicData uri="http://schemas.openxmlformats.org/drawingml/2006/table">
            <a:tbl>
              <a:tblPr/>
              <a:tblGrid>
                <a:gridCol w="1101818">
                  <a:extLst>
                    <a:ext uri="{9D8B030D-6E8A-4147-A177-3AD203B41FA5}">
                      <a16:colId xmlns:a16="http://schemas.microsoft.com/office/drawing/2014/main" val="2100238885"/>
                    </a:ext>
                  </a:extLst>
                </a:gridCol>
                <a:gridCol w="4813207">
                  <a:extLst>
                    <a:ext uri="{9D8B030D-6E8A-4147-A177-3AD203B41FA5}">
                      <a16:colId xmlns:a16="http://schemas.microsoft.com/office/drawing/2014/main" val="35475452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pojem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vysvětlení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316406"/>
                  </a:ext>
                </a:extLst>
              </a:tr>
              <a:tr h="309282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server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počítače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připojené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do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internetové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sítě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které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nám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poskytují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nějaké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služby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(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ukazují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web,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ukládají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fotky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atd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.)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0022796"/>
                  </a:ext>
                </a:extLst>
              </a:tr>
              <a:tr h="176733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síťový router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chytré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křižovatky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uvnitř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sítě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internetu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které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směřují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pakety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k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jejich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příjemci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0583696"/>
                  </a:ext>
                </a:extLst>
              </a:tr>
              <a:tr h="309282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datové centrum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místo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kde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je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mnoho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serverů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u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sebe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typicky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patří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nějaké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velké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firmě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třeba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Microsoftu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nebo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Google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9847031"/>
                  </a:ext>
                </a:extLst>
              </a:tr>
              <a:tr h="176733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internet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celosvětová počítačová síť, které nemá žádné centrum ani ředitele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6855215"/>
                  </a:ext>
                </a:extLst>
              </a:tr>
              <a:tr h="176733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BTS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vysílač mobilního signálu, díky kterému se dokážeme přes mobilní data připojit na internet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4622297"/>
                  </a:ext>
                </a:extLst>
              </a:tr>
              <a:tr h="309282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cookies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malé soubory s informacemi o nás uživatelích, které si ukládají servery a tím se nám přizpůsobuje obsah na internetu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6895127"/>
                  </a:ext>
                </a:extLst>
              </a:tr>
              <a:tr h="309282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datová stopa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záznam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o tom, co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všechno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děláme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internetu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- co se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nám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líbí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co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jsme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klikli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co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jsme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si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prohlíželi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co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jsme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komentovali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atd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2231519"/>
                  </a:ext>
                </a:extLst>
              </a:tr>
              <a:tr h="176733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IP adresa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jedinečná adresa zařízení v počítačové síti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4151564"/>
                  </a:ext>
                </a:extLst>
              </a:tr>
              <a:tr h="176733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paket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jedna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část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(fragment) 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informace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kterou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posíláme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přes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internet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9894588"/>
                  </a:ext>
                </a:extLst>
              </a:tr>
              <a:tr h="309282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satelit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zařízení ve vesmíru, díky kterému můžeme využívat např. GPS anebo se připojit k internetu, což ale není tak běžné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1174128"/>
                  </a:ext>
                </a:extLst>
              </a:tr>
              <a:tr h="176733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mobilní data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připojení k internetu pomocí mobilního signálu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8426548"/>
                  </a:ext>
                </a:extLst>
              </a:tr>
              <a:tr h="176733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Wi-Fi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připojení k internetu pomocí signálu, který vydává router, typicky ho máme třeba doma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9949429"/>
                  </a:ext>
                </a:extLst>
              </a:tr>
              <a:tr h="176733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bezdrátové připojení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připojení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k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internetu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ke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kterému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nepotřebujeme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žádný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kabel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nebo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drát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34043"/>
                  </a:ext>
                </a:extLst>
              </a:tr>
              <a:tr h="309282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kabel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připojení k internetu, které funguje na docela velkou vzdálenost, naše zařízení připojí fyzicky do sítě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1426865"/>
                  </a:ext>
                </a:extLst>
              </a:tr>
              <a:tr h="176733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personalizace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přizpůsobení toho, co na internetu vidíme, podle toho, co jsme na internetu někdy předtím dělali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1486306"/>
                  </a:ext>
                </a:extLst>
              </a:tr>
              <a:tr h="309282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Wi-Fi router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zařízení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které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dokáže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vytvářet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signál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díky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kterému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se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připojíme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internet,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typicky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takové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zařízení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máme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doma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769477"/>
                  </a:ext>
                </a:extLst>
              </a:tr>
              <a:tr h="176733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speedtest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aktivita, díky níž můžeme otestovat rychlost našeho připojení k internetu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8027775"/>
                  </a:ext>
                </a:extLst>
              </a:tr>
              <a:tr h="309282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poskytovatel internetu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firma, která naši lokální domácí síť připojí k internetu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6274092"/>
                  </a:ext>
                </a:extLst>
              </a:tr>
              <a:tr h="176733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hacker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člověk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který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dokáže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získat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informace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nebo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služby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bez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patřičného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oprávnění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7154873"/>
                  </a:ext>
                </a:extLst>
              </a:tr>
              <a:tr h="309282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hotspot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služba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kterou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dokážeme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zapnout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ve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svém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mobilu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a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umožnit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tak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připojení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k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internetu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dalším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lidem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7483913"/>
                  </a:ext>
                </a:extLst>
              </a:tr>
              <a:tr h="176733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SIM karta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malá kartička od operátora, která našemu telefonu umožňuje  připojit se do mobilní sítě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6585225"/>
                  </a:ext>
                </a:extLst>
              </a:tr>
              <a:tr h="176733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počítačová síť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soustava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počítačových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zařízení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propojená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kabely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nemusí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být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připojena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k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internetu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8829447"/>
                  </a:ext>
                </a:extLst>
              </a:tr>
              <a:tr h="176733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podmořské kabely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kabely spojující kontinenty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3778788"/>
                  </a:ext>
                </a:extLst>
              </a:tr>
              <a:tr h="176733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požadavek na server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úkol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který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dostane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server od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našeho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zařízení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například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mobilu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6357219"/>
                  </a:ext>
                </a:extLst>
              </a:tr>
              <a:tr h="176733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IP adresa příjemce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řada číslic, kterou musí obsahovat paket, aby ho router dokázal poslat správným směrem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7610338"/>
                  </a:ext>
                </a:extLst>
              </a:tr>
              <a:tr h="176733"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IP adresa odesílatele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řada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číslic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kterou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musí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obsahovat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paket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aby router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věděl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odkud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byl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poslán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092" marR="22092" marT="22092" marB="2209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592143"/>
                  </a:ext>
                </a:extLst>
              </a:tr>
            </a:tbl>
          </a:graphicData>
        </a:graphic>
      </p:graphicFrame>
      <p:sp>
        <p:nvSpPr>
          <p:cNvPr id="10" name="Rectangle 1">
            <a:extLst>
              <a:ext uri="{FF2B5EF4-FFF2-40B4-BE49-F238E27FC236}">
                <a16:creationId xmlns:a16="http://schemas.microsoft.com/office/drawing/2014/main" id="{1411BBD8-6612-5EDE-E388-04846BC47A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488" y="2576513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56958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Vlastní 1">
      <a:majorFont>
        <a:latin typeface="Poppins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1454</TotalTime>
  <Words>1128</Words>
  <Application>Microsoft Macintosh PowerPoint</Application>
  <PresentationFormat>A4 Paper (210x297 mm)</PresentationFormat>
  <Paragraphs>108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Arial</vt:lpstr>
      <vt:lpstr>Avenir</vt:lpstr>
      <vt:lpstr>Motiv Office</vt:lpstr>
      <vt:lpstr>VELKÉ OPAKOVÁNÍ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VYPADÁ INTERNET</dc:title>
  <dc:creator>Ondrej Javora</dc:creator>
  <cp:lastModifiedBy>Anna Yaghobová</cp:lastModifiedBy>
  <cp:revision>11</cp:revision>
  <dcterms:created xsi:type="dcterms:W3CDTF">2024-02-25T15:00:55Z</dcterms:created>
  <dcterms:modified xsi:type="dcterms:W3CDTF">2024-08-06T16:12:46Z</dcterms:modified>
</cp:coreProperties>
</file>