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349" r:id="rId4"/>
    <p:sldId id="351" r:id="rId5"/>
    <p:sldId id="350" r:id="rId6"/>
    <p:sldId id="263" r:id="rId7"/>
    <p:sldId id="322" r:id="rId8"/>
    <p:sldId id="335" r:id="rId9"/>
    <p:sldId id="336" r:id="rId10"/>
    <p:sldId id="337" r:id="rId11"/>
    <p:sldId id="294" r:id="rId12"/>
    <p:sldId id="338" r:id="rId13"/>
    <p:sldId id="340" r:id="rId14"/>
    <p:sldId id="295" r:id="rId15"/>
    <p:sldId id="342" r:id="rId16"/>
    <p:sldId id="298" r:id="rId17"/>
    <p:sldId id="343" r:id="rId18"/>
    <p:sldId id="346" r:id="rId19"/>
    <p:sldId id="345" r:id="rId20"/>
    <p:sldId id="347" r:id="rId21"/>
    <p:sldId id="348" r:id="rId22"/>
    <p:sldId id="328" r:id="rId23"/>
    <p:sldId id="287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29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gQFioocTF3CMQJQhPr2pXgDlfo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100"/>
    <a:srgbClr val="C94747"/>
    <a:srgbClr val="A94646"/>
    <a:srgbClr val="EA8B00"/>
    <a:srgbClr val="77ABDC"/>
    <a:srgbClr val="2269B2"/>
    <a:srgbClr val="FFFFFF"/>
    <a:srgbClr val="FDC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41844-9CF7-ABEA-D309-EA1947CE6216}" v="1" dt="2024-05-08T08:16:54.0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8" autoAdjust="0"/>
    <p:restoredTop sz="88904" autoAdjust="0"/>
  </p:normalViewPr>
  <p:slideViewPr>
    <p:cSldViewPr snapToGrid="0">
      <p:cViewPr varScale="1">
        <p:scale>
          <a:sx n="108" d="100"/>
          <a:sy n="108" d="100"/>
        </p:scale>
        <p:origin x="1200" y="184"/>
      </p:cViewPr>
      <p:guideLst>
        <p:guide pos="3840"/>
        <p:guide orient="horz" pos="2160"/>
        <p:guide orient="horz" pos="29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5" d="100"/>
          <a:sy n="125" d="100"/>
        </p:scale>
        <p:origin x="4928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433503C8-C6DD-7BFB-35FB-D7C828AB21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5B07970-060D-EA88-CCEC-D3629F4BF3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3C962-D640-4613-B96D-7F1025BAABA1}" type="datetimeFigureOut">
              <a:rPr lang="cs-CZ" smtClean="0"/>
              <a:t>07.08.2024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D058602-AC01-74FA-712B-7F341D39D4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0A84F8A-BB00-8783-02D8-3158B71FD14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02AE2-A6C5-478F-8DDF-38CFA3863E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394038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0715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1788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52194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69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67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Když navštívíte webovou stránku, dost často na vás vyskočí okno s výzvou ke schválení cookies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4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Když navštívíte webovou stránku, dost často na vás vyskočí okno s výzvou ke schválení cookies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70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44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75BCF-2440-4E17-A9AE-A9FD585557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348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862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9" name="Google Shape;1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714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03762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303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7845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3088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260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7868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userDrawn="1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symbol pro datum 9">
            <a:extLst>
              <a:ext uri="{FF2B5EF4-FFF2-40B4-BE49-F238E27FC236}">
                <a16:creationId xmlns:a16="http://schemas.microsoft.com/office/drawing/2014/main" id="{8129E7C1-1012-0DD9-516A-E9AD2771FA3D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457200" y="6172200"/>
            <a:ext cx="2681288" cy="685800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11" name="Zástupný symbol pro zápatí 10">
            <a:extLst>
              <a:ext uri="{FF2B5EF4-FFF2-40B4-BE49-F238E27FC236}">
                <a16:creationId xmlns:a16="http://schemas.microsoft.com/office/drawing/2014/main" id="{1074D132-FB6F-09F7-44A3-85EB21C7E8A6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321050" y="6172200"/>
            <a:ext cx="4592638" cy="6858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12" name="Zástupný symbol pro číslo snímku 11">
            <a:extLst>
              <a:ext uri="{FF2B5EF4-FFF2-40B4-BE49-F238E27FC236}">
                <a16:creationId xmlns:a16="http://schemas.microsoft.com/office/drawing/2014/main" id="{A7486B1E-7B26-A3FA-5A4D-511E180512C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Nadpis 12">
            <a:extLst>
              <a:ext uri="{FF2B5EF4-FFF2-40B4-BE49-F238E27FC236}">
                <a16:creationId xmlns:a16="http://schemas.microsoft.com/office/drawing/2014/main" id="{BF341865-5258-31B3-5FDA-0C027C07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5943599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/>
              <a:t>Kliknutím lze upravit styl.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DEFAULT0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457200" y="228601"/>
            <a:ext cx="112776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venir"/>
              <a:buNone/>
              <a:defRPr sz="60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457200" y="1249363"/>
            <a:ext cx="4591050" cy="390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" name="Google Shape;18;p14">
            <a:extLst>
              <a:ext uri="{FF2B5EF4-FFF2-40B4-BE49-F238E27FC236}">
                <a16:creationId xmlns:a16="http://schemas.microsoft.com/office/drawing/2014/main" id="{245FEF92-0097-E9BF-07D7-913C74CD4809}"/>
              </a:ext>
            </a:extLst>
          </p:cNvPr>
          <p:cNvSpPr txBox="1">
            <a:spLocks noGrp="1"/>
          </p:cNvSpPr>
          <p:nvPr>
            <p:ph type="dt" idx="2"/>
          </p:nvPr>
        </p:nvSpPr>
        <p:spPr>
          <a:xfrm>
            <a:off x="457200" y="6172200"/>
            <a:ext cx="268128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" name="Google Shape;19;p14">
            <a:extLst>
              <a:ext uri="{FF2B5EF4-FFF2-40B4-BE49-F238E27FC236}">
                <a16:creationId xmlns:a16="http://schemas.microsoft.com/office/drawing/2014/main" id="{27F83EA2-649F-333F-88D2-4C1C1EAF2340}"/>
              </a:ext>
            </a:extLst>
          </p:cNvPr>
          <p:cNvSpPr txBox="1">
            <a:spLocks noGrp="1"/>
          </p:cNvSpPr>
          <p:nvPr>
            <p:ph type="ftr" idx="3"/>
          </p:nvPr>
        </p:nvSpPr>
        <p:spPr>
          <a:xfrm>
            <a:off x="3321050" y="6172200"/>
            <a:ext cx="459263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" name="Google Shape;20;p14">
            <a:extLst>
              <a:ext uri="{FF2B5EF4-FFF2-40B4-BE49-F238E27FC236}">
                <a16:creationId xmlns:a16="http://schemas.microsoft.com/office/drawing/2014/main" id="{4E072EE1-31A6-7041-907E-F61D3CB8D07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A31BC1-A8D0-131F-57E2-E373DC24C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41BEB2-ED02-94C9-1D3F-29052B7E3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63C6EA-6852-8E94-8AA4-0A4326582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750B-0393-4882-9D4B-7B680AC75618}" type="datetimeFigureOut">
              <a:rPr lang="en-US" smtClean="0"/>
              <a:t>8/7/24</a:t>
            </a:fld>
            <a:endParaRPr 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63BD1F-59EE-9FD5-0C50-0DD46880A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AD5D06AA-CD3F-64D3-DE37-6239D347F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en-US" b="1" smtClean="0">
                <a:solidFill>
                  <a:schemeClr val="tx2"/>
                </a:solidFill>
                <a:latin typeface="+mj-lt"/>
              </a:defRPr>
            </a:lvl1pPr>
          </a:lstStyle>
          <a:p>
            <a:pPr algn="r"/>
            <a:fld id="{FA927CDB-1E13-41AC-AF2F-6973B8EA9E23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317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nadpis 5">
            <a:extLst>
              <a:ext uri="{FF2B5EF4-FFF2-40B4-BE49-F238E27FC236}">
                <a16:creationId xmlns:a16="http://schemas.microsoft.com/office/drawing/2014/main" id="{7049A341-CD1A-6667-F126-812BB778B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838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BCE6237C-C10C-B5A6-DED3-0D05AEFC2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199" y="1249363"/>
            <a:ext cx="5546726" cy="3900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5" name="Obrázek 4" descr="Obsah obrázku řada/pruh, snímek obrazovky, Písmo, Grafika&#10;&#10;Popis byl vytvořen automaticky">
            <a:extLst>
              <a:ext uri="{FF2B5EF4-FFF2-40B4-BE49-F238E27FC236}">
                <a16:creationId xmlns:a16="http://schemas.microsoft.com/office/drawing/2014/main" id="{52EF990B-CB29-E245-8EDD-1E1CC0DED61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alphaModFix amt="70000"/>
          </a:blip>
          <a:stretch>
            <a:fillRect/>
          </a:stretch>
        </p:blipFill>
        <p:spPr>
          <a:xfrm>
            <a:off x="398815" y="6302186"/>
            <a:ext cx="973162" cy="425828"/>
          </a:xfrm>
          <a:prstGeom prst="rect">
            <a:avLst/>
          </a:prstGeom>
        </p:spPr>
      </p:pic>
      <p:sp>
        <p:nvSpPr>
          <p:cNvPr id="10" name="Zástupný symbol pro číslo snímku 5">
            <a:extLst>
              <a:ext uri="{FF2B5EF4-FFF2-40B4-BE49-F238E27FC236}">
                <a16:creationId xmlns:a16="http://schemas.microsoft.com/office/drawing/2014/main" id="{63E84D52-2262-2217-B867-D50FACB79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96250" y="6172200"/>
            <a:ext cx="363855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>
              <a:defRPr lang="en-US" b="1" smtClean="0">
                <a:solidFill>
                  <a:schemeClr val="tx2"/>
                </a:solidFill>
                <a:latin typeface="+mj-lt"/>
              </a:defRPr>
            </a:lvl1pPr>
          </a:lstStyle>
          <a:p>
            <a:pPr algn="r"/>
            <a:fld id="{FA927CDB-1E13-41AC-AF2F-6973B8EA9E23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4" name="Obrázek 3" descr="Obsah obrázku text, Písmo, Grafika, logo">
            <a:extLst>
              <a:ext uri="{FF2B5EF4-FFF2-40B4-BE49-F238E27FC236}">
                <a16:creationId xmlns:a16="http://schemas.microsoft.com/office/drawing/2014/main" id="{C95509A4-4D27-4BDD-BAC8-5CC56EA36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5884" t="12008" r="4899" b="11573"/>
          <a:stretch/>
        </p:blipFill>
        <p:spPr>
          <a:xfrm>
            <a:off x="2184400" y="6255043"/>
            <a:ext cx="1357236" cy="49630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60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0" i="0" u="none" strike="noStrike" cap="none">
          <a:solidFill>
            <a:srgbClr val="000000"/>
          </a:solidFill>
          <a:latin typeface="Poppins" panose="00000500000000000000" pitchFamily="2" charset="0"/>
          <a:ea typeface="Poppins" panose="00000500000000000000" pitchFamily="2" charset="0"/>
          <a:cs typeface="Poppins" panose="00000500000000000000" pitchFamily="2" charset="0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774" userDrawn="1">
          <p15:clr>
            <a:srgbClr val="F26B43"/>
          </p15:clr>
        </p15:guide>
        <p15:guide id="5" pos="889" userDrawn="1">
          <p15:clr>
            <a:srgbClr val="F26B43"/>
          </p15:clr>
        </p15:guide>
        <p15:guide id="6" pos="1376" userDrawn="1">
          <p15:clr>
            <a:srgbClr val="F26B43"/>
          </p15:clr>
        </p15:guide>
        <p15:guide id="7" pos="1491" userDrawn="1">
          <p15:clr>
            <a:srgbClr val="F26B43"/>
          </p15:clr>
        </p15:guide>
        <p15:guide id="8" pos="1977" userDrawn="1">
          <p15:clr>
            <a:srgbClr val="F26B43"/>
          </p15:clr>
        </p15:guide>
        <p15:guide id="9" pos="2092" userDrawn="1">
          <p15:clr>
            <a:srgbClr val="F26B43"/>
          </p15:clr>
        </p15:guide>
        <p15:guide id="10" pos="2579" userDrawn="1">
          <p15:clr>
            <a:srgbClr val="F26B43"/>
          </p15:clr>
        </p15:guide>
        <p15:guide id="11" pos="2694" userDrawn="1">
          <p15:clr>
            <a:srgbClr val="F26B43"/>
          </p15:clr>
        </p15:guide>
        <p15:guide id="12" pos="3180" userDrawn="1">
          <p15:clr>
            <a:srgbClr val="F26B43"/>
          </p15:clr>
        </p15:guide>
        <p15:guide id="13" pos="3296" userDrawn="1">
          <p15:clr>
            <a:srgbClr val="F26B43"/>
          </p15:clr>
        </p15:guide>
        <p15:guide id="14" pos="3782" userDrawn="1">
          <p15:clr>
            <a:srgbClr val="F26B43"/>
          </p15:clr>
        </p15:guide>
        <p15:guide id="15" pos="3897" userDrawn="1">
          <p15:clr>
            <a:srgbClr val="F26B43"/>
          </p15:clr>
        </p15:guide>
        <p15:guide id="16" pos="4384" userDrawn="1">
          <p15:clr>
            <a:srgbClr val="F26B43"/>
          </p15:clr>
        </p15:guide>
        <p15:guide id="17" pos="4499" userDrawn="1">
          <p15:clr>
            <a:srgbClr val="F26B43"/>
          </p15:clr>
        </p15:guide>
        <p15:guide id="18" pos="4985" userDrawn="1">
          <p15:clr>
            <a:srgbClr val="F26B43"/>
          </p15:clr>
        </p15:guide>
        <p15:guide id="19" pos="5100" userDrawn="1">
          <p15:clr>
            <a:srgbClr val="F26B43"/>
          </p15:clr>
        </p15:guide>
        <p15:guide id="20" pos="5587" userDrawn="1">
          <p15:clr>
            <a:srgbClr val="F26B43"/>
          </p15:clr>
        </p15:guide>
        <p15:guide id="21" pos="5702" userDrawn="1">
          <p15:clr>
            <a:srgbClr val="F26B43"/>
          </p15:clr>
        </p15:guide>
        <p15:guide id="22" pos="6188" userDrawn="1">
          <p15:clr>
            <a:srgbClr val="F26B43"/>
          </p15:clr>
        </p15:guide>
        <p15:guide id="23" pos="6304" userDrawn="1">
          <p15:clr>
            <a:srgbClr val="F26B43"/>
          </p15:clr>
        </p15:guide>
        <p15:guide id="24" pos="6790" userDrawn="1">
          <p15:clr>
            <a:srgbClr val="F26B43"/>
          </p15:clr>
        </p15:guide>
        <p15:guide id="25" pos="6905" userDrawn="1">
          <p15:clr>
            <a:srgbClr val="F26B43"/>
          </p15:clr>
        </p15:guide>
        <p15:guide id="26" pos="7392" userDrawn="1">
          <p15:clr>
            <a:srgbClr val="F26B43"/>
          </p15:clr>
        </p15:guide>
        <p15:guide id="27" orient="horz" userDrawn="1">
          <p15:clr>
            <a:srgbClr val="F26B43"/>
          </p15:clr>
        </p15:guide>
        <p15:guide id="28" orient="horz" pos="4320" userDrawn="1">
          <p15:clr>
            <a:srgbClr val="F26B43"/>
          </p15:clr>
        </p15:guide>
        <p15:guide id="29" orient="horz" pos="144" userDrawn="1">
          <p15:clr>
            <a:srgbClr val="F26B43"/>
          </p15:clr>
        </p15:guide>
        <p15:guide id="30" orient="horz" pos="672" userDrawn="1">
          <p15:clr>
            <a:srgbClr val="F26B43"/>
          </p15:clr>
        </p15:guide>
        <p15:guide id="31" orient="horz" pos="787" userDrawn="1">
          <p15:clr>
            <a:srgbClr val="F26B43"/>
          </p15:clr>
        </p15:guide>
        <p15:guide id="32" orient="horz" pos="1315" userDrawn="1">
          <p15:clr>
            <a:srgbClr val="F26B43"/>
          </p15:clr>
        </p15:guide>
        <p15:guide id="33" orient="horz" pos="1430" userDrawn="1">
          <p15:clr>
            <a:srgbClr val="F26B43"/>
          </p15:clr>
        </p15:guide>
        <p15:guide id="34" orient="horz" pos="1958" userDrawn="1">
          <p15:clr>
            <a:srgbClr val="F26B43"/>
          </p15:clr>
        </p15:guide>
        <p15:guide id="35" orient="horz" pos="2073" userDrawn="1">
          <p15:clr>
            <a:srgbClr val="F26B43"/>
          </p15:clr>
        </p15:guide>
        <p15:guide id="36" orient="horz" pos="2601" userDrawn="1">
          <p15:clr>
            <a:srgbClr val="F26B43"/>
          </p15:clr>
        </p15:guide>
        <p15:guide id="37" orient="horz" pos="2716" userDrawn="1">
          <p15:clr>
            <a:srgbClr val="F26B43"/>
          </p15:clr>
        </p15:guide>
        <p15:guide id="38" orient="horz" pos="3244" userDrawn="1">
          <p15:clr>
            <a:srgbClr val="F26B43"/>
          </p15:clr>
        </p15:guide>
        <p15:guide id="39" orient="horz" pos="3360" userDrawn="1">
          <p15:clr>
            <a:srgbClr val="F26B43"/>
          </p15:clr>
        </p15:guide>
        <p15:guide id="40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svetandroida.cz/nenechte-se-spehovat-svym-androidem-aneb-proc-sledovat-opravneni-aplikaci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yadcenter.google.com/control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netembezpecne.cz/internetem-bezpecne/dobre-vedet/digitalni-stopa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netembezpecne.cz/internetem-bezpecne/dobre-vedet/digitalni-stopa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world/2022/jun/28/why-us-woman-are-deleting-their-period-tracking-app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mapa, Svět&#10;&#10;Popis byl vytvořen automaticky">
            <a:extLst>
              <a:ext uri="{FF2B5EF4-FFF2-40B4-BE49-F238E27FC236}">
                <a16:creationId xmlns:a16="http://schemas.microsoft.com/office/drawing/2014/main" id="{BA5F34E3-9F08-E921-4F32-997A7D41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523999" y="228601"/>
            <a:ext cx="9144000" cy="5943599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sz="7200" b="1" kern="1200" dirty="0">
                <a:solidFill>
                  <a:schemeClr val="bg1"/>
                </a:solidFill>
                <a:latin typeface="Poppins"/>
                <a:ea typeface="+mj-ea"/>
                <a:cs typeface="Poppins"/>
                <a:sym typeface="Avenir"/>
              </a:rPr>
              <a:t>DIGITÁLNÍ (DATOVÁ) </a:t>
            </a:r>
            <a:br>
              <a:rPr lang="cs-CZ" sz="7200" b="1" kern="1200" dirty="0">
                <a:latin typeface="Poppins"/>
                <a:ea typeface="+mj-ea"/>
                <a:cs typeface="+mj-cs"/>
              </a:rPr>
            </a:br>
            <a:r>
              <a:rPr lang="cs-CZ" sz="7200" b="1" kern="1200" dirty="0">
                <a:solidFill>
                  <a:schemeClr val="bg1"/>
                </a:solidFill>
                <a:latin typeface="Poppins"/>
                <a:ea typeface="+mj-ea"/>
                <a:cs typeface="Poppins"/>
                <a:sym typeface="Avenir"/>
              </a:rPr>
              <a:t>STOPA</a:t>
            </a:r>
          </a:p>
        </p:txBody>
      </p:sp>
      <p:sp>
        <p:nvSpPr>
          <p:cNvPr id="2" name="Google Shape;101;p1">
            <a:extLst>
              <a:ext uri="{FF2B5EF4-FFF2-40B4-BE49-F238E27FC236}">
                <a16:creationId xmlns:a16="http://schemas.microsoft.com/office/drawing/2014/main" id="{7003B9B8-891E-F299-5CDF-7FFF8E1C9FDE}"/>
              </a:ext>
            </a:extLst>
          </p:cNvPr>
          <p:cNvSpPr txBox="1">
            <a:spLocks/>
          </p:cNvSpPr>
          <p:nvPr/>
        </p:nvSpPr>
        <p:spPr>
          <a:xfrm>
            <a:off x="1228724" y="4311650"/>
            <a:ext cx="9732963" cy="1860550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venir"/>
              <a:buNone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  <a:buNone/>
            </a:pPr>
            <a:r>
              <a:rPr lang="cs-CZ" sz="20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  <a:sym typeface="Avenir"/>
              </a:rPr>
              <a:t>internet4kids.mff.cuni.cz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DB9E187-3B55-5B25-220B-A30F41885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8600"/>
            <a:ext cx="7456488" cy="5943600"/>
          </a:xfrm>
          <a:prstGeom prst="roundRect">
            <a:avLst>
              <a:gd name="adj" fmla="val 2138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4"/>
            </a:outerShdw>
          </a:effectLst>
        </p:spPr>
      </p:pic>
      <p:sp>
        <p:nvSpPr>
          <p:cNvPr id="33" name="Zástupný symbol pro číslo snímku 1">
            <a:extLst>
              <a:ext uri="{FF2B5EF4-FFF2-40B4-BE49-F238E27FC236}">
                <a16:creationId xmlns:a16="http://schemas.microsoft.com/office/drawing/2014/main" id="{ADAA278F-F350-CD8B-90F5-AE7CB5DAE54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10</a:t>
            </a:fld>
            <a:endParaRPr lang="cs-CZ"/>
          </a:p>
        </p:txBody>
      </p:sp>
      <p:sp>
        <p:nvSpPr>
          <p:cNvPr id="6" name="Google Shape;101;p1">
            <a:extLst>
              <a:ext uri="{FF2B5EF4-FFF2-40B4-BE49-F238E27FC236}">
                <a16:creationId xmlns:a16="http://schemas.microsoft.com/office/drawing/2014/main" id="{DD043DFC-DD2F-B2C2-9337-8A32416D515E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1] </a:t>
            </a:r>
            <a:r>
              <a:rPr lang="cs-CZ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Zdroj: Svět Androida</a:t>
            </a:r>
            <a:endParaRPr lang="cs-CZ" sz="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BD6AAF01-23E9-094A-49D9-FCAF4AE3982E}"/>
              </a:ext>
            </a:extLst>
          </p:cNvPr>
          <p:cNvSpPr txBox="1">
            <a:spLocks/>
          </p:cNvSpPr>
          <p:nvPr/>
        </p:nvSpPr>
        <p:spPr>
          <a:xfrm>
            <a:off x="7534275" y="2762249"/>
            <a:ext cx="379413" cy="87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1]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39E7EC0-66E5-F783-4E07-0491BA503D1B}"/>
              </a:ext>
            </a:extLst>
          </p:cNvPr>
          <p:cNvSpPr txBox="1"/>
          <p:nvPr/>
        </p:nvSpPr>
        <p:spPr>
          <a:xfrm>
            <a:off x="8096250" y="228600"/>
            <a:ext cx="3638551" cy="4495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200"/>
              </a:spcBef>
            </a:pPr>
            <a:r>
              <a:rPr lang="cs-CZ" sz="2400" b="1" dirty="0">
                <a:solidFill>
                  <a:schemeClr val="bg1"/>
                </a:solidFill>
                <a:latin typeface="+mn-lt"/>
              </a:rPr>
              <a:t>Požadovaná </a:t>
            </a:r>
            <a:r>
              <a:rPr lang="cs-CZ" sz="2400" b="1" dirty="0">
                <a:solidFill>
                  <a:schemeClr val="accent5"/>
                </a:solidFill>
                <a:latin typeface="+mn-lt"/>
              </a:rPr>
              <a:t>oprávnění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+mn-lt"/>
              </a:rPr>
              <a:t>vaše poloha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+mn-lt"/>
              </a:rPr>
              <a:t>úložiště (úprava nebo mazání obsahu)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  <a:latin typeface="+mn-lt"/>
              </a:rPr>
              <a:t>t</a:t>
            </a:r>
            <a:r>
              <a:rPr lang="cs-CZ" sz="2000">
                <a:solidFill>
                  <a:schemeClr val="bg1"/>
                </a:solidFill>
                <a:latin typeface="+mn-lt"/>
              </a:rPr>
              <a:t>elefonní </a:t>
            </a:r>
            <a:r>
              <a:rPr lang="cs-CZ" sz="2000" dirty="0">
                <a:solidFill>
                  <a:schemeClr val="bg1"/>
                </a:solidFill>
                <a:latin typeface="+mn-lt"/>
              </a:rPr>
              <a:t>hovory</a:t>
            </a:r>
          </a:p>
          <a:p>
            <a:endParaRPr lang="cs-CZ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028032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999EB8F9-7FAB-91B8-68AD-C59C43BBD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49363"/>
            <a:ext cx="7456488" cy="4876800"/>
          </a:xfrm>
          <a:prstGeom prst="roundRect">
            <a:avLst>
              <a:gd name="adj" fmla="val 2138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4"/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887B1B1-BAD0-94F1-8E83-D824801A4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1249363"/>
            <a:ext cx="2865438" cy="2879725"/>
          </a:xfrm>
          <a:prstGeom prst="roundRect">
            <a:avLst>
              <a:gd name="adj" fmla="val 2138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4"/>
            </a:outerShdw>
          </a:effectLst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1EA949B1-0A22-4588-5463-2B503C068679}"/>
              </a:ext>
            </a:extLst>
          </p:cNvPr>
          <p:cNvSpPr txBox="1"/>
          <p:nvPr/>
        </p:nvSpPr>
        <p:spPr>
          <a:xfrm>
            <a:off x="8096250" y="4311650"/>
            <a:ext cx="3267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myadcenter.google.com/controls</a:t>
            </a:r>
            <a:r>
              <a:rPr lang="cs-CZ" dirty="0">
                <a:solidFill>
                  <a:schemeClr val="accent1"/>
                </a:solidFill>
                <a:latin typeface="+mn-lt"/>
              </a:rPr>
              <a:t> </a:t>
            </a:r>
            <a:endParaRPr lang="en-US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07D04E1-84FB-0E67-D4C3-826EEE8E1A08}"/>
              </a:ext>
            </a:extLst>
          </p:cNvPr>
          <p:cNvSpPr txBox="1"/>
          <p:nvPr/>
        </p:nvSpPr>
        <p:spPr>
          <a:xfrm>
            <a:off x="8096251" y="4724400"/>
            <a:ext cx="3638550" cy="1447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spcBef>
                <a:spcPts val="1200"/>
              </a:spcBef>
              <a:defRPr sz="2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cs-CZ" sz="2000" b="0" dirty="0">
                <a:solidFill>
                  <a:schemeClr val="accent4"/>
                </a:solidFill>
              </a:rPr>
              <a:t>Tyto informace nemusí mít jen Google a nemusí být jen na jeho serverech!</a:t>
            </a:r>
            <a:endParaRPr lang="en-US" sz="2000" b="0" dirty="0">
              <a:solidFill>
                <a:schemeClr val="accent4"/>
              </a:solidFill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D91B3A80-4FCB-4CEB-4304-2E329E167FAA}"/>
              </a:ext>
            </a:extLst>
          </p:cNvPr>
          <p:cNvSpPr txBox="1">
            <a:spLocks/>
          </p:cNvSpPr>
          <p:nvPr/>
        </p:nvSpPr>
        <p:spPr>
          <a:xfrm>
            <a:off x="8877517" y="1288502"/>
            <a:ext cx="2363715" cy="740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600" dirty="0"/>
          </a:p>
        </p:txBody>
      </p:sp>
      <p:sp>
        <p:nvSpPr>
          <p:cNvPr id="4" name="Google Shape;276;p8">
            <a:extLst>
              <a:ext uri="{FF2B5EF4-FFF2-40B4-BE49-F238E27FC236}">
                <a16:creationId xmlns:a16="http://schemas.microsoft.com/office/drawing/2014/main" id="{76FE9E8D-D1CD-3BAE-F225-4903D9B5BFEE}"/>
              </a:ext>
            </a:extLst>
          </p:cNvPr>
          <p:cNvSpPr txBox="1">
            <a:spLocks/>
          </p:cNvSpPr>
          <p:nvPr/>
        </p:nvSpPr>
        <p:spPr>
          <a:xfrm>
            <a:off x="838200" y="228601"/>
            <a:ext cx="10515600" cy="83819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vert="horz" wrap="square" lIns="91440" tIns="45720" rIns="91440" bIns="4572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ct val="0"/>
              </a:spcBef>
              <a:buSzPts val="6000"/>
            </a:pPr>
            <a:r>
              <a:rPr lang="pl-PL" sz="36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Co o nás odhaduje Google?</a:t>
            </a:r>
          </a:p>
        </p:txBody>
      </p:sp>
      <p:sp>
        <p:nvSpPr>
          <p:cNvPr id="11" name="Zástupný symbol pro číslo snímku 1">
            <a:extLst>
              <a:ext uri="{FF2B5EF4-FFF2-40B4-BE49-F238E27FC236}">
                <a16:creationId xmlns:a16="http://schemas.microsoft.com/office/drawing/2014/main" id="{A1D56DEE-200A-CF8E-56E9-0F786C7C26F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494877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12</a:t>
            </a:fld>
            <a:endParaRPr lang="cs-CZ"/>
          </a:p>
        </p:txBody>
      </p:sp>
      <p:sp>
        <p:nvSpPr>
          <p:cNvPr id="6" name="Google Shape;131;p3">
            <a:extLst>
              <a:ext uri="{FF2B5EF4-FFF2-40B4-BE49-F238E27FC236}">
                <a16:creationId xmlns:a16="http://schemas.microsoft.com/office/drawing/2014/main" id="{6A17FB36-4BB7-948F-7200-B98F82726BEA}"/>
              </a:ext>
            </a:extLst>
          </p:cNvPr>
          <p:cNvSpPr txBox="1">
            <a:spLocks/>
          </p:cNvSpPr>
          <p:nvPr/>
        </p:nvSpPr>
        <p:spPr>
          <a:xfrm>
            <a:off x="2368552" y="228601"/>
            <a:ext cx="7454898" cy="185896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accent4"/>
                </a:solidFill>
              </a:rPr>
              <a:t>Co lze odhadnout z </a:t>
            </a:r>
            <a:r>
              <a:rPr lang="cs-CZ" sz="3600" b="1" dirty="0">
                <a:solidFill>
                  <a:schemeClr val="accent1"/>
                </a:solidFill>
              </a:rPr>
              <a:t>historie</a:t>
            </a:r>
            <a:r>
              <a:rPr lang="cs-CZ" sz="3600" b="1" dirty="0">
                <a:solidFill>
                  <a:schemeClr val="accent4"/>
                </a:solidFill>
              </a:rPr>
              <a:t> vyhledávání?</a:t>
            </a:r>
          </a:p>
        </p:txBody>
      </p:sp>
      <p:sp>
        <p:nvSpPr>
          <p:cNvPr id="7" name="Google Shape;362;p14">
            <a:extLst>
              <a:ext uri="{FF2B5EF4-FFF2-40B4-BE49-F238E27FC236}">
                <a16:creationId xmlns:a16="http://schemas.microsoft.com/office/drawing/2014/main" id="{9572D149-3B5A-84AA-935D-3C3F5FD9410E}"/>
              </a:ext>
            </a:extLst>
          </p:cNvPr>
          <p:cNvSpPr txBox="1">
            <a:spLocks/>
          </p:cNvSpPr>
          <p:nvPr/>
        </p:nvSpPr>
        <p:spPr>
          <a:xfrm>
            <a:off x="2368552" y="5334000"/>
            <a:ext cx="7454898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pl-PL" sz="2000" dirty="0">
                <a:solidFill>
                  <a:schemeClr val="accent4"/>
                </a:solidFill>
              </a:rPr>
              <a:t>Jaké </a:t>
            </a:r>
            <a:r>
              <a:rPr lang="pl-PL" sz="2000" b="1" dirty="0">
                <a:solidFill>
                  <a:schemeClr val="accent4"/>
                </a:solidFill>
              </a:rPr>
              <a:t>reklamy</a:t>
            </a:r>
            <a:r>
              <a:rPr lang="pl-PL" sz="2000" dirty="0">
                <a:solidFill>
                  <a:schemeClr val="accent4"/>
                </a:solidFill>
              </a:rPr>
              <a:t> by se podle </a:t>
            </a:r>
            <a:r>
              <a:rPr lang="pl-PL" sz="2000" dirty="0" err="1">
                <a:solidFill>
                  <a:schemeClr val="accent4"/>
                </a:solidFill>
              </a:rPr>
              <a:t>vás</a:t>
            </a:r>
            <a:r>
              <a:rPr lang="pl-PL" sz="2000" dirty="0">
                <a:solidFill>
                  <a:schemeClr val="accent4"/>
                </a:solidFill>
              </a:rPr>
              <a:t> </a:t>
            </a:r>
            <a:r>
              <a:rPr lang="pl-PL" sz="2000" dirty="0" err="1">
                <a:solidFill>
                  <a:schemeClr val="accent4"/>
                </a:solidFill>
              </a:rPr>
              <a:t>mohly</a:t>
            </a:r>
            <a:r>
              <a:rPr lang="pl-PL" sz="2000" dirty="0">
                <a:solidFill>
                  <a:schemeClr val="accent4"/>
                </a:solidFill>
              </a:rPr>
              <a:t> ukazovat?</a:t>
            </a:r>
          </a:p>
        </p:txBody>
      </p:sp>
      <p:pic>
        <p:nvPicPr>
          <p:cNvPr id="3" name="Zástupný obsah 4">
            <a:extLst>
              <a:ext uri="{FF2B5EF4-FFF2-40B4-BE49-F238E27FC236}">
                <a16:creationId xmlns:a16="http://schemas.microsoft.com/office/drawing/2014/main" id="{0514AE00-614F-6C59-BB89-41AE550495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04" t="7087" r="5122"/>
          <a:stretch/>
        </p:blipFill>
        <p:spPr>
          <a:xfrm>
            <a:off x="2368551" y="2087563"/>
            <a:ext cx="7454900" cy="3246437"/>
          </a:xfrm>
          <a:prstGeom prst="roundRect">
            <a:avLst>
              <a:gd name="adj" fmla="val 2139"/>
            </a:avLst>
          </a:prstGeom>
          <a:noFill/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312959718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ástupný symbol pro číslo snímku 1">
            <a:extLst>
              <a:ext uri="{FF2B5EF4-FFF2-40B4-BE49-F238E27FC236}">
                <a16:creationId xmlns:a16="http://schemas.microsoft.com/office/drawing/2014/main" id="{ADAA278F-F350-CD8B-90F5-AE7CB5DAE54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13</a:t>
            </a:fld>
            <a:endParaRPr lang="cs-CZ" dirty="0"/>
          </a:p>
        </p:txBody>
      </p:sp>
      <p:sp>
        <p:nvSpPr>
          <p:cNvPr id="6" name="Google Shape;101;p1">
            <a:extLst>
              <a:ext uri="{FF2B5EF4-FFF2-40B4-BE49-F238E27FC236}">
                <a16:creationId xmlns:a16="http://schemas.microsoft.com/office/drawing/2014/main" id="{DD043DFC-DD2F-B2C2-9337-8A32416D515E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1] </a:t>
            </a:r>
            <a:r>
              <a:rPr lang="cs-CZ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Zdroj: Internetem bezpečně</a:t>
            </a:r>
            <a:endParaRPr lang="cs-CZ" sz="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7E9D6F29-A20F-DA08-ED29-C9D5316DB99B}"/>
              </a:ext>
            </a:extLst>
          </p:cNvPr>
          <p:cNvSpPr/>
          <p:nvPr/>
        </p:nvSpPr>
        <p:spPr>
          <a:xfrm>
            <a:off x="2366964" y="2087564"/>
            <a:ext cx="7456486" cy="2224084"/>
          </a:xfrm>
          <a:prstGeom prst="roundRect">
            <a:avLst>
              <a:gd name="adj" fmla="val 4329"/>
            </a:avLst>
          </a:prstGeom>
          <a:solidFill>
            <a:schemeClr val="accent6"/>
          </a:solidFill>
          <a:ln>
            <a:solidFill>
              <a:schemeClr val="accent4"/>
            </a:solidFill>
          </a:ln>
          <a:effectLst>
            <a:outerShdw dist="38100" dir="2700000" algn="l" rotWithShape="0">
              <a:schemeClr val="accent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marL="0" indent="0" algn="ctr">
              <a:buNone/>
            </a:pPr>
            <a:r>
              <a:rPr lang="cs-CZ" sz="2400" dirty="0">
                <a:solidFill>
                  <a:schemeClr val="accent4"/>
                </a:solidFill>
              </a:rPr>
              <a:t>Servery vyhodnocují datovou stopu </a:t>
            </a:r>
            <a:br>
              <a:rPr lang="cs-CZ" sz="2400" dirty="0">
                <a:solidFill>
                  <a:schemeClr val="accent4"/>
                </a:solidFill>
              </a:rPr>
            </a:br>
            <a:r>
              <a:rPr lang="cs-CZ" sz="2400" dirty="0">
                <a:solidFill>
                  <a:schemeClr val="accent4"/>
                </a:solidFill>
              </a:rPr>
              <a:t>na základě </a:t>
            </a:r>
            <a:r>
              <a:rPr lang="cs-CZ" sz="2400" b="1" dirty="0">
                <a:solidFill>
                  <a:schemeClr val="accent4"/>
                </a:solidFill>
              </a:rPr>
              <a:t>pravděpodobnosti</a:t>
            </a:r>
            <a:r>
              <a:rPr lang="cs-CZ" sz="2400" dirty="0">
                <a:solidFill>
                  <a:schemeClr val="accent4"/>
                </a:solidFill>
              </a:rPr>
              <a:t>.</a:t>
            </a:r>
            <a:br>
              <a:rPr lang="cs-CZ" sz="2400" dirty="0">
                <a:solidFill>
                  <a:schemeClr val="accent4"/>
                </a:solidFill>
              </a:rPr>
            </a:br>
            <a:r>
              <a:rPr lang="cs-CZ" sz="2400" dirty="0">
                <a:solidFill>
                  <a:schemeClr val="accent4"/>
                </a:solidFill>
              </a:rPr>
              <a:t> Volí tedy nejpravděpodobnější variantu, </a:t>
            </a:r>
            <a:br>
              <a:rPr lang="cs-CZ" sz="2400" dirty="0">
                <a:solidFill>
                  <a:schemeClr val="accent4"/>
                </a:solidFill>
              </a:rPr>
            </a:br>
            <a:r>
              <a:rPr lang="cs-CZ" sz="2400" dirty="0">
                <a:solidFill>
                  <a:schemeClr val="accent4"/>
                </a:solidFill>
              </a:rPr>
              <a:t>ale ne nutně tu správnou.</a:t>
            </a:r>
            <a:endParaRPr lang="cs-CZ" sz="2400" b="0" u="none" strike="noStrike" dirty="0"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0813176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17;p3">
            <a:extLst>
              <a:ext uri="{FF2B5EF4-FFF2-40B4-BE49-F238E27FC236}">
                <a16:creationId xmlns:a16="http://schemas.microsoft.com/office/drawing/2014/main" id="{199C94B2-7AE5-AB60-8F62-E52A31889304}"/>
              </a:ext>
            </a:extLst>
          </p:cNvPr>
          <p:cNvSpPr txBox="1"/>
          <p:nvPr/>
        </p:nvSpPr>
        <p:spPr>
          <a:xfrm>
            <a:off x="3321049" y="1249364"/>
            <a:ext cx="5548313" cy="20415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b="0" dirty="0">
                <a:sym typeface="Avenir"/>
              </a:rPr>
              <a:t>Informace o nás mají, analyzují a využívají různé společnosti.</a:t>
            </a:r>
            <a:br>
              <a:rPr lang="cs-CZ" b="0" dirty="0">
                <a:sym typeface="Avenir"/>
              </a:rPr>
            </a:br>
            <a:endParaRPr lang="cs-CZ" b="0" dirty="0">
              <a:sym typeface="Avenir"/>
            </a:endParaRPr>
          </a:p>
          <a:p>
            <a:pPr algn="ctr"/>
            <a:r>
              <a:rPr lang="cs-CZ" b="0" dirty="0">
                <a:sym typeface="Avenir"/>
              </a:rPr>
              <a:t>Ukládají je na různých </a:t>
            </a:r>
            <a:r>
              <a:rPr lang="cs-CZ" dirty="0">
                <a:solidFill>
                  <a:schemeClr val="accent1"/>
                </a:solidFill>
                <a:sym typeface="Avenir"/>
              </a:rPr>
              <a:t>serverech</a:t>
            </a:r>
            <a:r>
              <a:rPr lang="cs-CZ" b="0" dirty="0">
                <a:sym typeface="Avenir"/>
              </a:rPr>
              <a:t>.</a:t>
            </a:r>
          </a:p>
        </p:txBody>
      </p:sp>
      <p:sp>
        <p:nvSpPr>
          <p:cNvPr id="11" name="Google Shape;117;p3">
            <a:extLst>
              <a:ext uri="{FF2B5EF4-FFF2-40B4-BE49-F238E27FC236}">
                <a16:creationId xmlns:a16="http://schemas.microsoft.com/office/drawing/2014/main" id="{9FA31698-448F-58B3-4DD4-3130FE47477D}"/>
              </a:ext>
            </a:extLst>
          </p:cNvPr>
          <p:cNvSpPr txBox="1"/>
          <p:nvPr/>
        </p:nvSpPr>
        <p:spPr>
          <a:xfrm>
            <a:off x="3321049" y="3108327"/>
            <a:ext cx="5548313" cy="102076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sz="3600" dirty="0">
                <a:sym typeface="Avenir"/>
              </a:rPr>
              <a:t>Jak je to možné?</a:t>
            </a:r>
          </a:p>
        </p:txBody>
      </p:sp>
      <p:sp>
        <p:nvSpPr>
          <p:cNvPr id="13" name="Zástupný symbol pro číslo snímku 1">
            <a:extLst>
              <a:ext uri="{FF2B5EF4-FFF2-40B4-BE49-F238E27FC236}">
                <a16:creationId xmlns:a16="http://schemas.microsoft.com/office/drawing/2014/main" id="{20FA9DAD-44F6-1FE0-4934-9E316D2242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0553500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17;p3">
            <a:extLst>
              <a:ext uri="{FF2B5EF4-FFF2-40B4-BE49-F238E27FC236}">
                <a16:creationId xmlns:a16="http://schemas.microsoft.com/office/drawing/2014/main" id="{199C94B2-7AE5-AB60-8F62-E52A31889304}"/>
              </a:ext>
            </a:extLst>
          </p:cNvPr>
          <p:cNvSpPr txBox="1"/>
          <p:nvPr/>
        </p:nvSpPr>
        <p:spPr>
          <a:xfrm>
            <a:off x="3321049" y="228600"/>
            <a:ext cx="5548313" cy="20415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b="0" dirty="0">
                <a:sym typeface="Avenir"/>
              </a:rPr>
              <a:t>Informace o nás mají, analyzují a využívají různé společnosti.</a:t>
            </a:r>
            <a:br>
              <a:rPr lang="cs-CZ" b="0" dirty="0">
                <a:sym typeface="Avenir"/>
              </a:rPr>
            </a:br>
            <a:endParaRPr lang="cs-CZ" b="0" dirty="0">
              <a:sym typeface="Avenir"/>
            </a:endParaRPr>
          </a:p>
          <a:p>
            <a:pPr algn="ctr"/>
            <a:r>
              <a:rPr lang="cs-CZ" b="0" dirty="0">
                <a:sym typeface="Avenir"/>
              </a:rPr>
              <a:t>Ukládají je na různých </a:t>
            </a:r>
            <a:r>
              <a:rPr lang="cs-CZ" dirty="0">
                <a:solidFill>
                  <a:schemeClr val="accent1"/>
                </a:solidFill>
                <a:sym typeface="Avenir"/>
              </a:rPr>
              <a:t>serverech</a:t>
            </a:r>
            <a:r>
              <a:rPr lang="cs-CZ" b="0" dirty="0">
                <a:sym typeface="Avenir"/>
              </a:rPr>
              <a:t>.</a:t>
            </a:r>
          </a:p>
        </p:txBody>
      </p:sp>
      <p:sp>
        <p:nvSpPr>
          <p:cNvPr id="11" name="Google Shape;117;p3">
            <a:extLst>
              <a:ext uri="{FF2B5EF4-FFF2-40B4-BE49-F238E27FC236}">
                <a16:creationId xmlns:a16="http://schemas.microsoft.com/office/drawing/2014/main" id="{9FA31698-448F-58B3-4DD4-3130FE47477D}"/>
              </a:ext>
            </a:extLst>
          </p:cNvPr>
          <p:cNvSpPr txBox="1"/>
          <p:nvPr/>
        </p:nvSpPr>
        <p:spPr>
          <a:xfrm>
            <a:off x="3321049" y="2087563"/>
            <a:ext cx="5548313" cy="102076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sz="3600" dirty="0">
                <a:sym typeface="Avenir"/>
              </a:rPr>
              <a:t>Jak je to možné?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266E2D53-10C0-5767-7757-9D9C5C5F7E14}"/>
              </a:ext>
            </a:extLst>
          </p:cNvPr>
          <p:cNvSpPr/>
          <p:nvPr/>
        </p:nvSpPr>
        <p:spPr>
          <a:xfrm>
            <a:off x="3321050" y="3108325"/>
            <a:ext cx="5548312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dirty="0">
                <a:solidFill>
                  <a:schemeClr val="accent4"/>
                </a:solidFill>
              </a:rPr>
              <a:t>Díky souborům</a:t>
            </a:r>
            <a:r>
              <a:rPr lang="cs-CZ" sz="2400" b="1" dirty="0">
                <a:solidFill>
                  <a:schemeClr val="accent4"/>
                </a:solidFill>
              </a:rPr>
              <a:t> cookies</a:t>
            </a:r>
          </a:p>
        </p:txBody>
      </p:sp>
      <p:sp>
        <p:nvSpPr>
          <p:cNvPr id="13" name="Zástupný symbol pro číslo snímku 1">
            <a:extLst>
              <a:ext uri="{FF2B5EF4-FFF2-40B4-BE49-F238E27FC236}">
                <a16:creationId xmlns:a16="http://schemas.microsoft.com/office/drawing/2014/main" id="{20FA9DAD-44F6-1FE0-4934-9E316D22426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15</a:t>
            </a:fld>
            <a:endParaRPr lang="cs-CZ" dirty="0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31A84762-3E3E-A041-8D0E-DA1A0580E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10386" y="3952771"/>
            <a:ext cx="1569638" cy="1543258"/>
          </a:xfrm>
          <a:prstGeom prst="rect">
            <a:avLst/>
          </a:prstGeom>
          <a:effectLst>
            <a:outerShdw dist="38100" dir="2700000" algn="ctr" rotWithShape="0">
              <a:schemeClr val="accent4"/>
            </a:outerShdw>
          </a:effectLst>
        </p:spPr>
      </p:pic>
    </p:spTree>
    <p:extLst>
      <p:ext uri="{BB962C8B-B14F-4D97-AF65-F5344CB8AC3E}">
        <p14:creationId xmlns:p14="http://schemas.microsoft.com/office/powerpoint/2010/main" val="3864675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17D1D-8603-C03A-66B2-3BDC887DD640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>
            <a:outerShdw dist="381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SzPts val="6000"/>
            </a:pPr>
            <a:r>
              <a:rPr lang="cs-CZ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 fungují COOKIES?</a:t>
            </a:r>
            <a:endParaRPr lang="en-US" b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178ED336-D9E9-E262-AFA0-0845BC2808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25" y="1249363"/>
            <a:ext cx="9732963" cy="4922837"/>
          </a:xfrm>
          <a:prstGeom prst="roundRect">
            <a:avLst>
              <a:gd name="adj" fmla="val 2139"/>
            </a:avLst>
          </a:prstGeom>
          <a:noFill/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</p:spTree>
    <p:extLst>
      <p:ext uri="{BB962C8B-B14F-4D97-AF65-F5344CB8AC3E}">
        <p14:creationId xmlns:p14="http://schemas.microsoft.com/office/powerpoint/2010/main" val="406109291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A17D1D-8603-C03A-66B2-3BDC887DD640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>
            <a:outerShdw dist="381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SzPts val="6000"/>
            </a:pPr>
            <a:r>
              <a:rPr lang="cs-CZ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 fungují COOKIES?</a:t>
            </a:r>
            <a:endParaRPr lang="en-US" b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E3D9B3F2-848C-0171-CAD8-39BCF90DD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2819" y="5098602"/>
            <a:ext cx="3076821" cy="300535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178ED336-D9E9-E262-AFA0-0845BC28085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1228725" y="1249363"/>
            <a:ext cx="9732963" cy="4922837"/>
          </a:xfrm>
          <a:prstGeom prst="roundRect">
            <a:avLst>
              <a:gd name="adj" fmla="val 2139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D1A8797C-4C21-48C4-AE3E-BED5DE03A1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3576" t="2056" r="3613" b="2056"/>
          <a:stretch/>
        </p:blipFill>
        <p:spPr>
          <a:xfrm>
            <a:off x="4094163" y="1584961"/>
            <a:ext cx="4002088" cy="4251640"/>
          </a:xfrm>
          <a:prstGeom prst="roundRect">
            <a:avLst>
              <a:gd name="adj" fmla="val 2139"/>
            </a:avLst>
          </a:prstGeom>
          <a:noFill/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1"/>
            </a:outerShdw>
          </a:effec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61670F78-DE24-3C53-0623-14F4BB3FB6A4}"/>
              </a:ext>
            </a:extLst>
          </p:cNvPr>
          <p:cNvSpPr/>
          <p:nvPr/>
        </p:nvSpPr>
        <p:spPr>
          <a:xfrm>
            <a:off x="4276725" y="4449452"/>
            <a:ext cx="3636963" cy="5184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4ED9197D-CEEF-119F-DD46-67A7117C52DE}"/>
              </a:ext>
            </a:extLst>
          </p:cNvPr>
          <p:cNvSpPr/>
          <p:nvPr/>
        </p:nvSpPr>
        <p:spPr>
          <a:xfrm>
            <a:off x="4448174" y="4533900"/>
            <a:ext cx="3305175" cy="358775"/>
          </a:xfrm>
          <a:prstGeom prst="roundRect">
            <a:avLst>
              <a:gd name="adj" fmla="val 13478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b="1" dirty="0">
                <a:solidFill>
                  <a:schemeClr val="accent4"/>
                </a:solidFill>
              </a:rPr>
              <a:t>Souhlasím s cookies</a:t>
            </a:r>
          </a:p>
        </p:txBody>
      </p:sp>
    </p:spTree>
    <p:extLst>
      <p:ext uri="{BB962C8B-B14F-4D97-AF65-F5344CB8AC3E}">
        <p14:creationId xmlns:p14="http://schemas.microsoft.com/office/powerpoint/2010/main" val="1013432546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5D0B16D1-7CF8-3F77-4F49-2BEEB032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838199"/>
          </a:xfrm>
          <a:noFill/>
          <a:ln>
            <a:noFill/>
          </a:ln>
          <a:effectLst>
            <a:outerShdw dist="381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SzPts val="6000"/>
            </a:pPr>
            <a:r>
              <a:rPr lang="cs-CZ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 fungují COOKIES?</a:t>
            </a:r>
            <a:endParaRPr lang="en-US" b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2F6F1161-8200-6F16-1C0F-3B54A1DEA7A6}"/>
              </a:ext>
            </a:extLst>
          </p:cNvPr>
          <p:cNvSpPr/>
          <p:nvPr/>
        </p:nvSpPr>
        <p:spPr>
          <a:xfrm>
            <a:off x="455613" y="1249364"/>
            <a:ext cx="4592638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Souhlasím s cookies</a:t>
            </a:r>
          </a:p>
        </p:txBody>
      </p:sp>
      <p:sp>
        <p:nvSpPr>
          <p:cNvPr id="9" name="Google Shape;117;p3">
            <a:extLst>
              <a:ext uri="{FF2B5EF4-FFF2-40B4-BE49-F238E27FC236}">
                <a16:creationId xmlns:a16="http://schemas.microsoft.com/office/drawing/2014/main" id="{77CEE476-7DC1-8929-3D42-20CA516825AE}"/>
              </a:ext>
            </a:extLst>
          </p:cNvPr>
          <p:cNvSpPr txBox="1"/>
          <p:nvPr/>
        </p:nvSpPr>
        <p:spPr>
          <a:xfrm>
            <a:off x="5232400" y="1249364"/>
            <a:ext cx="6502400" cy="8381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cs-CZ" b="0" dirty="0">
                <a:sym typeface="Avenir"/>
              </a:rPr>
              <a:t>Do vašeho počítače se uloží </a:t>
            </a:r>
            <a:r>
              <a:rPr lang="cs-CZ" dirty="0">
                <a:solidFill>
                  <a:schemeClr val="accent1"/>
                </a:solidFill>
                <a:sym typeface="Avenir"/>
              </a:rPr>
              <a:t>malý soubor</a:t>
            </a:r>
            <a:r>
              <a:rPr lang="cs-CZ" b="0" dirty="0">
                <a:sym typeface="Avenir"/>
              </a:rPr>
              <a:t> </a:t>
            </a:r>
            <a:br>
              <a:rPr lang="cs-CZ" b="0" dirty="0">
                <a:sym typeface="Avenir"/>
              </a:rPr>
            </a:br>
            <a:r>
              <a:rPr lang="cs-CZ" b="0" dirty="0">
                <a:sym typeface="Avenir"/>
              </a:rPr>
              <a:t>s informacemi o naší návštěvě webové stránky.</a:t>
            </a:r>
          </a:p>
        </p:txBody>
      </p:sp>
      <p:sp>
        <p:nvSpPr>
          <p:cNvPr id="2" name="Google Shape;117;p3">
            <a:extLst>
              <a:ext uri="{FF2B5EF4-FFF2-40B4-BE49-F238E27FC236}">
                <a16:creationId xmlns:a16="http://schemas.microsoft.com/office/drawing/2014/main" id="{84820F2B-7754-3311-3560-D3BC148F23E6}"/>
              </a:ext>
            </a:extLst>
          </p:cNvPr>
          <p:cNvSpPr txBox="1"/>
          <p:nvPr/>
        </p:nvSpPr>
        <p:spPr>
          <a:xfrm>
            <a:off x="3321050" y="2270126"/>
            <a:ext cx="5546725" cy="838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b="1" dirty="0"/>
              <a:t>Co </a:t>
            </a:r>
            <a:r>
              <a:rPr lang="cs-CZ" dirty="0"/>
              <a:t>může</a:t>
            </a:r>
            <a:r>
              <a:rPr lang="cs-CZ" b="1" dirty="0"/>
              <a:t> takový soubor obsahovat?</a:t>
            </a:r>
          </a:p>
          <a:p>
            <a:endParaRPr lang="cs-CZ" b="0" dirty="0"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34150922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5D0B16D1-7CF8-3F77-4F49-2BEEB032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1"/>
            <a:ext cx="11277600" cy="838199"/>
          </a:xfrm>
          <a:noFill/>
          <a:ln>
            <a:noFill/>
          </a:ln>
          <a:effectLst>
            <a:outerShdw dist="381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buSzPts val="6000"/>
            </a:pPr>
            <a:r>
              <a:rPr lang="cs-CZ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Jak fungují COOKIES?</a:t>
            </a:r>
            <a:endParaRPr lang="en-US" b="1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2F6F1161-8200-6F16-1C0F-3B54A1DEA7A6}"/>
              </a:ext>
            </a:extLst>
          </p:cNvPr>
          <p:cNvSpPr/>
          <p:nvPr/>
        </p:nvSpPr>
        <p:spPr>
          <a:xfrm>
            <a:off x="455613" y="1249364"/>
            <a:ext cx="4592638" cy="838199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Souhlasím s cookies</a:t>
            </a:r>
          </a:p>
        </p:txBody>
      </p:sp>
      <p:sp>
        <p:nvSpPr>
          <p:cNvPr id="9" name="Google Shape;117;p3">
            <a:extLst>
              <a:ext uri="{FF2B5EF4-FFF2-40B4-BE49-F238E27FC236}">
                <a16:creationId xmlns:a16="http://schemas.microsoft.com/office/drawing/2014/main" id="{77CEE476-7DC1-8929-3D42-20CA516825AE}"/>
              </a:ext>
            </a:extLst>
          </p:cNvPr>
          <p:cNvSpPr txBox="1"/>
          <p:nvPr/>
        </p:nvSpPr>
        <p:spPr>
          <a:xfrm>
            <a:off x="5232400" y="1249364"/>
            <a:ext cx="6502400" cy="83819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cs-CZ" b="0" dirty="0">
                <a:sym typeface="Avenir"/>
              </a:rPr>
              <a:t>Do vašeho počítače se uloží </a:t>
            </a:r>
            <a:r>
              <a:rPr lang="cs-CZ" dirty="0">
                <a:solidFill>
                  <a:schemeClr val="accent1"/>
                </a:solidFill>
                <a:sym typeface="Avenir"/>
              </a:rPr>
              <a:t>malý soubor</a:t>
            </a:r>
            <a:r>
              <a:rPr lang="cs-CZ" b="0" dirty="0">
                <a:sym typeface="Avenir"/>
              </a:rPr>
              <a:t> </a:t>
            </a:r>
            <a:br>
              <a:rPr lang="cs-CZ" b="0" dirty="0">
                <a:sym typeface="Avenir"/>
              </a:rPr>
            </a:br>
            <a:r>
              <a:rPr lang="cs-CZ" b="0" dirty="0">
                <a:sym typeface="Avenir"/>
              </a:rPr>
              <a:t>s informacemi o naší návštěvě webové stránky.</a:t>
            </a:r>
          </a:p>
        </p:txBody>
      </p:sp>
      <p:sp>
        <p:nvSpPr>
          <p:cNvPr id="13" name="Google Shape;117;p3">
            <a:extLst>
              <a:ext uri="{FF2B5EF4-FFF2-40B4-BE49-F238E27FC236}">
                <a16:creationId xmlns:a16="http://schemas.microsoft.com/office/drawing/2014/main" id="{EF35B942-BC65-CA75-10EE-328A14CB5BC4}"/>
              </a:ext>
            </a:extLst>
          </p:cNvPr>
          <p:cNvSpPr txBox="1"/>
          <p:nvPr/>
        </p:nvSpPr>
        <p:spPr>
          <a:xfrm>
            <a:off x="2366963" y="5334000"/>
            <a:ext cx="7456488" cy="838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>
              <a:spcAft>
                <a:spcPts val="1200"/>
              </a:spcAft>
              <a:buClr>
                <a:schemeClr val="accent4"/>
              </a:buClr>
            </a:pPr>
            <a:r>
              <a:rPr lang="cs-CZ" b="0" dirty="0">
                <a:sym typeface="Avenir"/>
              </a:rPr>
              <a:t>Servery stránek si ale mohou o nás nasbírané informace a přístup ke cookies souborům </a:t>
            </a:r>
            <a:r>
              <a:rPr lang="cs-CZ" dirty="0">
                <a:solidFill>
                  <a:schemeClr val="accent1"/>
                </a:solidFill>
                <a:sym typeface="Avenir"/>
              </a:rPr>
              <a:t>předávat</a:t>
            </a:r>
            <a:r>
              <a:rPr lang="cs-CZ" b="0" dirty="0">
                <a:sym typeface="Avenir"/>
              </a:rPr>
              <a:t>.</a:t>
            </a:r>
          </a:p>
        </p:txBody>
      </p:sp>
      <p:sp>
        <p:nvSpPr>
          <p:cNvPr id="2" name="Google Shape;117;p3">
            <a:extLst>
              <a:ext uri="{FF2B5EF4-FFF2-40B4-BE49-F238E27FC236}">
                <a16:creationId xmlns:a16="http://schemas.microsoft.com/office/drawing/2014/main" id="{84820F2B-7754-3311-3560-D3BC148F23E6}"/>
              </a:ext>
            </a:extLst>
          </p:cNvPr>
          <p:cNvSpPr txBox="1"/>
          <p:nvPr/>
        </p:nvSpPr>
        <p:spPr>
          <a:xfrm>
            <a:off x="3321050" y="2270126"/>
            <a:ext cx="5546725" cy="838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buSzPts val="2400"/>
              <a:buNone/>
              <a:defRPr sz="2000" b="1">
                <a:solidFill>
                  <a:schemeClr val="accent4"/>
                </a:solidFill>
                <a:latin typeface="+mj-lt"/>
                <a:ea typeface="Poppins" panose="00000500000000000000" pitchFamily="2" charset="0"/>
              </a:defRPr>
            </a:lvl1pPr>
            <a:lvl2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None/>
              <a:defRPr sz="20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2pPr>
            <a:lvl3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None/>
              <a:defRPr sz="18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3pPr>
            <a:lvl4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4pPr>
            <a:lvl5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</a:defRPr>
            </a:lvl5pPr>
            <a:lvl6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6pPr>
            <a:lvl7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7pPr>
            <a:lvl8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8pPr>
            <a:lvl9pPr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600"/>
              <a:buNone/>
              <a:defRPr sz="1600"/>
            </a:lvl9pPr>
          </a:lstStyle>
          <a:p>
            <a:pPr algn="ctr"/>
            <a:r>
              <a:rPr lang="cs-CZ" b="1" dirty="0"/>
              <a:t>Co </a:t>
            </a:r>
            <a:r>
              <a:rPr lang="cs-CZ" dirty="0"/>
              <a:t>může</a:t>
            </a:r>
            <a:r>
              <a:rPr lang="cs-CZ" b="1" dirty="0"/>
              <a:t> takový soubor obsahovat?</a:t>
            </a:r>
          </a:p>
          <a:p>
            <a:endParaRPr lang="cs-CZ" b="0" dirty="0">
              <a:sym typeface="Avenir"/>
            </a:endParaRPr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B3A148F2-39E0-8B52-44BA-AC5BF8CC2D9D}"/>
              </a:ext>
            </a:extLst>
          </p:cNvPr>
          <p:cNvSpPr/>
          <p:nvPr/>
        </p:nvSpPr>
        <p:spPr>
          <a:xfrm>
            <a:off x="4094163" y="3941699"/>
            <a:ext cx="4773612" cy="514558"/>
          </a:xfrm>
          <a:prstGeom prst="roundRect">
            <a:avLst>
              <a:gd name="adj" fmla="val 18663"/>
            </a:avLst>
          </a:prstGeom>
          <a:solidFill>
            <a:schemeClr val="bg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kolik jsme kde strávili času</a:t>
            </a: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3D387D1E-8F2E-7D0A-4A70-9865146FC8A2}"/>
              </a:ext>
            </a:extLst>
          </p:cNvPr>
          <p:cNvSpPr/>
          <p:nvPr/>
        </p:nvSpPr>
        <p:spPr>
          <a:xfrm>
            <a:off x="9051925" y="3930473"/>
            <a:ext cx="2682876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nákupní košík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E530E5F3-D94B-D51E-CF69-E5DA5AE0076F}"/>
              </a:ext>
            </a:extLst>
          </p:cNvPr>
          <p:cNvSpPr/>
          <p:nvPr/>
        </p:nvSpPr>
        <p:spPr>
          <a:xfrm>
            <a:off x="457199" y="3941700"/>
            <a:ext cx="3436263" cy="514558"/>
          </a:xfrm>
          <a:prstGeom prst="roundRect">
            <a:avLst>
              <a:gd name="adj" fmla="val 18663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na co jsme klikli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A73EB4BD-1655-137B-0AC6-D549FE52E31B}"/>
              </a:ext>
            </a:extLst>
          </p:cNvPr>
          <p:cNvSpPr/>
          <p:nvPr/>
        </p:nvSpPr>
        <p:spPr>
          <a:xfrm>
            <a:off x="457201" y="2866460"/>
            <a:ext cx="6502400" cy="920729"/>
          </a:xfrm>
          <a:prstGeom prst="roundRect">
            <a:avLst>
              <a:gd name="adj" fmla="val 11641"/>
            </a:avLst>
          </a:prstGeom>
          <a:solidFill>
            <a:schemeClr val="accent5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Náš jednoznačný identifikátor </a:t>
            </a:r>
            <a:br>
              <a:rPr lang="cs-CZ" sz="2400" b="1" dirty="0">
                <a:solidFill>
                  <a:schemeClr val="accent4"/>
                </a:solidFill>
              </a:rPr>
            </a:br>
            <a:r>
              <a:rPr lang="cs-CZ" sz="2000" dirty="0">
                <a:solidFill>
                  <a:schemeClr val="accent4"/>
                </a:solidFill>
              </a:rPr>
              <a:t>(aby nás při příští návštěvě stránka poznala)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25EF8F82-6C09-53A9-A87D-0A3A1FEF2F2F}"/>
              </a:ext>
            </a:extLst>
          </p:cNvPr>
          <p:cNvSpPr/>
          <p:nvPr/>
        </p:nvSpPr>
        <p:spPr>
          <a:xfrm>
            <a:off x="7142163" y="2866460"/>
            <a:ext cx="4592637" cy="920729"/>
          </a:xfrm>
          <a:prstGeom prst="roundRect">
            <a:avLst>
              <a:gd name="adj" fmla="val 11641"/>
            </a:avLst>
          </a:prstGeom>
          <a:solidFill>
            <a:schemeClr val="accent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</a:rPr>
              <a:t>Nastavení </a:t>
            </a:r>
            <a:br>
              <a:rPr lang="cs-CZ" sz="2400" b="1" dirty="0">
                <a:solidFill>
                  <a:schemeClr val="bg1"/>
                </a:solidFill>
              </a:rPr>
            </a:br>
            <a:r>
              <a:rPr lang="cs-CZ" sz="2000" dirty="0">
                <a:solidFill>
                  <a:schemeClr val="bg1"/>
                </a:solidFill>
              </a:rPr>
              <a:t>(jazyk, </a:t>
            </a:r>
            <a:r>
              <a:rPr lang="cs-CZ" sz="2000" dirty="0" err="1">
                <a:solidFill>
                  <a:schemeClr val="bg1"/>
                </a:solidFill>
              </a:rPr>
              <a:t>dark</a:t>
            </a:r>
            <a:r>
              <a:rPr lang="cs-CZ" sz="2000" dirty="0">
                <a:solidFill>
                  <a:schemeClr val="bg1"/>
                </a:solidFill>
              </a:rPr>
              <a:t> mode)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B9330346-7987-1A1A-1634-3777AFC01DBB}"/>
              </a:ext>
            </a:extLst>
          </p:cNvPr>
          <p:cNvSpPr/>
          <p:nvPr/>
        </p:nvSpPr>
        <p:spPr>
          <a:xfrm>
            <a:off x="455612" y="4636571"/>
            <a:ext cx="2865438" cy="514558"/>
          </a:xfrm>
          <a:prstGeom prst="roundRect">
            <a:avLst>
              <a:gd name="adj" fmla="val 18663"/>
            </a:avLst>
          </a:prstGeom>
          <a:solidFill>
            <a:schemeClr val="accent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</a:rPr>
              <a:t>herní skóre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617A9999-3A61-5067-6827-D78731511AB2}"/>
              </a:ext>
            </a:extLst>
          </p:cNvPr>
          <p:cNvSpPr/>
          <p:nvPr/>
        </p:nvSpPr>
        <p:spPr>
          <a:xfrm>
            <a:off x="3514268" y="4649016"/>
            <a:ext cx="3436263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>
                <a:solidFill>
                  <a:schemeClr val="accent4"/>
                </a:solidFill>
              </a:rPr>
              <a:t>p</a:t>
            </a:r>
            <a:r>
              <a:rPr lang="cs-CZ" sz="2400" b="1" dirty="0">
                <a:solidFill>
                  <a:schemeClr val="accent4"/>
                </a:solidFill>
              </a:rPr>
              <a:t>řihlašovací údaje</a:t>
            </a:r>
          </a:p>
        </p:txBody>
      </p:sp>
    </p:spTree>
    <p:extLst>
      <p:ext uri="{BB962C8B-B14F-4D97-AF65-F5344CB8AC3E}">
        <p14:creationId xmlns:p14="http://schemas.microsoft.com/office/powerpoint/2010/main" val="80303644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5943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lt1"/>
                </a:solidFill>
              </a:rPr>
              <a:t>Opakování z </a:t>
            </a:r>
            <a:r>
              <a:rPr lang="cs-CZ" sz="3600" b="1" dirty="0">
                <a:solidFill>
                  <a:schemeClr val="accent5"/>
                </a:solidFill>
              </a:rPr>
              <a:t>minula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84816C-C591-CA1B-3EF7-8908E2034F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20</a:t>
            </a:fld>
            <a:endParaRPr lang="cs-CZ"/>
          </a:p>
        </p:txBody>
      </p:sp>
      <p:sp>
        <p:nvSpPr>
          <p:cNvPr id="6" name="Google Shape;131;p3">
            <a:extLst>
              <a:ext uri="{FF2B5EF4-FFF2-40B4-BE49-F238E27FC236}">
                <a16:creationId xmlns:a16="http://schemas.microsoft.com/office/drawing/2014/main" id="{6A17FB36-4BB7-948F-7200-B98F82726BEA}"/>
              </a:ext>
            </a:extLst>
          </p:cNvPr>
          <p:cNvSpPr txBox="1">
            <a:spLocks/>
          </p:cNvSpPr>
          <p:nvPr/>
        </p:nvSpPr>
        <p:spPr>
          <a:xfrm>
            <a:off x="2368552" y="228601"/>
            <a:ext cx="7454898" cy="287972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accent4"/>
                </a:solidFill>
              </a:rPr>
              <a:t>Napište alespoň </a:t>
            </a:r>
            <a:br>
              <a:rPr lang="cs-CZ" sz="3600" b="1" dirty="0">
                <a:solidFill>
                  <a:schemeClr val="accent4"/>
                </a:solidFill>
              </a:rPr>
            </a:br>
            <a:r>
              <a:rPr lang="cs-CZ" sz="3600" b="1" dirty="0">
                <a:solidFill>
                  <a:schemeClr val="accent1"/>
                </a:solidFill>
              </a:rPr>
              <a:t>2 výhody</a:t>
            </a:r>
            <a:r>
              <a:rPr lang="cs-CZ" sz="3600" b="1" dirty="0">
                <a:solidFill>
                  <a:schemeClr val="accent4"/>
                </a:solidFill>
              </a:rPr>
              <a:t> a </a:t>
            </a:r>
            <a:r>
              <a:rPr lang="cs-CZ" sz="3600" b="1" dirty="0">
                <a:solidFill>
                  <a:schemeClr val="accent1"/>
                </a:solidFill>
              </a:rPr>
              <a:t>2 nevýhody</a:t>
            </a:r>
            <a:r>
              <a:rPr lang="cs-CZ" sz="3600" b="1" dirty="0">
                <a:solidFill>
                  <a:schemeClr val="accent4"/>
                </a:solidFill>
              </a:rPr>
              <a:t> </a:t>
            </a:r>
            <a:br>
              <a:rPr lang="cs-CZ" sz="3600" b="1" dirty="0">
                <a:solidFill>
                  <a:schemeClr val="accent4"/>
                </a:solidFill>
              </a:rPr>
            </a:br>
            <a:r>
              <a:rPr lang="cs-CZ" sz="3600" b="1" dirty="0">
                <a:solidFill>
                  <a:schemeClr val="accent4"/>
                </a:solidFill>
              </a:rPr>
              <a:t>ukládání souborů cookies</a:t>
            </a:r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9EA580BC-90D0-2D50-1F64-3E7DCA31C8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557826">
            <a:off x="3259726" y="3324894"/>
            <a:ext cx="930430" cy="914793"/>
          </a:xfrm>
          <a:prstGeom prst="rect">
            <a:avLst/>
          </a:prstGeom>
          <a:effectLst>
            <a:outerShdw dist="38100" dir="2700000" algn="ctr" rotWithShape="0">
              <a:schemeClr val="accent4"/>
            </a:outerShdw>
          </a:effectLst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2181AEC9-F003-A8CB-C848-72F3947F79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7823876">
            <a:off x="8013490" y="3324894"/>
            <a:ext cx="930430" cy="914793"/>
          </a:xfrm>
          <a:prstGeom prst="rect">
            <a:avLst/>
          </a:prstGeom>
          <a:effectLst>
            <a:outerShdw dist="38100" dir="2700000" algn="ctr" rotWithShape="0">
              <a:schemeClr val="accent4"/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CA8DD4E0-7226-EF59-B014-6FF680833F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/>
          <a:srcRect l="21868" t="-98915" r="19338" b="113574"/>
          <a:stretch/>
        </p:blipFill>
        <p:spPr>
          <a:xfrm>
            <a:off x="5542245" y="3235954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10" name="Nadpis 1">
            <a:extLst>
              <a:ext uri="{FF2B5EF4-FFF2-40B4-BE49-F238E27FC236}">
                <a16:creationId xmlns:a16="http://schemas.microsoft.com/office/drawing/2014/main" id="{FFFC3BFD-3AC0-8501-089C-E0B8B6B2FD32}"/>
              </a:ext>
            </a:extLst>
          </p:cNvPr>
          <p:cNvSpPr txBox="1">
            <a:spLocks/>
          </p:cNvSpPr>
          <p:nvPr/>
        </p:nvSpPr>
        <p:spPr>
          <a:xfrm>
            <a:off x="4587240" y="2950961"/>
            <a:ext cx="3083560" cy="1748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11" name="Grafický objekt 10">
            <a:extLst>
              <a:ext uri="{FF2B5EF4-FFF2-40B4-BE49-F238E27FC236}">
                <a16:creationId xmlns:a16="http://schemas.microsoft.com/office/drawing/2014/main" id="{7CF02E2C-DA8A-7E7B-2ED5-ED5C6FAE8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45388">
            <a:off x="10178513" y="3568487"/>
            <a:ext cx="434916" cy="427608"/>
          </a:xfrm>
          <a:prstGeom prst="rect">
            <a:avLst/>
          </a:prstGeom>
          <a:effectLst>
            <a:outerShdw dist="38100" dir="2700000" algn="ctr" rotWithShape="0">
              <a:schemeClr val="accent4"/>
            </a:outerShdw>
          </a:effectLst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404D2B40-FC80-B848-81D9-A98A2D54D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5940306">
            <a:off x="1537688" y="3514270"/>
            <a:ext cx="545206" cy="536042"/>
          </a:xfrm>
          <a:prstGeom prst="rect">
            <a:avLst/>
          </a:prstGeom>
          <a:effectLst>
            <a:outerShdw dist="38100" dir="2700000" algn="ctr" rotWithShape="0">
              <a:schemeClr val="accent4"/>
            </a:outerShdw>
          </a:effectLst>
        </p:spPr>
      </p:pic>
    </p:spTree>
    <p:extLst>
      <p:ext uri="{BB962C8B-B14F-4D97-AF65-F5344CB8AC3E}">
        <p14:creationId xmlns:p14="http://schemas.microsoft.com/office/powerpoint/2010/main" val="3695843624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21</a:t>
            </a:fld>
            <a:endParaRPr lang="cs-CZ"/>
          </a:p>
        </p:txBody>
      </p:sp>
      <p:sp>
        <p:nvSpPr>
          <p:cNvPr id="6" name="Google Shape;131;p3">
            <a:extLst>
              <a:ext uri="{FF2B5EF4-FFF2-40B4-BE49-F238E27FC236}">
                <a16:creationId xmlns:a16="http://schemas.microsoft.com/office/drawing/2014/main" id="{6A17FB36-4BB7-948F-7200-B98F82726BEA}"/>
              </a:ext>
            </a:extLst>
          </p:cNvPr>
          <p:cNvSpPr txBox="1">
            <a:spLocks/>
          </p:cNvSpPr>
          <p:nvPr/>
        </p:nvSpPr>
        <p:spPr>
          <a:xfrm>
            <a:off x="2368552" y="228601"/>
            <a:ext cx="7454898" cy="287972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accent4"/>
                </a:solidFill>
              </a:rPr>
              <a:t>Zformulujte </a:t>
            </a:r>
            <a:r>
              <a:rPr lang="cs-CZ" sz="3600" b="1" dirty="0">
                <a:solidFill>
                  <a:schemeClr val="accent1"/>
                </a:solidFill>
              </a:rPr>
              <a:t>5 pravidel</a:t>
            </a:r>
            <a:r>
              <a:rPr lang="cs-CZ" sz="3600" b="1" dirty="0">
                <a:solidFill>
                  <a:schemeClr val="accent4"/>
                </a:solidFill>
              </a:rPr>
              <a:t>, </a:t>
            </a:r>
            <a:br>
              <a:rPr lang="cs-CZ" sz="3600" b="1" dirty="0">
                <a:solidFill>
                  <a:schemeClr val="accent4"/>
                </a:solidFill>
              </a:rPr>
            </a:br>
            <a:r>
              <a:rPr lang="cs-CZ" sz="3600" b="1" dirty="0">
                <a:solidFill>
                  <a:schemeClr val="accent4"/>
                </a:solidFill>
              </a:rPr>
              <a:t>jak zacházet s </a:t>
            </a:r>
            <a:r>
              <a:rPr lang="cs-CZ" sz="3600" b="1" dirty="0">
                <a:solidFill>
                  <a:schemeClr val="accent1"/>
                </a:solidFill>
              </a:rPr>
              <a:t>datovou stopou</a:t>
            </a:r>
            <a:r>
              <a:rPr lang="cs-CZ" sz="3600" b="1" dirty="0">
                <a:solidFill>
                  <a:schemeClr val="accent4"/>
                </a:solidFill>
              </a:rPr>
              <a:t>, </a:t>
            </a:r>
            <a:br>
              <a:rPr lang="cs-CZ" sz="3600" b="1" dirty="0">
                <a:solidFill>
                  <a:schemeClr val="accent4"/>
                </a:solidFill>
              </a:rPr>
            </a:br>
            <a:r>
              <a:rPr lang="cs-CZ" sz="3600" b="1" dirty="0">
                <a:solidFill>
                  <a:schemeClr val="accent4"/>
                </a:solidFill>
              </a:rPr>
              <a:t>aby </a:t>
            </a:r>
            <a:r>
              <a:rPr lang="cs-CZ" sz="3600" b="1" dirty="0">
                <a:solidFill>
                  <a:schemeClr val="accent1"/>
                </a:solidFill>
              </a:rPr>
              <a:t>nemohla být zneužita</a:t>
            </a:r>
            <a:r>
              <a:rPr lang="cs-CZ" sz="3600" b="1" dirty="0">
                <a:solidFill>
                  <a:schemeClr val="accent4"/>
                </a:solidFill>
              </a:rPr>
              <a:t> proti nám.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CA8DD4E0-7226-EF59-B014-6FF680833F7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1868" t="-98915" r="19338" b="113574"/>
          <a:stretch/>
        </p:blipFill>
        <p:spPr>
          <a:xfrm>
            <a:off x="5542245" y="3633177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10" name="Nadpis 1">
            <a:extLst>
              <a:ext uri="{FF2B5EF4-FFF2-40B4-BE49-F238E27FC236}">
                <a16:creationId xmlns:a16="http://schemas.microsoft.com/office/drawing/2014/main" id="{FFFC3BFD-3AC0-8501-089C-E0B8B6B2FD32}"/>
              </a:ext>
            </a:extLst>
          </p:cNvPr>
          <p:cNvSpPr txBox="1">
            <a:spLocks/>
          </p:cNvSpPr>
          <p:nvPr/>
        </p:nvSpPr>
        <p:spPr>
          <a:xfrm>
            <a:off x="5314950" y="3290888"/>
            <a:ext cx="1644650" cy="1851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1A3F155-37EF-7FDF-3FE2-04280564E5A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1868" t="-98915" r="19338" b="113574"/>
          <a:stretch/>
        </p:blipFill>
        <p:spPr>
          <a:xfrm>
            <a:off x="3630895" y="3633177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7" name="Nadpis 1">
            <a:extLst>
              <a:ext uri="{FF2B5EF4-FFF2-40B4-BE49-F238E27FC236}">
                <a16:creationId xmlns:a16="http://schemas.microsoft.com/office/drawing/2014/main" id="{8DF0DCE3-CBF5-D0C3-DF69-2E288BD3773B}"/>
              </a:ext>
            </a:extLst>
          </p:cNvPr>
          <p:cNvSpPr txBox="1">
            <a:spLocks/>
          </p:cNvSpPr>
          <p:nvPr/>
        </p:nvSpPr>
        <p:spPr>
          <a:xfrm>
            <a:off x="3403600" y="3290888"/>
            <a:ext cx="1644650" cy="1851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264D3EA4-192F-FC4C-D650-3B878248175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1868" t="-98915" r="19338" b="113574"/>
          <a:stretch/>
        </p:blipFill>
        <p:spPr>
          <a:xfrm>
            <a:off x="7452008" y="3633177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14" name="Nadpis 1">
            <a:extLst>
              <a:ext uri="{FF2B5EF4-FFF2-40B4-BE49-F238E27FC236}">
                <a16:creationId xmlns:a16="http://schemas.microsoft.com/office/drawing/2014/main" id="{10194565-B7C1-87BF-CA7B-1095C8A9FA09}"/>
              </a:ext>
            </a:extLst>
          </p:cNvPr>
          <p:cNvSpPr txBox="1">
            <a:spLocks/>
          </p:cNvSpPr>
          <p:nvPr/>
        </p:nvSpPr>
        <p:spPr>
          <a:xfrm>
            <a:off x="7224713" y="3290888"/>
            <a:ext cx="1644650" cy="1851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8D3829BD-50A5-322E-B68E-8E4F111A6DF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1868" t="-98915" r="19338" b="113574"/>
          <a:stretch/>
        </p:blipFill>
        <p:spPr>
          <a:xfrm>
            <a:off x="9361771" y="3633177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16" name="Nadpis 1">
            <a:extLst>
              <a:ext uri="{FF2B5EF4-FFF2-40B4-BE49-F238E27FC236}">
                <a16:creationId xmlns:a16="http://schemas.microsoft.com/office/drawing/2014/main" id="{70F1F9E3-1048-344F-1C30-96E089AE36A8}"/>
              </a:ext>
            </a:extLst>
          </p:cNvPr>
          <p:cNvSpPr txBox="1">
            <a:spLocks/>
          </p:cNvSpPr>
          <p:nvPr/>
        </p:nvSpPr>
        <p:spPr>
          <a:xfrm>
            <a:off x="9134476" y="3290888"/>
            <a:ext cx="1644650" cy="1851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5A701C5A-A907-4219-B3AB-CF32F3F567C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21868" t="-98915" r="19338" b="113574"/>
          <a:stretch/>
        </p:blipFill>
        <p:spPr>
          <a:xfrm>
            <a:off x="1722719" y="3633177"/>
            <a:ext cx="1107510" cy="11078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  <a:effectLst>
            <a:outerShdw dist="38100" dir="2700000" algn="ctr" rotWithShape="0">
              <a:schemeClr val="accent1"/>
            </a:outerShdw>
          </a:effectLst>
        </p:spPr>
      </p:pic>
      <p:sp>
        <p:nvSpPr>
          <p:cNvPr id="18" name="Nadpis 1">
            <a:extLst>
              <a:ext uri="{FF2B5EF4-FFF2-40B4-BE49-F238E27FC236}">
                <a16:creationId xmlns:a16="http://schemas.microsoft.com/office/drawing/2014/main" id="{92B115F0-8C41-51F6-EC42-9D14CCE1E8E4}"/>
              </a:ext>
            </a:extLst>
          </p:cNvPr>
          <p:cNvSpPr txBox="1">
            <a:spLocks/>
          </p:cNvSpPr>
          <p:nvPr/>
        </p:nvSpPr>
        <p:spPr>
          <a:xfrm>
            <a:off x="1495424" y="3290888"/>
            <a:ext cx="1644650" cy="1851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cs-CZ" b="1" dirty="0">
                <a:solidFill>
                  <a:schemeClr val="accent4"/>
                </a:solidFill>
              </a:rPr>
              <a:t>?</a:t>
            </a:r>
            <a:endParaRPr lang="en-US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1708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mapa, Svět&#10;&#10;Popis byl vytvořen automaticky">
            <a:extLst>
              <a:ext uri="{FF2B5EF4-FFF2-40B4-BE49-F238E27FC236}">
                <a16:creationId xmlns:a16="http://schemas.microsoft.com/office/drawing/2014/main" id="{BA5F34E3-9F08-E921-4F32-997A7D41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523999" y="228601"/>
            <a:ext cx="9144000" cy="5943599"/>
          </a:xfrm>
          <a:prstGeom prst="rect">
            <a:avLst/>
          </a:prstGeom>
          <a:noFill/>
          <a:ln>
            <a:noFill/>
          </a:ln>
          <a:effectLst>
            <a:outerShdw dist="50800" dir="2700000" algn="tl" rotWithShape="0">
              <a:schemeClr val="accent4"/>
            </a:outerShdw>
          </a:effectLst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sz="4400" b="1" spc="11" dirty="0">
                <a:solidFill>
                  <a:schemeClr val="bg1"/>
                </a:solidFill>
              </a:rPr>
              <a:t>Na internetu po nás zůstává mnoho stop. </a:t>
            </a:r>
            <a:br>
              <a:rPr lang="cs-CZ" sz="4400" b="1" spc="11" dirty="0">
                <a:solidFill>
                  <a:schemeClr val="bg1"/>
                </a:solidFill>
              </a:rPr>
            </a:br>
            <a:r>
              <a:rPr lang="cs-CZ" sz="4400" b="1" spc="11" dirty="0">
                <a:solidFill>
                  <a:schemeClr val="bg1"/>
                </a:solidFill>
              </a:rPr>
              <a:t>Je důležité si to uvědomovat a podle toho se i chovat.</a:t>
            </a:r>
            <a:endParaRPr lang="cs-CZ" sz="4400" b="1" kern="1200" dirty="0">
              <a:solidFill>
                <a:schemeClr val="bg1"/>
              </a:solidFill>
              <a:latin typeface="Avenir Next LT Pro" panose="020B0504020202020204" pitchFamily="34" charset="0"/>
              <a:ea typeface="+mj-ea"/>
              <a:cs typeface="+mj-cs"/>
              <a:sym typeface="Avenir"/>
            </a:endParaRPr>
          </a:p>
        </p:txBody>
      </p:sp>
      <p:sp>
        <p:nvSpPr>
          <p:cNvPr id="5" name="Zástupný symbol pro číslo snímku 1">
            <a:extLst>
              <a:ext uri="{FF2B5EF4-FFF2-40B4-BE49-F238E27FC236}">
                <a16:creationId xmlns:a16="http://schemas.microsoft.com/office/drawing/2014/main" id="{177D9284-25DD-7D3C-366B-291FAAE7FB9D}"/>
              </a:ext>
            </a:extLst>
          </p:cNvPr>
          <p:cNvSpPr txBox="1">
            <a:spLocks/>
          </p:cNvSpPr>
          <p:nvPr/>
        </p:nvSpPr>
        <p:spPr>
          <a:xfrm>
            <a:off x="8096250" y="6172199"/>
            <a:ext cx="3638550" cy="685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r">
              <a:buNone/>
              <a:defRPr lang="en-US" b="1" smtClean="0">
                <a:solidFill>
                  <a:schemeClr val="tx2"/>
                </a:solidFill>
                <a:latin typeface="+mj-l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9570459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mapa, Svět&#10;&#10;Popis byl vytvořen automaticky">
            <a:extLst>
              <a:ext uri="{FF2B5EF4-FFF2-40B4-BE49-F238E27FC236}">
                <a16:creationId xmlns:a16="http://schemas.microsoft.com/office/drawing/2014/main" id="{BA5F34E3-9F08-E921-4F32-997A7D412BF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1228724" y="2270125"/>
            <a:ext cx="9732963" cy="1858962"/>
          </a:xfrm>
          <a:prstGeom prst="rect">
            <a:avLst/>
          </a:prstGeom>
          <a:effectLst>
            <a:outerShdw dist="50800" dir="2700000" algn="tl" rotWithShape="0">
              <a:schemeClr val="accent4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buClr>
                <a:srgbClr val="000000"/>
              </a:buClr>
              <a:buFont typeface="Arial"/>
            </a:pPr>
            <a:r>
              <a:rPr lang="cs-CZ" sz="20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  <a:sym typeface="Avenir"/>
              </a:rPr>
              <a:t>internet4kids</a:t>
            </a:r>
            <a:r>
              <a:rPr lang="cs-CZ" sz="24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  <a:sym typeface="Avenir"/>
              </a:rPr>
              <a:t>.mff.cuni.cz</a:t>
            </a:r>
          </a:p>
        </p:txBody>
      </p:sp>
      <p:sp>
        <p:nvSpPr>
          <p:cNvPr id="4" name="Google Shape;101;p1">
            <a:extLst>
              <a:ext uri="{FF2B5EF4-FFF2-40B4-BE49-F238E27FC236}">
                <a16:creationId xmlns:a16="http://schemas.microsoft.com/office/drawing/2014/main" id="{DB15F6D9-D0A8-BA8F-B735-85CAF1E5BDCB}"/>
              </a:ext>
            </a:extLst>
          </p:cNvPr>
          <p:cNvSpPr txBox="1">
            <a:spLocks/>
          </p:cNvSpPr>
          <p:nvPr/>
        </p:nvSpPr>
        <p:spPr>
          <a:xfrm>
            <a:off x="457200" y="5149849"/>
            <a:ext cx="10504487" cy="1025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</a:pPr>
            <a:r>
              <a:rPr lang="cs-CZ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Výukové m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ateriály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vznikly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díky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grantům</a:t>
            </a:r>
            <a:r>
              <a:rPr lang="en-US" sz="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</a:t>
            </a:r>
            <a:endParaRPr lang="cs-CZ" sz="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 UK 360322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Multimediální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materiály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pro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výuku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informatiky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na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2.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stupni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ZŠ  </a:t>
            </a:r>
            <a:endParaRPr lang="cs-CZ" sz="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GA ČR 22-20771S Internet4Kids –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Budování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znalostí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o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internetu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perspektiva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teorií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konceptuální</a:t>
            </a:r>
            <a:r>
              <a:rPr lang="en-US" sz="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8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změny</a:t>
            </a:r>
            <a:endParaRPr lang="cs-CZ" sz="800" dirty="0">
              <a:solidFill>
                <a:schemeClr val="accent1">
                  <a:lumMod val="60000"/>
                  <a:lumOff val="40000"/>
                </a:schemeClr>
              </a:solidFill>
              <a:sym typeface="Avenir"/>
            </a:endParaRPr>
          </a:p>
        </p:txBody>
      </p:sp>
    </p:spTree>
    <p:extLst>
      <p:ext uri="{BB962C8B-B14F-4D97-AF65-F5344CB8AC3E}">
        <p14:creationId xmlns:p14="http://schemas.microsoft.com/office/powerpoint/2010/main" val="20299282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170FF331-3864-66A9-639D-119C9B5EE0DE}"/>
              </a:ext>
            </a:extLst>
          </p:cNvPr>
          <p:cNvSpPr/>
          <p:nvPr/>
        </p:nvSpPr>
        <p:spPr>
          <a:xfrm>
            <a:off x="2366964" y="2270124"/>
            <a:ext cx="7456486" cy="1440000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79" name="Google Shape;179;p8"/>
          <p:cNvSpPr txBox="1">
            <a:spLocks noGrp="1"/>
          </p:cNvSpPr>
          <p:nvPr>
            <p:ph type="title"/>
          </p:nvPr>
        </p:nvSpPr>
        <p:spPr>
          <a:xfrm>
            <a:off x="1411288" y="228601"/>
            <a:ext cx="9367837" cy="1858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bg1"/>
                </a:solidFill>
              </a:rPr>
              <a:t>Jak funguje financování internetu?</a:t>
            </a:r>
            <a:endParaRPr sz="3600" b="1" dirty="0">
              <a:solidFill>
                <a:schemeClr val="bg1"/>
              </a:solidFill>
            </a:endParaRPr>
          </a:p>
        </p:txBody>
      </p:sp>
      <p:sp>
        <p:nvSpPr>
          <p:cNvPr id="182" name="Google Shape;182;p8"/>
          <p:cNvSpPr txBox="1"/>
          <p:nvPr/>
        </p:nvSpPr>
        <p:spPr>
          <a:xfrm>
            <a:off x="2459039" y="2358298"/>
            <a:ext cx="7456486" cy="1263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Jak se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projeví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vysoká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návštěvnost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stránky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a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čas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na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strávený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na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výdělku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majitele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?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Proč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? Jak se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projeví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když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mám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zapnutý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AdBlock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(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automatické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vypínání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reklam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)?</a:t>
            </a:r>
            <a:endParaRPr lang="en-GB" sz="2800" b="0" i="0" u="none" strike="noStrike" dirty="0">
              <a:solidFill>
                <a:schemeClr val="accent4"/>
              </a:solidFill>
              <a:effectLst/>
              <a:latin typeface="+mn-lt"/>
            </a:endParaRPr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8EA1C8DC-3917-DF45-86C8-77877485DDB9}"/>
              </a:ext>
            </a:extLst>
          </p:cNvPr>
          <p:cNvSpPr/>
          <p:nvPr/>
        </p:nvSpPr>
        <p:spPr>
          <a:xfrm>
            <a:off x="2366963" y="3886198"/>
            <a:ext cx="7455600" cy="1440000"/>
          </a:xfrm>
          <a:prstGeom prst="roundRect">
            <a:avLst>
              <a:gd name="adj" fmla="val 8981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84" name="Google Shape;184;p8"/>
          <p:cNvSpPr txBox="1"/>
          <p:nvPr/>
        </p:nvSpPr>
        <p:spPr>
          <a:xfrm>
            <a:off x="2519208" y="3980859"/>
            <a:ext cx="7151110" cy="126365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Dostanu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se k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Internetu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zcela</a:t>
            </a:r>
            <a:r>
              <a:rPr lang="en-GB" sz="1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zdarma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?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Platí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za to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někdo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u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mě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doma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, v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McDonaldu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na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wifi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nebo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když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používám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mobilní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data? A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kdo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jsou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tzv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.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poskytovatelé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Internetu</a:t>
            </a:r>
            <a:r>
              <a:rPr lang="en-GB" sz="1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(ISP)?</a:t>
            </a:r>
            <a:endParaRPr lang="en-GB" sz="2800" b="0" i="0" u="none" strike="noStrike" dirty="0">
              <a:solidFill>
                <a:schemeClr val="accent4"/>
              </a:solidFill>
              <a:effectLst/>
              <a:latin typeface="+mn-lt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3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170FF331-3864-66A9-639D-119C9B5EE0DE}"/>
              </a:ext>
            </a:extLst>
          </p:cNvPr>
          <p:cNvSpPr/>
          <p:nvPr/>
        </p:nvSpPr>
        <p:spPr>
          <a:xfrm>
            <a:off x="2367756" y="482887"/>
            <a:ext cx="7456486" cy="1440000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82" name="Google Shape;182;p8"/>
          <p:cNvSpPr txBox="1"/>
          <p:nvPr/>
        </p:nvSpPr>
        <p:spPr>
          <a:xfrm>
            <a:off x="2459039" y="571061"/>
            <a:ext cx="7456486" cy="1263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Jak se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projeví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vysoká</a:t>
            </a:r>
            <a:r>
              <a:rPr lang="en-GB" sz="24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návštěvnost</a:t>
            </a:r>
            <a:r>
              <a:rPr lang="en-GB" sz="24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stránky</a:t>
            </a:r>
            <a:r>
              <a:rPr lang="en-GB" sz="24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a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čas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na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ní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strávený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na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výdělku</a:t>
            </a:r>
            <a:r>
              <a:rPr lang="en-GB" sz="24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4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majitele</a:t>
            </a:r>
            <a:r>
              <a:rPr lang="en-GB" sz="24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?</a:t>
            </a:r>
            <a:endParaRPr lang="en-GB" sz="3600" b="0" i="0" u="none" strike="noStrike" dirty="0">
              <a:solidFill>
                <a:schemeClr val="accent4"/>
              </a:solidFill>
              <a:effectLst/>
              <a:latin typeface="+mn-lt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4</a:t>
            </a:fld>
            <a:endParaRPr lang="cs-CZ"/>
          </a:p>
        </p:txBody>
      </p:sp>
      <p:sp>
        <p:nvSpPr>
          <p:cNvPr id="7" name="Google Shape;182;p8">
            <a:extLst>
              <a:ext uri="{FF2B5EF4-FFF2-40B4-BE49-F238E27FC236}">
                <a16:creationId xmlns:a16="http://schemas.microsoft.com/office/drawing/2014/main" id="{940BEEBF-6DE7-A2D0-E350-7C938909DE01}"/>
              </a:ext>
            </a:extLst>
          </p:cNvPr>
          <p:cNvSpPr txBox="1"/>
          <p:nvPr/>
        </p:nvSpPr>
        <p:spPr>
          <a:xfrm>
            <a:off x="3708544" y="2434428"/>
            <a:ext cx="4774911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6000" b="1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VÍC PENĚZ!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C6B74-BDA5-40C9-1434-CBF9447AC2D0}"/>
              </a:ext>
            </a:extLst>
          </p:cNvPr>
          <p:cNvSpPr txBox="1"/>
          <p:nvPr/>
        </p:nvSpPr>
        <p:spPr>
          <a:xfrm>
            <a:off x="3047999" y="3427120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Čím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déle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jsem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na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stránce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tím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více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se mi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ukazují</a:t>
            </a:r>
            <a:r>
              <a:rPr lang="en-GB" sz="1800" b="1" i="0" u="none" strike="noStrike" dirty="0">
                <a:solidFill>
                  <a:schemeClr val="accent6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reklamy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Čím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déle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nebo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častěji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se mi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ukazuje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reklama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tím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více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se mi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zarývá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do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paměti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a </a:t>
            </a: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ovlivňuje</a:t>
            </a:r>
            <a:r>
              <a:rPr lang="en-GB" sz="1800" b="1" i="0" u="none" strike="noStrike" dirty="0">
                <a:solidFill>
                  <a:schemeClr val="accent2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mě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chemeClr val="accent5"/>
                </a:solidFill>
                <a:effectLst/>
                <a:latin typeface="+mn-lt"/>
              </a:rPr>
              <a:t>AdBlock </a:t>
            </a:r>
            <a:r>
              <a:rPr lang="en-GB" sz="1800" b="1" i="0" u="none" strike="noStrike" dirty="0" err="1">
                <a:solidFill>
                  <a:schemeClr val="accent5"/>
                </a:solidFill>
                <a:effectLst/>
                <a:latin typeface="+mn-lt"/>
              </a:rPr>
              <a:t>reklamy</a:t>
            </a:r>
            <a:r>
              <a:rPr lang="en-GB" sz="1800" b="1" i="0" u="none" strike="noStrike" dirty="0">
                <a:solidFill>
                  <a:schemeClr val="accent5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5"/>
                </a:solidFill>
                <a:effectLst/>
                <a:latin typeface="+mn-lt"/>
              </a:rPr>
              <a:t>blokuje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a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firmy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tak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přichází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o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možné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zisky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protože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se k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nám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nedostávají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jejich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reklamy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389615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8EA1C8DC-3917-DF45-86C8-77877485DDB9}"/>
              </a:ext>
            </a:extLst>
          </p:cNvPr>
          <p:cNvSpPr/>
          <p:nvPr/>
        </p:nvSpPr>
        <p:spPr>
          <a:xfrm>
            <a:off x="2368200" y="459077"/>
            <a:ext cx="7455600" cy="1440000"/>
          </a:xfrm>
          <a:prstGeom prst="roundRect">
            <a:avLst>
              <a:gd name="adj" fmla="val 8981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/>
          </a:p>
        </p:txBody>
      </p:sp>
      <p:sp>
        <p:nvSpPr>
          <p:cNvPr id="184" name="Google Shape;184;p8"/>
          <p:cNvSpPr txBox="1"/>
          <p:nvPr/>
        </p:nvSpPr>
        <p:spPr>
          <a:xfrm>
            <a:off x="2499838" y="547252"/>
            <a:ext cx="7192323" cy="126365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2800" b="0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Dostanu</a:t>
            </a:r>
            <a:r>
              <a:rPr lang="en-GB" sz="2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 se k </a:t>
            </a:r>
            <a:r>
              <a:rPr lang="en-GB" sz="2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Internetu</a:t>
            </a:r>
            <a:r>
              <a:rPr lang="en-GB" sz="2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zcela</a:t>
            </a:r>
            <a:r>
              <a:rPr lang="en-GB" sz="2800" b="1" i="0" u="none" strike="noStrike" dirty="0">
                <a:solidFill>
                  <a:schemeClr val="accent4"/>
                </a:solidFill>
                <a:effectLst/>
                <a:latin typeface="+mn-lt"/>
              </a:rPr>
              <a:t> </a:t>
            </a:r>
            <a:r>
              <a:rPr lang="en-GB" sz="2800" b="1" i="0" u="none" strike="noStrike" dirty="0" err="1">
                <a:solidFill>
                  <a:schemeClr val="accent4"/>
                </a:solidFill>
                <a:effectLst/>
                <a:latin typeface="+mn-lt"/>
              </a:rPr>
              <a:t>zdarma</a:t>
            </a:r>
            <a:r>
              <a:rPr lang="en-GB" sz="2800" b="0" i="0" u="none" strike="noStrike" dirty="0">
                <a:solidFill>
                  <a:schemeClr val="accent4"/>
                </a:solidFill>
                <a:effectLst/>
                <a:latin typeface="+mn-lt"/>
              </a:rPr>
              <a:t>? </a:t>
            </a:r>
            <a:endParaRPr lang="en-GB" sz="4000" b="0" i="0" u="none" strike="noStrike" dirty="0">
              <a:solidFill>
                <a:schemeClr val="accent4"/>
              </a:solidFill>
              <a:effectLst/>
              <a:latin typeface="+mn-lt"/>
            </a:endParaRP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5</a:t>
            </a:fld>
            <a:endParaRPr lang="cs-CZ"/>
          </a:p>
        </p:txBody>
      </p:sp>
      <p:sp>
        <p:nvSpPr>
          <p:cNvPr id="7" name="Google Shape;182;p8">
            <a:extLst>
              <a:ext uri="{FF2B5EF4-FFF2-40B4-BE49-F238E27FC236}">
                <a16:creationId xmlns:a16="http://schemas.microsoft.com/office/drawing/2014/main" id="{F12B0E53-21E4-FCD3-7CFE-73915BC8EF61}"/>
              </a:ext>
            </a:extLst>
          </p:cNvPr>
          <p:cNvSpPr txBox="1"/>
          <p:nvPr/>
        </p:nvSpPr>
        <p:spPr>
          <a:xfrm>
            <a:off x="3708543" y="2295883"/>
            <a:ext cx="4774911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8100" tIns="118100" rIns="118100" bIns="1181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100"/>
              <a:buFont typeface="Avenir"/>
              <a:buNone/>
            </a:pPr>
            <a:r>
              <a:rPr lang="cs-CZ" sz="6000" b="1" dirty="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rPr>
              <a:t>NE!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26838E-DD4A-85DA-4BF3-211FF245D6BA}"/>
              </a:ext>
            </a:extLst>
          </p:cNvPr>
          <p:cNvSpPr txBox="1"/>
          <p:nvPr/>
        </p:nvSpPr>
        <p:spPr>
          <a:xfrm>
            <a:off x="3047998" y="3429000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Vždy</a:t>
            </a:r>
            <a:r>
              <a:rPr lang="en-GB" sz="1800" b="1" i="0" u="none" strike="noStrike" dirty="0">
                <a:solidFill>
                  <a:schemeClr val="accent6"/>
                </a:solidFill>
                <a:effectLst/>
                <a:latin typeface="+mn-lt"/>
              </a:rPr>
              <a:t> za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mě</a:t>
            </a:r>
            <a:r>
              <a:rPr lang="en-GB" sz="1800" b="1" i="0" u="none" strike="noStrike" dirty="0">
                <a:solidFill>
                  <a:schemeClr val="accent6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bude</a:t>
            </a:r>
            <a:r>
              <a:rPr lang="en-GB" sz="1800" b="1" i="0" u="none" strike="noStrike" dirty="0">
                <a:solidFill>
                  <a:schemeClr val="accent6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někdo</a:t>
            </a:r>
            <a:r>
              <a:rPr lang="en-GB" sz="1800" b="1" i="0" u="none" strike="noStrike" dirty="0">
                <a:solidFill>
                  <a:schemeClr val="accent6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6"/>
                </a:solidFill>
                <a:effectLst/>
                <a:latin typeface="+mn-lt"/>
              </a:rPr>
              <a:t>platit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když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je to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veřejná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Wi-FI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Za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připojení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k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internetu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platí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většinou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vaši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rodiče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b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tzv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 </a:t>
            </a:r>
            <a:r>
              <a:rPr lang="en-GB" sz="1800" b="1" i="0" u="none" strike="noStrike" dirty="0" err="1">
                <a:solidFill>
                  <a:schemeClr val="accent5"/>
                </a:solidFill>
                <a:effectLst/>
                <a:latin typeface="+mn-lt"/>
              </a:rPr>
              <a:t>poskytovateli</a:t>
            </a:r>
            <a:r>
              <a:rPr lang="en-GB" sz="1800" b="1" i="0" u="none" strike="noStrike" dirty="0">
                <a:solidFill>
                  <a:schemeClr val="accent5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5"/>
                </a:solidFill>
                <a:effectLst/>
                <a:latin typeface="+mn-lt"/>
              </a:rPr>
              <a:t>Internetu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 </a:t>
            </a:r>
            <a:b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Těch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je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jen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v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naší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republice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několik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(O2, Vodafone a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další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). </a:t>
            </a:r>
            <a:b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Není</a:t>
            </a:r>
            <a:r>
              <a:rPr lang="en-GB" sz="1800" b="1" i="0" u="none" strike="noStrike" dirty="0">
                <a:solidFill>
                  <a:schemeClr val="accent2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žádný</a:t>
            </a:r>
            <a:r>
              <a:rPr lang="en-GB" sz="1800" b="1" i="0" u="none" strike="noStrike" dirty="0">
                <a:solidFill>
                  <a:schemeClr val="accent2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ředitel</a:t>
            </a:r>
            <a:r>
              <a:rPr lang="en-GB" sz="1800" b="1" i="0" u="none" strike="noStrike" dirty="0">
                <a:solidFill>
                  <a:schemeClr val="accent2"/>
                </a:solidFill>
                <a:effectLst/>
                <a:latin typeface="+mn-lt"/>
              </a:rPr>
              <a:t> </a:t>
            </a:r>
            <a:r>
              <a:rPr lang="en-GB" sz="1800" b="1" i="0" u="none" strike="noStrike" dirty="0" err="1">
                <a:solidFill>
                  <a:schemeClr val="accent2"/>
                </a:solidFill>
                <a:effectLst/>
                <a:latin typeface="+mn-lt"/>
              </a:rPr>
              <a:t>Internetu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,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kterému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by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všichni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 </a:t>
            </a:r>
            <a:r>
              <a:rPr lang="en-GB" sz="1800" b="0" i="0" u="none" strike="noStrike" dirty="0" err="1">
                <a:solidFill>
                  <a:schemeClr val="bg1"/>
                </a:solidFill>
                <a:effectLst/>
                <a:latin typeface="+mn-lt"/>
              </a:rPr>
              <a:t>platili</a:t>
            </a:r>
            <a:r>
              <a:rPr lang="en-GB" sz="1800" b="0" i="0" u="none" strike="noStrike" dirty="0">
                <a:solidFill>
                  <a:schemeClr val="bg1"/>
                </a:solidFill>
                <a:effectLst/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551069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3DE040E2-8900-FEF4-9DF6-04785577A90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6</a:t>
            </a:fld>
            <a:endParaRPr lang="cs-CZ"/>
          </a:p>
        </p:txBody>
      </p:sp>
      <p:sp>
        <p:nvSpPr>
          <p:cNvPr id="6" name="Google Shape;131;p3">
            <a:extLst>
              <a:ext uri="{FF2B5EF4-FFF2-40B4-BE49-F238E27FC236}">
                <a16:creationId xmlns:a16="http://schemas.microsoft.com/office/drawing/2014/main" id="{6A17FB36-4BB7-948F-7200-B98F82726BEA}"/>
              </a:ext>
            </a:extLst>
          </p:cNvPr>
          <p:cNvSpPr txBox="1">
            <a:spLocks/>
          </p:cNvSpPr>
          <p:nvPr/>
        </p:nvSpPr>
        <p:spPr>
          <a:xfrm>
            <a:off x="4276723" y="228601"/>
            <a:ext cx="7458076" cy="185896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60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>
              <a:lnSpc>
                <a:spcPct val="90000"/>
              </a:lnSpc>
              <a:buClr>
                <a:schemeClr val="lt1"/>
              </a:buClr>
              <a:buSzPts val="4400"/>
              <a:buFont typeface="Avenir"/>
              <a:buNone/>
            </a:pPr>
            <a:r>
              <a:rPr lang="cs-CZ" sz="3600" b="1" dirty="0">
                <a:solidFill>
                  <a:schemeClr val="accent4"/>
                </a:solidFill>
              </a:rPr>
              <a:t>Co si o vás myslí </a:t>
            </a:r>
            <a:r>
              <a:rPr lang="cs-CZ" sz="3600" b="1" dirty="0" err="1">
                <a:solidFill>
                  <a:schemeClr val="accent1"/>
                </a:solidFill>
              </a:rPr>
              <a:t>instagram</a:t>
            </a:r>
            <a:r>
              <a:rPr lang="cs-CZ" sz="3600" b="1" dirty="0">
                <a:solidFill>
                  <a:schemeClr val="accent4"/>
                </a:solidFill>
              </a:rPr>
              <a:t>?</a:t>
            </a:r>
          </a:p>
        </p:txBody>
      </p:sp>
      <p:sp>
        <p:nvSpPr>
          <p:cNvPr id="7" name="Google Shape;362;p14">
            <a:extLst>
              <a:ext uri="{FF2B5EF4-FFF2-40B4-BE49-F238E27FC236}">
                <a16:creationId xmlns:a16="http://schemas.microsoft.com/office/drawing/2014/main" id="{9572D149-3B5A-84AA-935D-3C3F5FD9410E}"/>
              </a:ext>
            </a:extLst>
          </p:cNvPr>
          <p:cNvSpPr txBox="1">
            <a:spLocks/>
          </p:cNvSpPr>
          <p:nvPr/>
        </p:nvSpPr>
        <p:spPr>
          <a:xfrm>
            <a:off x="4276724" y="2270127"/>
            <a:ext cx="7458076" cy="390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400" b="0" i="0" u="none" strike="noStrike" cap="none">
                <a:solidFill>
                  <a:srgbClr val="000000"/>
                </a:solidFill>
                <a:latin typeface="Poppins" panose="00000500000000000000" pitchFamily="2" charset="0"/>
                <a:ea typeface="Poppins" panose="00000500000000000000" pitchFamily="2" charset="0"/>
                <a:cs typeface="Poppins" panose="00000500000000000000" pitchFamily="2" charset="0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lt1"/>
              </a:buClr>
              <a:buSzPts val="1700"/>
            </a:pPr>
            <a:r>
              <a:rPr lang="cs-CZ" sz="2000" b="1" dirty="0">
                <a:solidFill>
                  <a:schemeClr val="accent4"/>
                </a:solidFill>
              </a:rPr>
              <a:t>Podle doporučeného obsahu</a:t>
            </a:r>
            <a:r>
              <a:rPr lang="cs-CZ" sz="2000" dirty="0">
                <a:solidFill>
                  <a:schemeClr val="accent4"/>
                </a:solidFill>
              </a:rPr>
              <a:t> na Instagramu zkuste </a:t>
            </a:r>
            <a:r>
              <a:rPr lang="cs-CZ" sz="2000" b="1" dirty="0">
                <a:solidFill>
                  <a:schemeClr val="accent4"/>
                </a:solidFill>
              </a:rPr>
              <a:t>odhadnout</a:t>
            </a:r>
            <a:r>
              <a:rPr lang="cs-CZ" sz="2000" dirty="0">
                <a:solidFill>
                  <a:schemeClr val="accent4"/>
                </a:solidFill>
              </a:rPr>
              <a:t>, jak si vás Instagram nejspíš představuje?</a:t>
            </a:r>
            <a:br>
              <a:rPr lang="cs-CZ" sz="2000" dirty="0">
                <a:solidFill>
                  <a:schemeClr val="accent4"/>
                </a:solidFill>
              </a:rPr>
            </a:br>
            <a:endParaRPr lang="cs-CZ" sz="2000" dirty="0">
              <a:solidFill>
                <a:schemeClr val="accent4"/>
              </a:solidFill>
            </a:endParaRPr>
          </a:p>
          <a:p>
            <a:pPr>
              <a:buClr>
                <a:schemeClr val="lt1"/>
              </a:buClr>
              <a:buSzPts val="1700"/>
            </a:pPr>
            <a:r>
              <a:rPr lang="cs-CZ" sz="2000" dirty="0">
                <a:solidFill>
                  <a:schemeClr val="accent4"/>
                </a:solidFill>
              </a:rPr>
              <a:t>Budete se </a:t>
            </a:r>
            <a:r>
              <a:rPr lang="cs-CZ" sz="2000" b="1" dirty="0">
                <a:solidFill>
                  <a:schemeClr val="accent1"/>
                </a:solidFill>
              </a:rPr>
              <a:t>lišit od svých spolužáků</a:t>
            </a:r>
            <a:r>
              <a:rPr lang="cs-CZ" sz="2000" dirty="0">
                <a:solidFill>
                  <a:schemeClr val="accent4"/>
                </a:solidFill>
              </a:rPr>
              <a:t>? V čem?</a:t>
            </a:r>
          </a:p>
        </p:txBody>
      </p:sp>
      <p:pic>
        <p:nvPicPr>
          <p:cNvPr id="10" name="Obrázek 9" descr="Obsah obrázku přístroj, Přenosné komunikační zařízení, Komunikační zařízení, Mobilní zařízení&#10;&#10;Popis byl vytvořen automaticky">
            <a:extLst>
              <a:ext uri="{FF2B5EF4-FFF2-40B4-BE49-F238E27FC236}">
                <a16:creationId xmlns:a16="http://schemas.microsoft.com/office/drawing/2014/main" id="{4DE6C773-6A26-F0B2-166E-8AAE75995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522" y="2270127"/>
            <a:ext cx="1756729" cy="3247734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50305BA6-FA97-0166-F41E-155E92152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8552" y="3134878"/>
            <a:ext cx="1038225" cy="103822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: se zakulacenými rohy 17">
            <a:extLst>
              <a:ext uri="{FF2B5EF4-FFF2-40B4-BE49-F238E27FC236}">
                <a16:creationId xmlns:a16="http://schemas.microsoft.com/office/drawing/2014/main" id="{0D883A69-688D-623C-802D-C7B903DCB100}"/>
              </a:ext>
            </a:extLst>
          </p:cNvPr>
          <p:cNvSpPr/>
          <p:nvPr/>
        </p:nvSpPr>
        <p:spPr>
          <a:xfrm>
            <a:off x="457200" y="2096572"/>
            <a:ext cx="3636963" cy="496961"/>
          </a:xfrm>
          <a:prstGeom prst="roundRect">
            <a:avLst>
              <a:gd name="adj" fmla="val 18663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co o mně sdílí ostatní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276" name="Google Shape;276;p8"/>
          <p:cNvSpPr txBox="1">
            <a:spLocks noGrp="1"/>
          </p:cNvSpPr>
          <p:nvPr>
            <p:ph type="title"/>
          </p:nvPr>
        </p:nvSpPr>
        <p:spPr>
          <a:xfrm>
            <a:off x="838200" y="228601"/>
            <a:ext cx="10515600" cy="83819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spcBef>
                <a:spcPct val="0"/>
              </a:spcBef>
              <a:buSzPts val="6000"/>
            </a:pPr>
            <a:r>
              <a:rPr lang="cs-CZ" sz="36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Co všechno je </a:t>
            </a:r>
            <a:r>
              <a:rPr lang="cs-CZ" sz="3600" b="1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DIGITÁLNÍ STOPA</a:t>
            </a:r>
            <a:r>
              <a:rPr lang="cs-CZ" sz="3600" b="1" kern="1200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?</a:t>
            </a:r>
            <a:endParaRPr sz="3600" b="1" kern="1200" dirty="0">
              <a:solidFill>
                <a:srgbClr val="C94747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79" name="Google Shape;279;p8"/>
          <p:cNvSpPr txBox="1"/>
          <p:nvPr/>
        </p:nvSpPr>
        <p:spPr>
          <a:xfrm>
            <a:off x="2366963" y="1066800"/>
            <a:ext cx="7456487" cy="641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None/>
              <a:defRPr sz="2000">
                <a:solidFill>
                  <a:schemeClr val="accent4"/>
                </a:solidFill>
                <a:latin typeface="+mj-lt"/>
                <a:ea typeface="Avenir"/>
                <a:cs typeface="Avenir"/>
              </a:defRPr>
            </a:lvl1pPr>
          </a:lstStyle>
          <a:p>
            <a:pPr algn="ctr"/>
            <a:r>
              <a:rPr lang="cs-CZ" dirty="0">
                <a:sym typeface="Avenir"/>
              </a:rPr>
              <a:t>Vše co na internetu děláme</a:t>
            </a:r>
            <a:endParaRPr dirty="0">
              <a:sym typeface="Avenir"/>
            </a:endParaRPr>
          </a:p>
        </p:txBody>
      </p:sp>
      <p:sp>
        <p:nvSpPr>
          <p:cNvPr id="2" name="Google Shape;101;p1">
            <a:extLst>
              <a:ext uri="{FF2B5EF4-FFF2-40B4-BE49-F238E27FC236}">
                <a16:creationId xmlns:a16="http://schemas.microsoft.com/office/drawing/2014/main" id="{DB6BCB07-73C0-BFA5-66C0-4268BDF05494}"/>
              </a:ext>
            </a:extLst>
          </p:cNvPr>
          <p:cNvSpPr txBox="1">
            <a:spLocks/>
          </p:cNvSpPr>
          <p:nvPr/>
        </p:nvSpPr>
        <p:spPr>
          <a:xfrm>
            <a:off x="7142163" y="3833910"/>
            <a:ext cx="771524" cy="314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1]</a:t>
            </a:r>
          </a:p>
        </p:txBody>
      </p:sp>
      <p:sp>
        <p:nvSpPr>
          <p:cNvPr id="19" name="Obdélník: se zakulacenými rohy 18">
            <a:extLst>
              <a:ext uri="{FF2B5EF4-FFF2-40B4-BE49-F238E27FC236}">
                <a16:creationId xmlns:a16="http://schemas.microsoft.com/office/drawing/2014/main" id="{A7D4C4B3-2CA9-4C48-2967-8A0F617014FC}"/>
              </a:ext>
            </a:extLst>
          </p:cNvPr>
          <p:cNvSpPr/>
          <p:nvPr/>
        </p:nvSpPr>
        <p:spPr>
          <a:xfrm>
            <a:off x="4274210" y="2096572"/>
            <a:ext cx="3636963" cy="496961"/>
          </a:xfrm>
          <a:prstGeom prst="roundRect">
            <a:avLst>
              <a:gd name="adj" fmla="val 18663"/>
            </a:avLst>
          </a:prstGeom>
          <a:solidFill>
            <a:schemeClr val="accent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44000"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42028C9B-2C55-4654-988A-C29A68DA47C8}"/>
              </a:ext>
            </a:extLst>
          </p:cNvPr>
          <p:cNvSpPr txBox="1"/>
          <p:nvPr/>
        </p:nvSpPr>
        <p:spPr>
          <a:xfrm>
            <a:off x="4645892" y="2087563"/>
            <a:ext cx="2898628" cy="505549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cs-CZ" sz="2400" b="1" dirty="0">
                <a:solidFill>
                  <a:schemeClr val="bg1"/>
                </a:solidFill>
                <a:latin typeface="+mn-lt"/>
              </a:rPr>
              <a:t>moje IP adresa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Obdélník: se zakulacenými rohy 20">
            <a:extLst>
              <a:ext uri="{FF2B5EF4-FFF2-40B4-BE49-F238E27FC236}">
                <a16:creationId xmlns:a16="http://schemas.microsoft.com/office/drawing/2014/main" id="{B27173E7-B28B-0166-9F23-8196D4E95AA1}"/>
              </a:ext>
            </a:extLst>
          </p:cNvPr>
          <p:cNvSpPr/>
          <p:nvPr/>
        </p:nvSpPr>
        <p:spPr>
          <a:xfrm>
            <a:off x="8097839" y="2087563"/>
            <a:ext cx="3636961" cy="514558"/>
          </a:xfrm>
          <a:prstGeom prst="roundRect">
            <a:avLst>
              <a:gd name="adj" fmla="val 18663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posílané zprávy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22" name="Obdélník: se zakulacenými rohy 21">
            <a:extLst>
              <a:ext uri="{FF2B5EF4-FFF2-40B4-BE49-F238E27FC236}">
                <a16:creationId xmlns:a16="http://schemas.microsoft.com/office/drawing/2014/main" id="{6F136EF6-8A93-6C16-0B3B-7997C41CAE1D}"/>
              </a:ext>
            </a:extLst>
          </p:cNvPr>
          <p:cNvSpPr/>
          <p:nvPr/>
        </p:nvSpPr>
        <p:spPr>
          <a:xfrm>
            <a:off x="7544521" y="2787156"/>
            <a:ext cx="4205334" cy="514558"/>
          </a:xfrm>
          <a:prstGeom prst="roundRect">
            <a:avLst>
              <a:gd name="adj" fmla="val 18663"/>
            </a:avLst>
          </a:prstGeom>
          <a:solidFill>
            <a:schemeClr val="accent5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označení v příspěvcích</a:t>
            </a:r>
          </a:p>
        </p:txBody>
      </p:sp>
      <p:sp>
        <p:nvSpPr>
          <p:cNvPr id="23" name="Obdélník: se zakulacenými rohy 22">
            <a:extLst>
              <a:ext uri="{FF2B5EF4-FFF2-40B4-BE49-F238E27FC236}">
                <a16:creationId xmlns:a16="http://schemas.microsoft.com/office/drawing/2014/main" id="{FB169417-DB96-52F1-FCCA-1D1FDDBC7304}"/>
              </a:ext>
            </a:extLst>
          </p:cNvPr>
          <p:cNvSpPr/>
          <p:nvPr/>
        </p:nvSpPr>
        <p:spPr>
          <a:xfrm>
            <a:off x="4094162" y="2787156"/>
            <a:ext cx="3249660" cy="514558"/>
          </a:xfrm>
          <a:prstGeom prst="roundRect">
            <a:avLst>
              <a:gd name="adj" fmla="val 18663"/>
            </a:avLst>
          </a:prstGeom>
          <a:solidFill>
            <a:schemeClr val="bg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moje příspěvky</a:t>
            </a:r>
          </a:p>
        </p:txBody>
      </p:sp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9A4D880C-45BE-02E7-CB6B-121B1638C599}"/>
              </a:ext>
            </a:extLst>
          </p:cNvPr>
          <p:cNvSpPr/>
          <p:nvPr/>
        </p:nvSpPr>
        <p:spPr>
          <a:xfrm>
            <a:off x="457199" y="2787156"/>
            <a:ext cx="3436263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na co jsme klikli</a:t>
            </a:r>
          </a:p>
        </p:txBody>
      </p:sp>
      <p:sp>
        <p:nvSpPr>
          <p:cNvPr id="26" name="Obdélník: se zakulacenými rohy 25">
            <a:extLst>
              <a:ext uri="{FF2B5EF4-FFF2-40B4-BE49-F238E27FC236}">
                <a16:creationId xmlns:a16="http://schemas.microsoft.com/office/drawing/2014/main" id="{5DD9CCBE-E0CB-7E70-ED1D-CFCBF4CCBD92}"/>
              </a:ext>
            </a:extLst>
          </p:cNvPr>
          <p:cNvSpPr/>
          <p:nvPr/>
        </p:nvSpPr>
        <p:spPr>
          <a:xfrm>
            <a:off x="7142163" y="3482502"/>
            <a:ext cx="4607692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komentáře v diskuzích</a:t>
            </a:r>
          </a:p>
        </p:txBody>
      </p:sp>
      <p:sp>
        <p:nvSpPr>
          <p:cNvPr id="27" name="Obdélník: se zakulacenými rohy 26">
            <a:extLst>
              <a:ext uri="{FF2B5EF4-FFF2-40B4-BE49-F238E27FC236}">
                <a16:creationId xmlns:a16="http://schemas.microsoft.com/office/drawing/2014/main" id="{3FF12B8D-B691-5F15-7611-71DCA28C105B}"/>
              </a:ext>
            </a:extLst>
          </p:cNvPr>
          <p:cNvSpPr/>
          <p:nvPr/>
        </p:nvSpPr>
        <p:spPr>
          <a:xfrm>
            <a:off x="457200" y="3482502"/>
            <a:ext cx="3636962" cy="514558"/>
          </a:xfrm>
          <a:prstGeom prst="roundRect">
            <a:avLst>
              <a:gd name="adj" fmla="val 18663"/>
            </a:avLst>
          </a:prstGeom>
          <a:solidFill>
            <a:schemeClr val="accent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</a:rPr>
              <a:t>co si vyhledávám</a:t>
            </a:r>
          </a:p>
        </p:txBody>
      </p:sp>
      <p:sp>
        <p:nvSpPr>
          <p:cNvPr id="28" name="Obdélník: se zakulacenými rohy 27">
            <a:extLst>
              <a:ext uri="{FF2B5EF4-FFF2-40B4-BE49-F238E27FC236}">
                <a16:creationId xmlns:a16="http://schemas.microsoft.com/office/drawing/2014/main" id="{D4DA208B-D76B-3AE0-B12F-4FDA1B415E25}"/>
              </a:ext>
            </a:extLst>
          </p:cNvPr>
          <p:cNvSpPr/>
          <p:nvPr/>
        </p:nvSpPr>
        <p:spPr>
          <a:xfrm>
            <a:off x="4276725" y="3482502"/>
            <a:ext cx="2682876" cy="514558"/>
          </a:xfrm>
          <a:prstGeom prst="roundRect">
            <a:avLst>
              <a:gd name="adj" fmla="val 18663"/>
            </a:avLst>
          </a:prstGeom>
          <a:solidFill>
            <a:schemeClr val="bg2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co jsme </a:t>
            </a:r>
            <a:r>
              <a:rPr lang="cs-CZ" sz="2400" b="1" dirty="0" err="1">
                <a:solidFill>
                  <a:schemeClr val="accent4"/>
                </a:solidFill>
              </a:rPr>
              <a:t>lajkli</a:t>
            </a:r>
            <a:endParaRPr lang="cs-CZ" sz="2400" b="1" dirty="0">
              <a:solidFill>
                <a:schemeClr val="accent4"/>
              </a:solidFill>
            </a:endParaRPr>
          </a:p>
        </p:txBody>
      </p:sp>
      <p:sp>
        <p:nvSpPr>
          <p:cNvPr id="29" name="Obdélník: se zakulacenými rohy 28">
            <a:extLst>
              <a:ext uri="{FF2B5EF4-FFF2-40B4-BE49-F238E27FC236}">
                <a16:creationId xmlns:a16="http://schemas.microsoft.com/office/drawing/2014/main" id="{3BCA0EE1-D4BF-FD4C-7DC8-5561D250FC79}"/>
              </a:ext>
            </a:extLst>
          </p:cNvPr>
          <p:cNvSpPr/>
          <p:nvPr/>
        </p:nvSpPr>
        <p:spPr>
          <a:xfrm>
            <a:off x="440558" y="4875503"/>
            <a:ext cx="4791842" cy="514558"/>
          </a:xfrm>
          <a:prstGeom prst="roundRect">
            <a:avLst>
              <a:gd name="adj" fmla="val 18663"/>
            </a:avLst>
          </a:prstGeom>
          <a:solidFill>
            <a:schemeClr val="accent6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>
                <a:solidFill>
                  <a:schemeClr val="accent4"/>
                </a:solidFill>
              </a:rPr>
              <a:t>můj poskytovatel připojení</a:t>
            </a:r>
            <a:endParaRPr lang="cs-CZ" sz="2400" b="1" dirty="0">
              <a:solidFill>
                <a:schemeClr val="accent4"/>
              </a:solidFill>
            </a:endParaRPr>
          </a:p>
        </p:txBody>
      </p:sp>
      <p:sp>
        <p:nvSpPr>
          <p:cNvPr id="30" name="Obdélník: se zakulacenými rohy 29">
            <a:extLst>
              <a:ext uri="{FF2B5EF4-FFF2-40B4-BE49-F238E27FC236}">
                <a16:creationId xmlns:a16="http://schemas.microsoft.com/office/drawing/2014/main" id="{C319E608-C602-8E92-E37A-24059981EE7E}"/>
              </a:ext>
            </a:extLst>
          </p:cNvPr>
          <p:cNvSpPr/>
          <p:nvPr/>
        </p:nvSpPr>
        <p:spPr>
          <a:xfrm>
            <a:off x="5459827" y="4875503"/>
            <a:ext cx="4247591" cy="514558"/>
          </a:xfrm>
          <a:prstGeom prst="roundRect">
            <a:avLst>
              <a:gd name="adj" fmla="val 18663"/>
            </a:avLst>
          </a:prstGeom>
          <a:solidFill>
            <a:schemeClr val="bg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čas strávený </a:t>
            </a:r>
            <a:r>
              <a:rPr lang="cs-CZ" sz="2400" b="1">
                <a:solidFill>
                  <a:schemeClr val="accent4"/>
                </a:solidFill>
              </a:rPr>
              <a:t>na stránce</a:t>
            </a:r>
            <a:endParaRPr lang="cs-CZ" sz="2400" b="1" dirty="0">
              <a:solidFill>
                <a:schemeClr val="accent4"/>
              </a:solidFill>
            </a:endParaRPr>
          </a:p>
        </p:txBody>
      </p:sp>
      <p:sp>
        <p:nvSpPr>
          <p:cNvPr id="31" name="Obdélník: se zakulacenými rohy 30">
            <a:extLst>
              <a:ext uri="{FF2B5EF4-FFF2-40B4-BE49-F238E27FC236}">
                <a16:creationId xmlns:a16="http://schemas.microsoft.com/office/drawing/2014/main" id="{9E45F85D-BA0F-319E-8F7D-FFC2D7F0E78D}"/>
              </a:ext>
            </a:extLst>
          </p:cNvPr>
          <p:cNvSpPr/>
          <p:nvPr/>
        </p:nvSpPr>
        <p:spPr>
          <a:xfrm>
            <a:off x="457200" y="4177848"/>
            <a:ext cx="5795818" cy="514558"/>
          </a:xfrm>
          <a:prstGeom prst="roundRect">
            <a:avLst>
              <a:gd name="adj" fmla="val 18663"/>
            </a:avLst>
          </a:prstGeom>
          <a:solidFill>
            <a:schemeClr val="accent5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accent4"/>
                </a:solidFill>
              </a:rPr>
              <a:t>položky </a:t>
            </a:r>
            <a:r>
              <a:rPr lang="cs-CZ" sz="2400" b="1">
                <a:solidFill>
                  <a:schemeClr val="accent4"/>
                </a:solidFill>
              </a:rPr>
              <a:t>prohlížené v e-shopu</a:t>
            </a:r>
            <a:endParaRPr lang="cs-CZ" sz="2400" b="1" dirty="0">
              <a:solidFill>
                <a:schemeClr val="accent4"/>
              </a:solidFill>
            </a:endParaRPr>
          </a:p>
        </p:txBody>
      </p:sp>
      <p:sp>
        <p:nvSpPr>
          <p:cNvPr id="32" name="Obdélník: se zakulacenými rohy 31">
            <a:extLst>
              <a:ext uri="{FF2B5EF4-FFF2-40B4-BE49-F238E27FC236}">
                <a16:creationId xmlns:a16="http://schemas.microsoft.com/office/drawing/2014/main" id="{406642B9-6999-2870-1B3E-8FE348B32A07}"/>
              </a:ext>
            </a:extLst>
          </p:cNvPr>
          <p:cNvSpPr/>
          <p:nvPr/>
        </p:nvSpPr>
        <p:spPr>
          <a:xfrm>
            <a:off x="6446982" y="4177848"/>
            <a:ext cx="5287818" cy="514558"/>
          </a:xfrm>
          <a:prstGeom prst="roundRect">
            <a:avLst>
              <a:gd name="adj" fmla="val 18663"/>
            </a:avLst>
          </a:prstGeom>
          <a:solidFill>
            <a:schemeClr val="accent1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lang="cs-CZ" sz="2400" b="1" dirty="0">
                <a:solidFill>
                  <a:schemeClr val="bg1"/>
                </a:solidFill>
              </a:rPr>
              <a:t>co </a:t>
            </a:r>
            <a:r>
              <a:rPr lang="cs-CZ" sz="2400" b="1">
                <a:solidFill>
                  <a:schemeClr val="bg1"/>
                </a:solidFill>
              </a:rPr>
              <a:t>sleduju za příspěvky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33" name="Zástupný symbol pro číslo snímku 1">
            <a:extLst>
              <a:ext uri="{FF2B5EF4-FFF2-40B4-BE49-F238E27FC236}">
                <a16:creationId xmlns:a16="http://schemas.microsoft.com/office/drawing/2014/main" id="{ADAA278F-F350-CD8B-90F5-AE7CB5DAE54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7</a:t>
            </a:fld>
            <a:endParaRPr lang="cs-CZ"/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8"/>
          <p:cNvSpPr txBox="1">
            <a:spLocks noGrp="1"/>
          </p:cNvSpPr>
          <p:nvPr>
            <p:ph type="title"/>
          </p:nvPr>
        </p:nvSpPr>
        <p:spPr>
          <a:xfrm>
            <a:off x="838200" y="1249364"/>
            <a:ext cx="10515600" cy="83819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vert="horz" wrap="square" lIns="91440" tIns="45720" rIns="91440" bIns="45720" rtlCol="0" anchor="ctr" anchorCtr="0">
            <a:noAutofit/>
          </a:bodyPr>
          <a:lstStyle/>
          <a:p>
            <a:pPr algn="ctr">
              <a:spcBef>
                <a:spcPct val="0"/>
              </a:spcBef>
              <a:buSzPts val="6000"/>
            </a:pPr>
            <a:r>
              <a:rPr lang="cs-CZ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 </a:t>
            </a:r>
            <a:r>
              <a:rPr lang="cs-CZ" sz="3600" b="1" kern="12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čemu</a:t>
            </a:r>
            <a:r>
              <a:rPr lang="cs-CZ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cs-CZ" sz="3600" b="1" kern="1200" dirty="0">
                <a:solidFill>
                  <a:schemeClr val="accent5"/>
                </a:solidFill>
                <a:latin typeface="+mj-lt"/>
                <a:ea typeface="+mj-ea"/>
                <a:cs typeface="+mj-cs"/>
              </a:rPr>
              <a:t>komu</a:t>
            </a:r>
            <a:r>
              <a:rPr lang="cs-CZ" sz="36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může být?</a:t>
            </a:r>
            <a:endParaRPr sz="3600" b="1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Zástupný symbol pro číslo snímku 1">
            <a:extLst>
              <a:ext uri="{FF2B5EF4-FFF2-40B4-BE49-F238E27FC236}">
                <a16:creationId xmlns:a16="http://schemas.microsoft.com/office/drawing/2014/main" id="{ADAA278F-F350-CD8B-90F5-AE7CB5DAE54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8</a:t>
            </a:fld>
            <a:endParaRPr lang="cs-CZ"/>
          </a:p>
        </p:txBody>
      </p:sp>
      <p:sp>
        <p:nvSpPr>
          <p:cNvPr id="3" name="Obdélník: se zakulacenými rohy 2">
            <a:extLst>
              <a:ext uri="{FF2B5EF4-FFF2-40B4-BE49-F238E27FC236}">
                <a16:creationId xmlns:a16="http://schemas.microsoft.com/office/drawing/2014/main" id="{3BEDDC15-6037-44A3-90A4-2CC7C49CC1FD}"/>
              </a:ext>
            </a:extLst>
          </p:cNvPr>
          <p:cNvSpPr/>
          <p:nvPr/>
        </p:nvSpPr>
        <p:spPr>
          <a:xfrm>
            <a:off x="2182813" y="2283619"/>
            <a:ext cx="7824788" cy="1858962"/>
          </a:xfrm>
          <a:prstGeom prst="roundRect">
            <a:avLst>
              <a:gd name="adj" fmla="val 6022"/>
            </a:avLst>
          </a:prstGeom>
          <a:solidFill>
            <a:schemeClr val="accent5"/>
          </a:solidFill>
          <a:effectLst>
            <a:outerShdw dist="38100" dir="2700000" algn="l" rotWithShape="0">
              <a:schemeClr val="accent4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marL="0" indent="0" algn="ctr">
              <a:buNone/>
            </a:pPr>
            <a:r>
              <a:rPr lang="cs-CZ" sz="2400" b="0" u="none" strike="noStrike" dirty="0">
                <a:solidFill>
                  <a:schemeClr val="accent4"/>
                </a:solidFill>
                <a:effectLst/>
              </a:rPr>
              <a:t>„Ze střípků </a:t>
            </a:r>
            <a:r>
              <a:rPr lang="cs-CZ" sz="2400" b="1" u="none" strike="noStrike" dirty="0">
                <a:solidFill>
                  <a:schemeClr val="accent4"/>
                </a:solidFill>
                <a:effectLst/>
              </a:rPr>
              <a:t>digitální stopy</a:t>
            </a:r>
            <a:r>
              <a:rPr lang="cs-CZ" sz="2400" b="0" u="none" strike="noStrike" dirty="0">
                <a:solidFill>
                  <a:schemeClr val="accent4"/>
                </a:solidFill>
                <a:effectLst/>
              </a:rPr>
              <a:t> lze </a:t>
            </a:r>
            <a:r>
              <a:rPr lang="cs-CZ" sz="2400" dirty="0">
                <a:solidFill>
                  <a:schemeClr val="accent4"/>
                </a:solidFill>
              </a:rPr>
              <a:t>po</a:t>
            </a:r>
            <a:r>
              <a:rPr lang="cs-CZ" sz="2400" b="0" u="none" strike="noStrike" dirty="0">
                <a:solidFill>
                  <a:schemeClr val="accent4"/>
                </a:solidFill>
                <a:effectLst/>
              </a:rPr>
              <a:t>skládat velice </a:t>
            </a:r>
            <a:br>
              <a:rPr lang="cs-CZ" sz="2400" b="0" u="none" strike="noStrike" dirty="0">
                <a:solidFill>
                  <a:schemeClr val="accent4"/>
                </a:solidFill>
                <a:effectLst/>
              </a:rPr>
            </a:br>
            <a:r>
              <a:rPr lang="cs-CZ" sz="2400" b="0" u="none" strike="noStrike" dirty="0">
                <a:solidFill>
                  <a:schemeClr val="accent4"/>
                </a:solidFill>
                <a:effectLst/>
              </a:rPr>
              <a:t>podrobnou </a:t>
            </a:r>
            <a:r>
              <a:rPr lang="cs-CZ" sz="2400" b="1" u="none" strike="noStrike" dirty="0">
                <a:solidFill>
                  <a:schemeClr val="accent4"/>
                </a:solidFill>
                <a:effectLst/>
              </a:rPr>
              <a:t>digitální identitu</a:t>
            </a:r>
            <a:r>
              <a:rPr lang="cs-CZ" sz="2400" b="0" u="none" strike="noStrike" dirty="0">
                <a:solidFill>
                  <a:schemeClr val="accent4"/>
                </a:solidFill>
                <a:effectLst/>
              </a:rPr>
              <a:t> každého uživatele.“</a:t>
            </a:r>
          </a:p>
        </p:txBody>
      </p:sp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BD6AAF01-23E9-094A-49D9-FCAF4AE3982E}"/>
              </a:ext>
            </a:extLst>
          </p:cNvPr>
          <p:cNvSpPr txBox="1">
            <a:spLocks/>
          </p:cNvSpPr>
          <p:nvPr/>
        </p:nvSpPr>
        <p:spPr>
          <a:xfrm>
            <a:off x="9273308" y="2283618"/>
            <a:ext cx="734292" cy="1845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1]</a:t>
            </a:r>
          </a:p>
        </p:txBody>
      </p:sp>
      <p:sp>
        <p:nvSpPr>
          <p:cNvPr id="6" name="Google Shape;101;p1">
            <a:extLst>
              <a:ext uri="{FF2B5EF4-FFF2-40B4-BE49-F238E27FC236}">
                <a16:creationId xmlns:a16="http://schemas.microsoft.com/office/drawing/2014/main" id="{DD043DFC-DD2F-B2C2-9337-8A32416D515E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1] </a:t>
            </a:r>
            <a:r>
              <a:rPr lang="cs-CZ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Zdroj: Internetem bezpečně</a:t>
            </a:r>
            <a:endParaRPr lang="cs-CZ" sz="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7525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ástupný symbol pro číslo snímku 1">
            <a:extLst>
              <a:ext uri="{FF2B5EF4-FFF2-40B4-BE49-F238E27FC236}">
                <a16:creationId xmlns:a16="http://schemas.microsoft.com/office/drawing/2014/main" id="{ADAA278F-F350-CD8B-90F5-AE7CB5DAE54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096250" y="6172200"/>
            <a:ext cx="3638550" cy="6858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9</a:t>
            </a:fld>
            <a:endParaRPr lang="cs-CZ"/>
          </a:p>
        </p:txBody>
      </p:sp>
      <p:sp>
        <p:nvSpPr>
          <p:cNvPr id="6" name="Google Shape;101;p1">
            <a:extLst>
              <a:ext uri="{FF2B5EF4-FFF2-40B4-BE49-F238E27FC236}">
                <a16:creationId xmlns:a16="http://schemas.microsoft.com/office/drawing/2014/main" id="{DD043DFC-DD2F-B2C2-9337-8A32416D515E}"/>
              </a:ext>
            </a:extLst>
          </p:cNvPr>
          <p:cNvSpPr txBox="1">
            <a:spLocks/>
          </p:cNvSpPr>
          <p:nvPr/>
        </p:nvSpPr>
        <p:spPr>
          <a:xfrm>
            <a:off x="4276725" y="6172200"/>
            <a:ext cx="65024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1] </a:t>
            </a:r>
            <a:r>
              <a:rPr lang="cs-CZ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Zdroj: </a:t>
            </a:r>
            <a:r>
              <a:rPr lang="cs-CZ" sz="800" dirty="0" err="1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</a:t>
            </a:r>
            <a:r>
              <a:rPr lang="cs-CZ" sz="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Guardian</a:t>
            </a:r>
            <a:endParaRPr lang="cs-CZ" sz="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C86EE206-742B-12DE-1828-BA8D413294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727" t="31149" r="29918" b="4274"/>
          <a:stretch/>
        </p:blipFill>
        <p:spPr>
          <a:xfrm>
            <a:off x="457201" y="228601"/>
            <a:ext cx="7456487" cy="5943599"/>
          </a:xfrm>
          <a:prstGeom prst="roundRect">
            <a:avLst>
              <a:gd name="adj" fmla="val 2138"/>
            </a:avLst>
          </a:prstGeom>
          <a:solidFill>
            <a:schemeClr val="bg1"/>
          </a:solidFill>
          <a:ln w="28575">
            <a:solidFill>
              <a:schemeClr val="accent4"/>
            </a:solidFill>
          </a:ln>
          <a:effectLst>
            <a:outerShdw dist="38100" dir="2700000" algn="tl" rotWithShape="0">
              <a:schemeClr val="accent4"/>
            </a:outerShdw>
          </a:effectLst>
        </p:spPr>
      </p:pic>
      <p:sp>
        <p:nvSpPr>
          <p:cNvPr id="5" name="Google Shape;101;p1">
            <a:extLst>
              <a:ext uri="{FF2B5EF4-FFF2-40B4-BE49-F238E27FC236}">
                <a16:creationId xmlns:a16="http://schemas.microsoft.com/office/drawing/2014/main" id="{BD6AAF01-23E9-094A-49D9-FCAF4AE3982E}"/>
              </a:ext>
            </a:extLst>
          </p:cNvPr>
          <p:cNvSpPr txBox="1">
            <a:spLocks/>
          </p:cNvSpPr>
          <p:nvPr/>
        </p:nvSpPr>
        <p:spPr>
          <a:xfrm>
            <a:off x="7534275" y="2762249"/>
            <a:ext cx="379413" cy="87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buNone/>
              <a:defRPr sz="2000">
                <a:solidFill>
                  <a:schemeClr val="bg1"/>
                </a:solidFill>
                <a:latin typeface="+mj-lt"/>
                <a:ea typeface="Avenir"/>
                <a:cs typeface="Aveni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US" sz="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1]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39E7EC0-66E5-F783-4E07-0491BA503D1B}"/>
              </a:ext>
            </a:extLst>
          </p:cNvPr>
          <p:cNvSpPr txBox="1"/>
          <p:nvPr/>
        </p:nvSpPr>
        <p:spPr>
          <a:xfrm>
            <a:off x="8096250" y="228602"/>
            <a:ext cx="3638551" cy="26384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cs-CZ" sz="2000" dirty="0">
                <a:solidFill>
                  <a:schemeClr val="bg1"/>
                </a:solidFill>
                <a:latin typeface="+mn-lt"/>
              </a:rPr>
              <a:t>Digitální stopa může být </a:t>
            </a:r>
            <a:br>
              <a:rPr lang="cs-CZ" sz="2000" dirty="0">
                <a:solidFill>
                  <a:schemeClr val="bg1"/>
                </a:solidFill>
                <a:latin typeface="+mn-lt"/>
              </a:rPr>
            </a:br>
            <a:r>
              <a:rPr lang="cs-CZ" sz="2000" dirty="0">
                <a:solidFill>
                  <a:schemeClr val="bg1"/>
                </a:solidFill>
                <a:latin typeface="+mn-lt"/>
              </a:rPr>
              <a:t>i</a:t>
            </a:r>
            <a:r>
              <a:rPr lang="cs-CZ" sz="2000" b="1" dirty="0">
                <a:solidFill>
                  <a:schemeClr val="accent5"/>
                </a:solidFill>
                <a:latin typeface="+mn-lt"/>
              </a:rPr>
              <a:t> nebezpečná</a:t>
            </a:r>
          </a:p>
        </p:txBody>
      </p:sp>
    </p:spTree>
    <p:extLst>
      <p:ext uri="{BB962C8B-B14F-4D97-AF65-F5344CB8AC3E}">
        <p14:creationId xmlns:p14="http://schemas.microsoft.com/office/powerpoint/2010/main" val="337821825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Internet4Kids">
  <a:themeElements>
    <a:clrScheme name="Office">
      <a:dk1>
        <a:srgbClr val="000000"/>
      </a:dk1>
      <a:lt1>
        <a:srgbClr val="FFFFFF"/>
      </a:lt1>
      <a:dk2>
        <a:srgbClr val="F66766"/>
      </a:dk2>
      <a:lt2>
        <a:srgbClr val="808080"/>
      </a:lt2>
      <a:accent1>
        <a:srgbClr val="6F3AFF"/>
      </a:accent1>
      <a:accent2>
        <a:srgbClr val="0FFAFF"/>
      </a:accent2>
      <a:accent3>
        <a:srgbClr val="D64DF6"/>
      </a:accent3>
      <a:accent4>
        <a:srgbClr val="20085E"/>
      </a:accent4>
      <a:accent5>
        <a:srgbClr val="FFFF33"/>
      </a:accent5>
      <a:accent6>
        <a:srgbClr val="FFB200"/>
      </a:accent6>
      <a:hlink>
        <a:srgbClr val="0563C1"/>
      </a:hlink>
      <a:folHlink>
        <a:srgbClr val="954F72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25570</TotalTime>
  <Words>771</Words>
  <Application>Microsoft Macintosh PowerPoint</Application>
  <PresentationFormat>Widescreen</PresentationFormat>
  <Paragraphs>118</Paragraphs>
  <Slides>23</Slides>
  <Notes>22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Avenir</vt:lpstr>
      <vt:lpstr>Avenir Next LT Pro</vt:lpstr>
      <vt:lpstr>Calibri</vt:lpstr>
      <vt:lpstr>Poppins</vt:lpstr>
      <vt:lpstr>Internet4Kids</vt:lpstr>
      <vt:lpstr>DIGITÁLNÍ (DATOVÁ)  STOPA</vt:lpstr>
      <vt:lpstr>Opakování z minula</vt:lpstr>
      <vt:lpstr>Jak funguje financování internetu?</vt:lpstr>
      <vt:lpstr>PowerPoint Presentation</vt:lpstr>
      <vt:lpstr>PowerPoint Presentation</vt:lpstr>
      <vt:lpstr>PowerPoint Presentation</vt:lpstr>
      <vt:lpstr>Co všechno je DIGITÁLNÍ STOPA?</vt:lpstr>
      <vt:lpstr>K čemu to komu může být?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Jak fungují COOKIES?</vt:lpstr>
      <vt:lpstr>Jak fungují COOKIES?</vt:lpstr>
      <vt:lpstr>Jak fungují COOKIES?</vt:lpstr>
      <vt:lpstr>Jak fungují COOKIES?</vt:lpstr>
      <vt:lpstr>PowerPoint Presentation</vt:lpstr>
      <vt:lpstr>PowerPoint Presentation</vt:lpstr>
      <vt:lpstr>Na internetu po nás zůstává mnoho stop.  Je důležité si to uvědomovat a podle toho se i chovat.</vt:lpstr>
      <vt:lpstr>internet4kids.mff.cuni.cz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internet?</dc:title>
  <dc:creator>Mazná Michaela</dc:creator>
  <cp:lastModifiedBy>Anna Yaghobová</cp:lastModifiedBy>
  <cp:revision>19</cp:revision>
  <dcterms:created xsi:type="dcterms:W3CDTF">2022-11-28T07:37:06Z</dcterms:created>
  <dcterms:modified xsi:type="dcterms:W3CDTF">2024-08-07T14:37:26Z</dcterms:modified>
</cp:coreProperties>
</file>