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67" r:id="rId3"/>
    <p:sldId id="279" r:id="rId4"/>
    <p:sldId id="280" r:id="rId5"/>
    <p:sldId id="281" r:id="rId6"/>
    <p:sldId id="282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3.hodina - priprava tezka" id="{35C92F40-5D30-4E5C-B6F3-373F92AA90EF}">
          <p14:sldIdLst>
            <p14:sldId id="276"/>
            <p14:sldId id="267"/>
            <p14:sldId id="279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5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3064" y="-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8/7/24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C68DB0-1E57-24C2-57F5-6FDA4A534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1543C36-72B7-B785-E307-CE607EA9F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828676"/>
            <a:ext cx="3086098" cy="338138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10000"/>
              </a:lnSpc>
              <a:buSzPct val="120000"/>
              <a:buNone/>
            </a:pPr>
            <a:r>
              <a:rPr lang="cs-CZ" dirty="0">
                <a:solidFill>
                  <a:srgbClr val="000000"/>
                </a:solidFill>
              </a:rPr>
              <a:t>CÍLE HODINY</a:t>
            </a:r>
            <a:endParaRPr lang="en-US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A51B0E90-85CA-B33E-0772-46EC89EC0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2E5BB04-64D4-6251-4423-663ED7227D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87337" y="49053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cs-CZ" sz="1800" b="1" dirty="0"/>
              <a:t>CO O NÁS VÍ INTERNET?</a:t>
            </a:r>
            <a:endParaRPr lang="en-US" sz="14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EE2DFC95-6A85-19AC-8929-043FB99A4474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2AF4E69F-ED3E-7D73-FC0D-13F4991692AD}"/>
              </a:ext>
            </a:extLst>
          </p:cNvPr>
          <p:cNvSpPr/>
          <p:nvPr/>
        </p:nvSpPr>
        <p:spPr>
          <a:xfrm>
            <a:off x="287338" y="831278"/>
            <a:ext cx="3086098" cy="834283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 9">
            <a:extLst>
              <a:ext uri="{FF2B5EF4-FFF2-40B4-BE49-F238E27FC236}">
                <a16:creationId xmlns:a16="http://schemas.microsoft.com/office/drawing/2014/main" id="{420FF957-6B0F-D08B-139C-BDBAD57FB143}"/>
              </a:ext>
            </a:extLst>
          </p:cNvPr>
          <p:cNvSpPr txBox="1">
            <a:spLocks/>
          </p:cNvSpPr>
          <p:nvPr/>
        </p:nvSpPr>
        <p:spPr>
          <a:xfrm>
            <a:off x="287337" y="1158877"/>
            <a:ext cx="3086099" cy="5066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Žák se seznámí s digitální stopou, cookies a personalizací obsahu na internetu.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2E6FB8A6-F9B0-145C-48B1-446EADE8C181}"/>
              </a:ext>
            </a:extLst>
          </p:cNvPr>
          <p:cNvSpPr/>
          <p:nvPr/>
        </p:nvSpPr>
        <p:spPr>
          <a:xfrm>
            <a:off x="3484565" y="831278"/>
            <a:ext cx="3086098" cy="1184339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ástupný obsah 2">
            <a:extLst>
              <a:ext uri="{FF2B5EF4-FFF2-40B4-BE49-F238E27FC236}">
                <a16:creationId xmlns:a16="http://schemas.microsoft.com/office/drawing/2014/main" id="{AF08A732-E148-CB24-8E8B-BA73AB251103}"/>
              </a:ext>
            </a:extLst>
          </p:cNvPr>
          <p:cNvSpPr txBox="1">
            <a:spLocks/>
          </p:cNvSpPr>
          <p:nvPr/>
        </p:nvSpPr>
        <p:spPr>
          <a:xfrm>
            <a:off x="3484564" y="828676"/>
            <a:ext cx="3086098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NÁVAZNOST NA RVP</a:t>
            </a:r>
            <a:endParaRPr lang="en-US" dirty="0"/>
          </a:p>
        </p:txBody>
      </p:sp>
      <p:sp>
        <p:nvSpPr>
          <p:cNvPr id="16" name=" 9">
            <a:extLst>
              <a:ext uri="{FF2B5EF4-FFF2-40B4-BE49-F238E27FC236}">
                <a16:creationId xmlns:a16="http://schemas.microsoft.com/office/drawing/2014/main" id="{C63C18BF-6402-0776-90B6-58ADBAC34096}"/>
              </a:ext>
            </a:extLst>
          </p:cNvPr>
          <p:cNvSpPr txBox="1">
            <a:spLocks/>
          </p:cNvSpPr>
          <p:nvPr/>
        </p:nvSpPr>
        <p:spPr>
          <a:xfrm>
            <a:off x="3484564" y="1166813"/>
            <a:ext cx="3086099" cy="8403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spcAft>
                <a:spcPts val="1300"/>
              </a:spcAft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I-9-4-05 dokáže usměrnit svoji činnost tak, aby minimalizoval riziko ztráty či zneužití dat; popíše fungování a diskutuje omezení zabezpečovacích řešení</a:t>
            </a:r>
          </a:p>
        </p:txBody>
      </p: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5DF86083-4DF5-B047-8E98-10B16255F18A}"/>
              </a:ext>
            </a:extLst>
          </p:cNvPr>
          <p:cNvSpPr/>
          <p:nvPr/>
        </p:nvSpPr>
        <p:spPr>
          <a:xfrm>
            <a:off x="3479799" y="2116645"/>
            <a:ext cx="3086098" cy="1065213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 9">
            <a:extLst>
              <a:ext uri="{FF2B5EF4-FFF2-40B4-BE49-F238E27FC236}">
                <a16:creationId xmlns:a16="http://schemas.microsoft.com/office/drawing/2014/main" id="{31FF1230-1C27-3783-942F-257BE126BA8E}"/>
              </a:ext>
            </a:extLst>
          </p:cNvPr>
          <p:cNvSpPr txBox="1">
            <a:spLocks/>
          </p:cNvSpPr>
          <p:nvPr/>
        </p:nvSpPr>
        <p:spPr>
          <a:xfrm>
            <a:off x="3479800" y="2507850"/>
            <a:ext cx="2646362" cy="6740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digitální stopa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cookies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personalizace obsahu internetu</a:t>
            </a:r>
          </a:p>
        </p:txBody>
      </p:sp>
      <p:sp>
        <p:nvSpPr>
          <p:cNvPr id="21" name="Zástupný obsah 2">
            <a:extLst>
              <a:ext uri="{FF2B5EF4-FFF2-40B4-BE49-F238E27FC236}">
                <a16:creationId xmlns:a16="http://schemas.microsoft.com/office/drawing/2014/main" id="{F0B31A38-29D6-3CD5-CF4D-7F1EE487F17C}"/>
              </a:ext>
            </a:extLst>
          </p:cNvPr>
          <p:cNvSpPr txBox="1">
            <a:spLocks/>
          </p:cNvSpPr>
          <p:nvPr/>
        </p:nvSpPr>
        <p:spPr>
          <a:xfrm>
            <a:off x="3479801" y="2164925"/>
            <a:ext cx="3086098" cy="33813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cs-CZ" dirty="0">
                <a:solidFill>
                  <a:srgbClr val="000000"/>
                </a:solidFill>
              </a:rPr>
              <a:t>KONCEPTY, SE KTERÝMI SE ŽÁCI SEZNÁMÍ</a:t>
            </a:r>
            <a:endParaRPr lang="en-US" dirty="0"/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8CEEE272-115F-E766-FB06-E8E29337EEC9}"/>
              </a:ext>
            </a:extLst>
          </p:cNvPr>
          <p:cNvSpPr/>
          <p:nvPr/>
        </p:nvSpPr>
        <p:spPr>
          <a:xfrm>
            <a:off x="284160" y="1760214"/>
            <a:ext cx="3086098" cy="1771083"/>
          </a:xfrm>
          <a:prstGeom prst="roundRect">
            <a:avLst>
              <a:gd name="adj" fmla="val 5113"/>
            </a:avLst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ástupný obsah 2">
            <a:extLst>
              <a:ext uri="{FF2B5EF4-FFF2-40B4-BE49-F238E27FC236}">
                <a16:creationId xmlns:a16="http://schemas.microsoft.com/office/drawing/2014/main" id="{2849A3BC-16EB-F0FC-75E9-95CBEB17CE1C}"/>
              </a:ext>
            </a:extLst>
          </p:cNvPr>
          <p:cNvSpPr txBox="1">
            <a:spLocks/>
          </p:cNvSpPr>
          <p:nvPr/>
        </p:nvSpPr>
        <p:spPr>
          <a:xfrm>
            <a:off x="284162" y="1828800"/>
            <a:ext cx="3086098" cy="32191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120000"/>
              <a:buFont typeface="+mj-lt"/>
              <a:buNone/>
            </a:pPr>
            <a:r>
              <a:rPr lang="pl-PL" dirty="0">
                <a:solidFill>
                  <a:srgbClr val="000000"/>
                </a:solidFill>
              </a:rPr>
              <a:t>CO JE POTŘEBA ZAJISTIT PŘED HODINOU</a:t>
            </a:r>
            <a:endParaRPr lang="en-US" dirty="0"/>
          </a:p>
        </p:txBody>
      </p:sp>
      <p:sp>
        <p:nvSpPr>
          <p:cNvPr id="30" name=" 9">
            <a:extLst>
              <a:ext uri="{FF2B5EF4-FFF2-40B4-BE49-F238E27FC236}">
                <a16:creationId xmlns:a16="http://schemas.microsoft.com/office/drawing/2014/main" id="{BB084CA8-86B0-748D-59CF-250A75401899}"/>
              </a:ext>
            </a:extLst>
          </p:cNvPr>
          <p:cNvSpPr txBox="1">
            <a:spLocks/>
          </p:cNvSpPr>
          <p:nvPr/>
        </p:nvSpPr>
        <p:spPr>
          <a:xfrm>
            <a:off x="284160" y="2171700"/>
            <a:ext cx="3086100" cy="13128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Projít si podrobný průběh hodiny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Vytisknout pracovní listy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Připravit si: prezentaci, projektor, </a:t>
            </a:r>
            <a:br>
              <a:rPr lang="pl-PL" sz="1000" dirty="0">
                <a:solidFill>
                  <a:srgbClr val="000000"/>
                </a:solidFill>
                <a:ea typeface="Avenir"/>
              </a:rPr>
            </a:br>
            <a:r>
              <a:rPr lang="pl-PL" sz="1000" dirty="0">
                <a:solidFill>
                  <a:srgbClr val="000000"/>
                </a:solidFill>
                <a:ea typeface="Avenir"/>
              </a:rPr>
              <a:t>tabuli + fixy/křídy</a:t>
            </a:r>
          </a:p>
          <a:p>
            <a:pPr marL="171450" indent="-171450">
              <a:lnSpc>
                <a:spcPct val="110000"/>
              </a:lnSpc>
              <a:spcBef>
                <a:spcPts val="0"/>
              </a:spcBef>
              <a:buSzPct val="120000"/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Děti musí mít k dispozici elektronické zařízení, které se zvládne připojit k Wi-Fi (vlastní telefon, </a:t>
            </a:r>
            <a:r>
              <a:rPr lang="pl-PL" sz="1000" dirty="0" err="1">
                <a:solidFill>
                  <a:srgbClr val="000000"/>
                </a:solidFill>
                <a:ea typeface="Avenir"/>
              </a:rPr>
              <a:t>školní</a:t>
            </a:r>
            <a:r>
              <a:rPr lang="pl-PL" sz="1000" dirty="0">
                <a:solidFill>
                  <a:srgbClr val="000000"/>
                </a:solidFill>
                <a:ea typeface="Avenir"/>
              </a:rPr>
              <a:t> tablety atd.).</a:t>
            </a:r>
          </a:p>
        </p:txBody>
      </p:sp>
      <p:sp>
        <p:nvSpPr>
          <p:cNvPr id="11" name="Nadpis 1">
            <a:extLst>
              <a:ext uri="{FF2B5EF4-FFF2-40B4-BE49-F238E27FC236}">
                <a16:creationId xmlns:a16="http://schemas.microsoft.com/office/drawing/2014/main" id="{65C91E50-5055-703B-8ED8-333F981968F4}"/>
              </a:ext>
            </a:extLst>
          </p:cNvPr>
          <p:cNvSpPr txBox="1">
            <a:spLocks/>
          </p:cNvSpPr>
          <p:nvPr/>
        </p:nvSpPr>
        <p:spPr>
          <a:xfrm>
            <a:off x="284162" y="3858261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podrobně</a:t>
            </a:r>
            <a:endParaRPr lang="en-US" sz="1400" dirty="0"/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B46F70A4-D416-04D0-9F7A-9817E17F3B8D}"/>
              </a:ext>
            </a:extLst>
          </p:cNvPr>
          <p:cNvSpPr txBox="1">
            <a:spLocks/>
          </p:cNvSpPr>
          <p:nvPr/>
        </p:nvSpPr>
        <p:spPr>
          <a:xfrm>
            <a:off x="284162" y="4204595"/>
            <a:ext cx="6281737" cy="1696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Opakování a rozšíření z minulé hodiny (3 MIN)</a:t>
            </a:r>
            <a:endParaRPr lang="en-US" sz="1200" b="1" cap="all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E157FFAB-B587-7209-AF1E-3FEBA61FE7DC}"/>
              </a:ext>
            </a:extLst>
          </p:cNvPr>
          <p:cNvSpPr txBox="1">
            <a:spLocks/>
          </p:cNvSpPr>
          <p:nvPr/>
        </p:nvSpPr>
        <p:spPr>
          <a:xfrm>
            <a:off x="288925" y="4546600"/>
            <a:ext cx="6276975" cy="2127251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spc="22" dirty="0"/>
              <a:t>Můžeme zařadit jen jednu nebo obě aktivity, záleží na našich časových možnostech.</a:t>
            </a:r>
          </a:p>
          <a:p>
            <a:pPr>
              <a:lnSpc>
                <a:spcPct val="110000"/>
              </a:lnSpc>
            </a:pPr>
            <a:endParaRPr lang="cs-CZ" sz="1000" b="1" dirty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1-2.</a:t>
            </a:r>
          </a:p>
          <a:p>
            <a:pPr>
              <a:lnSpc>
                <a:spcPct val="110000"/>
              </a:lnSpc>
            </a:pPr>
            <a:r>
              <a:rPr lang="cs-CZ" sz="1000" b="1" spc="22" dirty="0"/>
              <a:t>Aktivita Krátký opakovací hlasovací kvíz</a:t>
            </a:r>
          </a:p>
          <a:p>
            <a:pPr>
              <a:lnSpc>
                <a:spcPct val="110000"/>
              </a:lnSpc>
            </a:pPr>
            <a:r>
              <a:rPr lang="cs-CZ" sz="1000" spc="22" dirty="0"/>
              <a:t>Pokládáme otázky a děti odpovídají nebo hlasují, případně přidáváme doplňkové otevřené otázky.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Jsou webové stránky uložené na serveru?</a:t>
            </a:r>
            <a:r>
              <a:rPr lang="cs-CZ" sz="1000" spc="22" dirty="0"/>
              <a:t> 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-12" dirty="0"/>
              <a:t>Pro wifi připojení potřebuji BTS vysílač.</a:t>
            </a:r>
            <a:r>
              <a:rPr lang="cs-CZ" sz="1000" spc="-12" dirty="0"/>
              <a:t> (ne)</a:t>
            </a:r>
          </a:p>
          <a:p>
            <a:pPr marL="360000" lvl="1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Co potřebuji?</a:t>
            </a:r>
            <a:r>
              <a:rPr lang="cs-CZ" sz="1000" spc="22" dirty="0"/>
              <a:t> (Wi-Fi router nebo mobil s hotspotem)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Paket obsahuje IP adresu odesílatele.</a:t>
            </a:r>
            <a:r>
              <a:rPr lang="cs-CZ" sz="1000" spc="22" dirty="0"/>
              <a:t> 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Jsou </a:t>
            </a:r>
            <a:r>
              <a:rPr lang="cs-CZ" sz="1000" b="1" spc="22" dirty="0" err="1"/>
              <a:t>Youtube</a:t>
            </a:r>
            <a:r>
              <a:rPr lang="cs-CZ" sz="1000" b="1" spc="22" dirty="0"/>
              <a:t> videa uložena na routeru?</a:t>
            </a:r>
            <a:r>
              <a:rPr lang="cs-CZ" sz="1000" spc="22" dirty="0"/>
              <a:t> (ne)</a:t>
            </a:r>
          </a:p>
          <a:p>
            <a:pPr marL="360000" lvl="1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A co router dělá? </a:t>
            </a:r>
            <a:r>
              <a:rPr lang="cs-CZ" sz="1000" spc="22" dirty="0"/>
              <a:t>(chytrá křižovatka)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Nejčastější způsob spojení v internetové síti je Wi-Fi.</a:t>
            </a:r>
            <a:r>
              <a:rPr lang="cs-CZ" sz="1000" spc="22" dirty="0"/>
              <a:t> (ne)</a:t>
            </a:r>
          </a:p>
          <a:p>
            <a:pPr marL="360000" lvl="1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Co je nejčastější? </a:t>
            </a:r>
            <a:r>
              <a:rPr lang="cs-CZ" sz="1000" spc="22" dirty="0"/>
              <a:t>(kabel)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Video bude rozděleno do více paketů než obrázek.</a:t>
            </a:r>
            <a:r>
              <a:rPr lang="cs-CZ" sz="1000" spc="22" dirty="0"/>
              <a:t> 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Pakety vždy přijdou již ve správném pořadí.</a:t>
            </a:r>
            <a:r>
              <a:rPr lang="cs-CZ" sz="1000" spc="22" dirty="0"/>
              <a:t> (ne)</a:t>
            </a:r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3C53EDA4-CDFD-E3AF-043C-2723C8711239}"/>
              </a:ext>
            </a:extLst>
          </p:cNvPr>
          <p:cNvSpPr txBox="1">
            <a:spLocks/>
          </p:cNvSpPr>
          <p:nvPr/>
        </p:nvSpPr>
        <p:spPr>
          <a:xfrm>
            <a:off x="292100" y="7251701"/>
            <a:ext cx="6273800" cy="1854200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3-5 (skryté).</a:t>
            </a:r>
          </a:p>
          <a:p>
            <a:pPr>
              <a:lnSpc>
                <a:spcPct val="110000"/>
              </a:lnSpc>
            </a:pPr>
            <a:r>
              <a:rPr lang="cs-CZ" sz="1000" b="1" dirty="0"/>
              <a:t>Aktivita Financování internetu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Žáci se rozdělí alespoň do 3 skupin, ideálně 6. Každé skupině zadáme jednu z následujících otázek k debatě.</a:t>
            </a:r>
          </a:p>
          <a:p>
            <a:pPr>
              <a:lnSpc>
                <a:spcPct val="110000"/>
              </a:lnSpc>
            </a:pPr>
            <a:endParaRPr lang="cs-CZ" sz="1000" dirty="0"/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dirty="0"/>
              <a:t>Jak se projeví vysoká návštěvnost stránky </a:t>
            </a:r>
            <a:br>
              <a:rPr lang="cs-CZ" sz="1000" dirty="0"/>
            </a:br>
            <a:r>
              <a:rPr lang="cs-CZ" sz="1000" dirty="0"/>
              <a:t>a čas na ní strávený na výdělku majitele? Proč? Jak se projeví, když mám zapnutý </a:t>
            </a:r>
            <a:r>
              <a:rPr lang="cs-CZ" sz="1000" dirty="0" err="1"/>
              <a:t>AdBlock</a:t>
            </a:r>
            <a:r>
              <a:rPr lang="cs-CZ" sz="1000" dirty="0"/>
              <a:t> (automatické vypínání reklam)?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spc="-19" dirty="0"/>
              <a:t>Dostanu se k internetu zcela zdarma? Platí za to někdo u mě doma, v McDonaldu na wifi, nebo když používám mobilní data? A kdo jsou tzv. poskytovatelé internetu (ISP)?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cs-CZ" sz="1000" dirty="0"/>
          </a:p>
          <a:p>
            <a:pPr>
              <a:lnSpc>
                <a:spcPct val="110000"/>
              </a:lnSpc>
            </a:pPr>
            <a:r>
              <a:rPr lang="cs-CZ" sz="1000" i="1" dirty="0"/>
              <a:t>„Ve skupině najděte odpověď na zadanou otázku. Dáme si na hledání 4 minuty.”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Reflexe proběhne vždy vyvoláním jedné skupiny, a pak povzbuzením druhé, zda by tu odpověď nějak doplnila, případně porovnáním odpovědí.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391572F9-9571-7E73-1371-77CD41D9208B}"/>
              </a:ext>
            </a:extLst>
          </p:cNvPr>
          <p:cNvSpPr txBox="1">
            <a:spLocks/>
          </p:cNvSpPr>
          <p:nvPr/>
        </p:nvSpPr>
        <p:spPr>
          <a:xfrm>
            <a:off x="284162" y="6913928"/>
            <a:ext cx="6281737" cy="16960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cap="all" dirty="0"/>
              <a:t>Možné</a:t>
            </a:r>
            <a:r>
              <a:rPr lang="cs-CZ" sz="1200" b="1" cap="all" dirty="0"/>
              <a:t> </a:t>
            </a:r>
            <a:r>
              <a:rPr lang="cs-CZ" sz="1200" cap="all" dirty="0"/>
              <a:t>rozšíření (8 MIN)</a:t>
            </a:r>
            <a:endParaRPr lang="en-US" sz="1200" cap="all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47C6202-D200-4A6C-5FE1-1562CA8CAAD0}"/>
              </a:ext>
            </a:extLst>
          </p:cNvPr>
          <p:cNvCxnSpPr>
            <a:cxnSpLocks/>
          </p:cNvCxnSpPr>
          <p:nvPr/>
        </p:nvCxnSpPr>
        <p:spPr>
          <a:xfrm>
            <a:off x="2374900" y="7083531"/>
            <a:ext cx="413490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760C08D7-E173-2191-0B84-499211A6546B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7A1B6932-55C4-DE3D-5F92-251C9EEE3B63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120278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9A76465-3D6B-FAB1-DAC8-D3D600553CAC}"/>
              </a:ext>
            </a:extLst>
          </p:cNvPr>
          <p:cNvSpPr txBox="1">
            <a:spLocks/>
          </p:cNvSpPr>
          <p:nvPr/>
        </p:nvSpPr>
        <p:spPr>
          <a:xfrm>
            <a:off x="287337" y="489668"/>
            <a:ext cx="6281737" cy="17654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Evokace: Co si o vás myslí Instagram? (4 min)</a:t>
            </a:r>
            <a:endParaRPr lang="en-US" sz="1200" b="1" cap="all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59D81426-26A5-52D1-A62E-1EB49FCFA150}"/>
              </a:ext>
            </a:extLst>
          </p:cNvPr>
          <p:cNvSpPr txBox="1">
            <a:spLocks/>
          </p:cNvSpPr>
          <p:nvPr/>
        </p:nvSpPr>
        <p:spPr>
          <a:xfrm>
            <a:off x="292100" y="818388"/>
            <a:ext cx="6276975" cy="1531112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1. Prezentace, snímek 6.</a:t>
            </a:r>
          </a:p>
          <a:p>
            <a:pPr>
              <a:lnSpc>
                <a:spcPct val="111000"/>
              </a:lnSpc>
            </a:pPr>
            <a:r>
              <a:rPr lang="cs-CZ" sz="1000" spc="22" dirty="0"/>
              <a:t>Pracují všichni samostatně.</a:t>
            </a:r>
          </a:p>
          <a:p>
            <a:pPr>
              <a:lnSpc>
                <a:spcPct val="111000"/>
              </a:lnSpc>
            </a:pPr>
            <a:r>
              <a:rPr lang="cs-CZ" sz="1000" b="1" spc="22" dirty="0"/>
              <a:t>Aktivita Co si o mě myslí Instagram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</a:t>
            </a:r>
            <a:r>
              <a:rPr lang="cs-CZ" sz="1000" i="1" spc="15" dirty="0"/>
              <a:t>Co si o vás asi myslí Instagram? Otevřete si ho a podívejte se na stránku </a:t>
            </a:r>
            <a:r>
              <a:rPr lang="cs-CZ" sz="1000" i="1" spc="-1" dirty="0"/>
              <a:t>„</a:t>
            </a:r>
            <a:r>
              <a:rPr lang="cs-CZ" sz="1000" i="1" spc="15" dirty="0" err="1"/>
              <a:t>search</a:t>
            </a:r>
            <a:r>
              <a:rPr lang="cs-CZ" sz="1000" i="1" spc="15" dirty="0"/>
              <a:t> &amp; </a:t>
            </a:r>
            <a:r>
              <a:rPr lang="cs-CZ" sz="1000" i="1" spc="15" dirty="0" err="1"/>
              <a:t>find</a:t>
            </a:r>
            <a:r>
              <a:rPr lang="cs-CZ" sz="1000" i="1" spc="15" dirty="0"/>
              <a:t>”</a:t>
            </a:r>
            <a:r>
              <a:rPr lang="cs-CZ" sz="1000" i="1" spc="22" dirty="0"/>
              <a:t>, což je ta lupička dole. Zkuste z toho, co vám Instagram tady nabízí, odvodit, co si o vás asi myslí a co o vás ví.”</a:t>
            </a:r>
          </a:p>
          <a:p>
            <a:pPr>
              <a:lnSpc>
                <a:spcPct val="111000"/>
              </a:lnSpc>
            </a:pPr>
            <a:r>
              <a:rPr lang="cs-CZ" sz="1000" spc="22" dirty="0"/>
              <a:t>Několik dětí může své myšlenky představit nahlas. Pokud někdo nemá Instagram, může spolupracovat se svým spolužákem, případně může zkusit svou digitální stopu odhalit i jinak - třeba sledováním, jestli se mu přizpůsobují reklamy nebo videa na </a:t>
            </a:r>
            <a:r>
              <a:rPr lang="cs-CZ" sz="1000" spc="22" dirty="0" err="1"/>
              <a:t>Youtube</a:t>
            </a:r>
            <a:r>
              <a:rPr lang="cs-CZ" sz="1000" spc="22" dirty="0"/>
              <a:t>.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3A71165E-0BC7-6560-95FC-5ABFEFE4CEB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9E71D6B0-087F-7465-D16D-2FAA8B4BF8A4}"/>
              </a:ext>
            </a:extLst>
          </p:cNvPr>
          <p:cNvSpPr txBox="1">
            <a:spLocks/>
          </p:cNvSpPr>
          <p:nvPr/>
        </p:nvSpPr>
        <p:spPr>
          <a:xfrm>
            <a:off x="284163" y="2426318"/>
            <a:ext cx="6281737" cy="159192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200" b="1" cap="all" dirty="0"/>
              <a:t>Uvědomění: Digitální stopa (16 MIN)</a:t>
            </a:r>
            <a:endParaRPr lang="en-US" sz="1200" b="1" cap="all" dirty="0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25E11E38-D28E-48E0-0785-4BAEEEA3BE70}"/>
              </a:ext>
            </a:extLst>
          </p:cNvPr>
          <p:cNvSpPr txBox="1">
            <a:spLocks/>
          </p:cNvSpPr>
          <p:nvPr/>
        </p:nvSpPr>
        <p:spPr>
          <a:xfrm>
            <a:off x="309753" y="2623502"/>
            <a:ext cx="6346444" cy="6589288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7.</a:t>
            </a:r>
            <a:endParaRPr lang="cs-CZ" sz="1000" i="1" spc="-1" dirty="0"/>
          </a:p>
          <a:p>
            <a:pPr>
              <a:lnSpc>
                <a:spcPct val="111000"/>
              </a:lnSpc>
            </a:pPr>
            <a:r>
              <a:rPr lang="cs-CZ" sz="1000" i="1" spc="-1" dirty="0"/>
              <a:t>„Digitální stopa je jednoduše vše, co na internetu děláme. Všechno, co sdílíme my sami, třeba fotky nebo videa, všechny příspěvky do diskuzí, všechny poslané e-maily a zprávy. To by člověk čekal, ale pak je tam ještě spoustu dat, u kterých to člověka nenapadne. Digitální stopa je i to, co o mně sdílí ostatní (třeba označení na fotce), co jsme vyhledávali na Google nebo Seznamu, co sleduji za lidi, kolik času trávím na které stránce a co na ní dělám, jaká je moje IP adresa, jaké položky jsem si rozklikla </a:t>
            </a:r>
            <a:br>
              <a:rPr lang="cs-CZ" sz="1000" i="1" spc="-1" dirty="0"/>
            </a:br>
            <a:r>
              <a:rPr lang="cs-CZ" sz="1000" i="1" spc="-1" dirty="0"/>
              <a:t>v e-shopu. Všechny tyto informace si o nás pamatují servery a umí si mezi sebou tyto informace i předávat.”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8.</a:t>
            </a:r>
          </a:p>
          <a:p>
            <a:pPr>
              <a:lnSpc>
                <a:spcPct val="111000"/>
              </a:lnSpc>
            </a:pPr>
            <a:r>
              <a:rPr lang="cs-CZ" sz="1000" b="1" spc="-1" dirty="0"/>
              <a:t>Aktivita K čemu to komu může být?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Položíme žákům otázku a necháme je vymýšlet různé myšlenky. Vše píšeme na tabuli a komentujeme.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„Ze střípků digitální stopy lze seskládat velice podrobnou digitální identitu každého uživatele. Data jsou používána pro reklamu, pro zlepšování služeb, ale třeba i pro kriminální činnost - zneužití identity, krádež hesel, kyberšikana. Digitální stopa může rozhodnout o tom, jestli vás někdo zaměstná - rozhodně si vás před pohovorem trochu “</a:t>
            </a:r>
            <a:r>
              <a:rPr lang="cs-CZ" sz="1000" i="1" spc="-1" dirty="0" err="1"/>
              <a:t>progooglí</a:t>
            </a:r>
            <a:r>
              <a:rPr lang="cs-CZ" sz="1000" i="1" spc="-1" dirty="0"/>
              <a:t>”, a to na základě vaší činnosti, která probíhá už teď. Nebo třeba si vás budou moci </a:t>
            </a:r>
            <a:r>
              <a:rPr lang="cs-CZ" sz="1000" i="1" spc="-1" dirty="0" err="1"/>
              <a:t>vygooglit</a:t>
            </a:r>
            <a:r>
              <a:rPr lang="cs-CZ" sz="1000" i="1" spc="-1" dirty="0"/>
              <a:t> vaše budoucí děti a podívat se, co jste dělali na základní škole.”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9.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„Digitální stopa se dá zneužít i v případech, kdy by vás to ani nenapadlo. Například aplikace na zaznamenávání menstruace - používají je ženy po celém světě. Samozřejmě z nich lze vypozorovat i to, jestli je žena těhotná nebo ne, případně jestli potratila. </a:t>
            </a:r>
            <a:br>
              <a:rPr lang="cs-CZ" sz="1000" i="1" spc="-1" dirty="0"/>
            </a:br>
            <a:r>
              <a:rPr lang="cs-CZ" sz="1000" i="1" spc="-1" dirty="0"/>
              <a:t>V některých státech jsou ale potraty zakázané a digitální stopa z těchto aplikací může vést </a:t>
            </a:r>
            <a:br>
              <a:rPr lang="cs-CZ" sz="1000" i="1" spc="-1" dirty="0"/>
            </a:br>
            <a:r>
              <a:rPr lang="cs-CZ" sz="1000" i="1" spc="-1" dirty="0"/>
              <a:t>k zatčení takových žen.” 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Pokud je tento příklad podle vás nevhodný, využijte skrytý snímek 10 s Baterkou.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11.</a:t>
            </a:r>
          </a:p>
          <a:p>
            <a:pPr>
              <a:lnSpc>
                <a:spcPct val="111000"/>
              </a:lnSpc>
            </a:pPr>
            <a:r>
              <a:rPr lang="cs-CZ" sz="1000" b="1" spc="-1" dirty="0"/>
              <a:t>Aktivita Co o nás odhaduje  Google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„Pojďme se podívat, co o nás ví Google. Načtěte si QR kód a podívejte se, co ví zrovna o vás. </a:t>
            </a:r>
            <a:r>
              <a:rPr lang="cs-CZ" sz="1000" i="1" u="sng" spc="-1" dirty="0"/>
              <a:t>Bude vám to fungovat pouze, pokud jste si na Google účtu nastavili věk více než 18 let</a:t>
            </a:r>
            <a:r>
              <a:rPr lang="cs-CZ" sz="1000" i="1" spc="-1" dirty="0"/>
              <a:t>. Pokud není, tak se koukejte na obrázek v prezentaci.”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Dáme minutu na prohlédnutí (ať už vlastního, nebo obrázku).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b="1" spc="-1" dirty="0"/>
              <a:t>Je něco, v čem se plete?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b="1" spc="-1" dirty="0"/>
              <a:t>Je tam naopak něco, co by o vás neměl vědět a ví?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2. Prezentace, snímek 12.</a:t>
            </a:r>
          </a:p>
          <a:p>
            <a:pPr>
              <a:lnSpc>
                <a:spcPct val="111000"/>
              </a:lnSpc>
            </a:pPr>
            <a:r>
              <a:rPr lang="cs-CZ" sz="1000" b="1" spc="-1" dirty="0"/>
              <a:t>Aktivita Analýza stop: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„Zde vidíme historii vyhledávání nějakého uživatele internetu. Co bychom o něm mohli odhadovat (např. je to žena/muž)? Poraďte se ve skupině.”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Po 2 minutách píšeme všechny myšlenky na tabuli.</a:t>
            </a:r>
          </a:p>
          <a:p>
            <a:pPr>
              <a:lnSpc>
                <a:spcPct val="111000"/>
              </a:lnSpc>
            </a:pPr>
            <a:r>
              <a:rPr lang="cs-CZ" sz="1000" i="1" spc="-1" dirty="0"/>
              <a:t>„A teď si představte, že byste vy rozhodovali, jaké reklamy se budou tomuto člověku ukazovat na internetu. Víme o něm tyto informace. Jaké reklamy by se mu podle vás měly ukazovat?”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Debatujeme nad všemi odpověďmi. Jde o to, aby se žáci dopátrali toho, že vlastně dle indicií to může být muž i žena, i další parametry jsou vlastně nejasné.</a:t>
            </a:r>
          </a:p>
          <a:p>
            <a:pPr>
              <a:lnSpc>
                <a:spcPct val="110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13.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„Stejně jako teď vy, i servery vyhodnocují datovou stopu na základě pravděpodobnosti. Volí tedy nejpravděpodobnější variantu, ale ne nutně tu správnou.”</a:t>
            </a: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8752C431-6435-AC38-7F66-64385567B85B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D0C0B322-8DE0-C040-17A7-0979DBA55E50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231397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0A709-983F-593C-3453-39FD1C332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44DB80D4-B7FD-CA57-176B-253D6B392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3A71165E-0BC7-6560-95FC-5ABFEFE4CEB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AB4BB811-764A-E858-F06A-DAC729AB1CB7}"/>
              </a:ext>
            </a:extLst>
          </p:cNvPr>
          <p:cNvSpPr txBox="1">
            <a:spLocks/>
          </p:cNvSpPr>
          <p:nvPr/>
        </p:nvSpPr>
        <p:spPr>
          <a:xfrm>
            <a:off x="287337" y="484613"/>
            <a:ext cx="6281737" cy="16308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1200" cap="all" dirty="0"/>
              <a:t>COOKIES (12 MIN)</a:t>
            </a:r>
            <a:endParaRPr lang="en-US" sz="1200" cap="all" dirty="0"/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AB8DC997-DF70-E77C-C939-DFB69AFCA780}"/>
              </a:ext>
            </a:extLst>
          </p:cNvPr>
          <p:cNvCxnSpPr>
            <a:cxnSpLocks/>
          </p:cNvCxnSpPr>
          <p:nvPr/>
        </p:nvCxnSpPr>
        <p:spPr>
          <a:xfrm>
            <a:off x="1790700" y="647700"/>
            <a:ext cx="471910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Nadpis 1">
            <a:extLst>
              <a:ext uri="{FF2B5EF4-FFF2-40B4-BE49-F238E27FC236}">
                <a16:creationId xmlns:a16="http://schemas.microsoft.com/office/drawing/2014/main" id="{ED01561B-F528-0F8C-19AA-DCB0CC89949C}"/>
              </a:ext>
            </a:extLst>
          </p:cNvPr>
          <p:cNvSpPr txBox="1">
            <a:spLocks/>
          </p:cNvSpPr>
          <p:nvPr/>
        </p:nvSpPr>
        <p:spPr>
          <a:xfrm>
            <a:off x="292100" y="819574"/>
            <a:ext cx="6276975" cy="3282519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14-15.</a:t>
            </a:r>
          </a:p>
          <a:p>
            <a:pPr>
              <a:lnSpc>
                <a:spcPct val="111000"/>
              </a:lnSpc>
            </a:pPr>
            <a:r>
              <a:rPr lang="cs-CZ" sz="1000" b="1" dirty="0"/>
              <a:t>Jak si servery o nás ty věci tedy pamatují?</a:t>
            </a:r>
          </a:p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16-19.</a:t>
            </a:r>
            <a:endParaRPr lang="cs-CZ" sz="1000" b="1" dirty="0"/>
          </a:p>
          <a:p>
            <a:pPr>
              <a:lnSpc>
                <a:spcPct val="111000"/>
              </a:lnSpc>
            </a:pPr>
            <a:r>
              <a:rPr lang="cs-CZ" sz="1000" b="1" spc="11" dirty="0"/>
              <a:t>Co znamená potvrdit cookies?</a:t>
            </a:r>
          </a:p>
          <a:p>
            <a:pPr>
              <a:lnSpc>
                <a:spcPct val="111000"/>
              </a:lnSpc>
            </a:pPr>
            <a:r>
              <a:rPr lang="cs-CZ" sz="1000" b="1" spc="11" dirty="0"/>
              <a:t>Co jsou cookies?</a:t>
            </a:r>
          </a:p>
          <a:p>
            <a:pPr>
              <a:lnSpc>
                <a:spcPct val="111000"/>
              </a:lnSpc>
            </a:pPr>
            <a:r>
              <a:rPr lang="cs-CZ" sz="1000" i="1" spc="11" dirty="0"/>
              <a:t>„Je to velmi podobné, jako když si v divadle dáme kabát do šatny. Jeden lístek s číslem nám dají na kabát a jeden si necháme </a:t>
            </a:r>
            <a:br>
              <a:rPr lang="cs-CZ" sz="1000" i="1" spc="11" dirty="0"/>
            </a:br>
            <a:r>
              <a:rPr lang="cs-CZ" sz="1000" i="1" spc="11" dirty="0"/>
              <a:t>u sebe. Díky tomu se ví, čí je který kabát, když si ho chceme po představení vyzvednout. Podobně to funguje i s cookies. Na serverech díky cookies „vědí“, co jsme si prohlíželi.</a:t>
            </a:r>
            <a:r>
              <a:rPr lang="cs-CZ" sz="1000" spc="11" dirty="0"/>
              <a:t> </a:t>
            </a:r>
            <a:r>
              <a:rPr lang="cs-CZ" sz="1000" b="1" i="1" spc="11" dirty="0"/>
              <a:t>Když jsme na webové stránce poprvé a potvrdíme soubory cookies, náš počítač si to „zapamatuje“.</a:t>
            </a:r>
            <a:r>
              <a:rPr lang="cs-CZ" sz="1000" i="1" spc="11" dirty="0"/>
              <a:t> Pokud jdeme na stránku podruhé, server „pozná“, že jsme to opět my (tedy ne my osobně, ale naše zařízení). Na různé servery si tak mohou stránky u nás ukládat, na co se díváme, kam jsme klikli, kolik jsme strávili času na jaké stránce atd.”</a:t>
            </a:r>
          </a:p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3. Prezentace, snímek 20.</a:t>
            </a:r>
          </a:p>
          <a:p>
            <a:pPr>
              <a:lnSpc>
                <a:spcPct val="111000"/>
              </a:lnSpc>
            </a:pPr>
            <a:r>
              <a:rPr lang="cs-CZ" sz="1000" b="1" spc="11" dirty="0"/>
              <a:t>Aktivita Výhody a nevýhody cookies:</a:t>
            </a:r>
          </a:p>
          <a:p>
            <a:pPr>
              <a:lnSpc>
                <a:spcPct val="111000"/>
              </a:lnSpc>
            </a:pPr>
            <a:r>
              <a:rPr lang="cs-CZ" sz="1000" i="1" spc="11" dirty="0"/>
              <a:t>„Pojďme společně vymyslet 2 výhody </a:t>
            </a:r>
            <a:br>
              <a:rPr lang="cs-CZ" sz="1000" i="1" spc="11" dirty="0"/>
            </a:br>
            <a:r>
              <a:rPr lang="cs-CZ" sz="1000" i="1" spc="11" dirty="0"/>
              <a:t>a 2 nevýhody cookies. Výhodami myslíme, kdy nám slouží, a nevýhodami myslíme naopak, když nám nedělají dobrou službu.”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Společně debatujeme výsledky.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Možné řešení – výhody: uložení nákupního košíku v e-shopu; zobrazení článku přesně tam, kde jsem přestal číst; zachování nahraného skóre v online hře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Možné řešení – nevýhody: poloha uživatele; ztráta anonymity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Personalizace a zaměření reklam může být viděna jako výhoda i jako nevýhoda. 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5FEB8383-B574-BFA4-7160-6FBEC1C342CF}"/>
              </a:ext>
            </a:extLst>
          </p:cNvPr>
          <p:cNvSpPr txBox="1">
            <a:spLocks/>
          </p:cNvSpPr>
          <p:nvPr/>
        </p:nvSpPr>
        <p:spPr>
          <a:xfrm>
            <a:off x="284162" y="4096165"/>
            <a:ext cx="6281737" cy="17780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1200" b="1" cap="all" dirty="0"/>
              <a:t>Reflexe: Jak se chovat </a:t>
            </a:r>
            <a:r>
              <a:rPr lang="pl-PL" sz="1200" b="1" cap="all" dirty="0" err="1"/>
              <a:t>bezpečně</a:t>
            </a:r>
            <a:r>
              <a:rPr lang="pl-PL" sz="1200" b="1" cap="all" dirty="0"/>
              <a:t>? (6 MIN)</a:t>
            </a:r>
            <a:endParaRPr lang="en-US" sz="1200" b="1" cap="all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9AB49948-5AD2-2E48-6379-9C5239A625B3}"/>
              </a:ext>
            </a:extLst>
          </p:cNvPr>
          <p:cNvSpPr txBox="1">
            <a:spLocks/>
          </p:cNvSpPr>
          <p:nvPr/>
        </p:nvSpPr>
        <p:spPr>
          <a:xfrm>
            <a:off x="288925" y="4439065"/>
            <a:ext cx="6276975" cy="3083426"/>
          </a:xfrm>
          <a:prstGeom prst="rect">
            <a:avLst/>
          </a:prstGeom>
        </p:spPr>
        <p:txBody>
          <a:bodyPr numCol="2" spcCol="21600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Pracovní list, úkol 4. Prezentace, snímek 21.</a:t>
            </a:r>
          </a:p>
          <a:p>
            <a:pPr>
              <a:lnSpc>
                <a:spcPct val="111000"/>
              </a:lnSpc>
            </a:pPr>
            <a:r>
              <a:rPr lang="cs-CZ" sz="1000" b="1" spc="11" dirty="0"/>
              <a:t>Aktivita Jak se chovat bezpečně?:</a:t>
            </a:r>
            <a:r>
              <a:rPr lang="cs-CZ" sz="1000" spc="11" dirty="0"/>
              <a:t> </a:t>
            </a:r>
            <a:br>
              <a:rPr lang="cs-CZ" sz="1000" spc="11" dirty="0"/>
            </a:br>
            <a:r>
              <a:rPr lang="cs-CZ" sz="1000" i="1" spc="-1" dirty="0"/>
              <a:t>„</a:t>
            </a:r>
            <a:r>
              <a:rPr lang="cs-CZ" sz="1000" i="1" spc="11" dirty="0"/>
              <a:t>Na základě toho, co jste se dnes dozvěděli, ve skupině zformulujte 5 pravidel, jak zacházet s datovou stopou, aby nemohla být zneužita proti nám.  Můžete hledat i na internetu příklady rozumných pravidel. Máte na to 3 minuty.”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Shrňme s dětmi pravidla, která vymysleli.</a:t>
            </a:r>
          </a:p>
          <a:p>
            <a:pPr>
              <a:lnSpc>
                <a:spcPct val="111000"/>
              </a:lnSpc>
            </a:pPr>
            <a:r>
              <a:rPr lang="cs-CZ" sz="1000" spc="11" dirty="0"/>
              <a:t>Možná pravidla: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Nedávám veřejně, kde přesně jsem v čas, kdy tam jsem. 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Musím mít bezpečné heslo.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Existují uživatelé internetu, kteří nemají dobré úmysly.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Dobře si rozmýšlím, co na internet dávám. Nestyděl bych se tu fotku ukázat třeba babičce?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Dobře si rozmýšlím i označování přátel v příspěvcích. Neublíží mu to, pokud to někdo uvidí?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11" dirty="0"/>
              <a:t>Uvědomuji si, že data o mně sdílená může někdo zneužít.</a:t>
            </a:r>
          </a:p>
          <a:p>
            <a:pPr>
              <a:lnSpc>
                <a:spcPct val="111000"/>
              </a:lnSpc>
            </a:pPr>
            <a:r>
              <a:rPr lang="cs-CZ" sz="1000" b="1" dirty="0">
                <a:solidFill>
                  <a:srgbClr val="0070C0"/>
                </a:solidFill>
              </a:rPr>
              <a:t>Prezentace, snímek 22.</a:t>
            </a:r>
          </a:p>
          <a:p>
            <a:pPr>
              <a:lnSpc>
                <a:spcPct val="111000"/>
              </a:lnSpc>
            </a:pPr>
            <a:r>
              <a:rPr lang="cs-CZ" sz="1000" spc="-1" dirty="0"/>
              <a:t>„</a:t>
            </a:r>
            <a:r>
              <a:rPr lang="cs-CZ" sz="1000" spc="11" dirty="0"/>
              <a:t>Na internetu po nás zůstává mnoho stop. </a:t>
            </a:r>
            <a:br>
              <a:rPr lang="cs-CZ" sz="1000" spc="11" dirty="0"/>
            </a:br>
            <a:r>
              <a:rPr lang="cs-CZ" sz="1000" spc="11" dirty="0"/>
              <a:t>Je důležité si to uvědomovat a podle toho se i chovat.“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4D03832-84F2-563F-D371-2BFAE308639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7FCD538E-4CA7-4F29-06E6-B31030786063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1978182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A65BD-0E0D-E8EA-0A87-B38C7B152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8C6D425B-69C6-5EAD-1256-D2A3F083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" name="Nadpis 1">
            <a:extLst>
              <a:ext uri="{FF2B5EF4-FFF2-40B4-BE49-F238E27FC236}">
                <a16:creationId xmlns:a16="http://schemas.microsoft.com/office/drawing/2014/main" id="{02B1063F-9C16-3C52-5A6E-7216AA3DA80D}"/>
              </a:ext>
            </a:extLst>
          </p:cNvPr>
          <p:cNvSpPr txBox="1">
            <a:spLocks/>
          </p:cNvSpPr>
          <p:nvPr/>
        </p:nvSpPr>
        <p:spPr>
          <a:xfrm>
            <a:off x="287337" y="496249"/>
            <a:ext cx="6281737" cy="3381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800" dirty="0"/>
              <a:t>Průběh hodiny stručně</a:t>
            </a:r>
            <a:endParaRPr lang="en-US" sz="1400" dirty="0"/>
          </a:p>
        </p:txBody>
      </p:sp>
      <p:sp>
        <p:nvSpPr>
          <p:cNvPr id="32" name="Nadpis 1">
            <a:extLst>
              <a:ext uri="{FF2B5EF4-FFF2-40B4-BE49-F238E27FC236}">
                <a16:creationId xmlns:a16="http://schemas.microsoft.com/office/drawing/2014/main" id="{C0982145-CE46-101B-B83C-9A62FEFEA27E}"/>
              </a:ext>
            </a:extLst>
          </p:cNvPr>
          <p:cNvSpPr txBox="1">
            <a:spLocks/>
          </p:cNvSpPr>
          <p:nvPr/>
        </p:nvSpPr>
        <p:spPr>
          <a:xfrm>
            <a:off x="287337" y="844441"/>
            <a:ext cx="4151313" cy="32969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OPAKOVÁNÍ (VOLITELNÉ)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F2168A7A-ACEB-457D-81ED-BBA74FCAE37D}"/>
              </a:ext>
            </a:extLst>
          </p:cNvPr>
          <p:cNvSpPr txBox="1">
            <a:spLocks/>
          </p:cNvSpPr>
          <p:nvPr/>
        </p:nvSpPr>
        <p:spPr>
          <a:xfrm>
            <a:off x="287337" y="1175044"/>
            <a:ext cx="6281738" cy="17484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KVIZ</a:t>
            </a:r>
            <a:endParaRPr lang="en-US" sz="1000" b="1" dirty="0"/>
          </a:p>
        </p:txBody>
      </p:sp>
      <p:sp>
        <p:nvSpPr>
          <p:cNvPr id="35" name="Nadpis 1">
            <a:extLst>
              <a:ext uri="{FF2B5EF4-FFF2-40B4-BE49-F238E27FC236}">
                <a16:creationId xmlns:a16="http://schemas.microsoft.com/office/drawing/2014/main" id="{A477863C-AED5-8BAE-7DB3-C2178F4D5347}"/>
              </a:ext>
            </a:extLst>
          </p:cNvPr>
          <p:cNvSpPr txBox="1">
            <a:spLocks/>
          </p:cNvSpPr>
          <p:nvPr/>
        </p:nvSpPr>
        <p:spPr>
          <a:xfrm>
            <a:off x="2413000" y="1498601"/>
            <a:ext cx="4156075" cy="236219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spc="22" dirty="0"/>
              <a:t>Pokládáme hlasovací otázky a případně přidáváme doplňkové otevřené otázky.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Jsou webové stránky uložené na serveru?</a:t>
            </a:r>
            <a:r>
              <a:rPr lang="cs-CZ" sz="1000" spc="22" dirty="0"/>
              <a:t> 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Pro wifi připojení potřebuji BTS vysílač.</a:t>
            </a:r>
            <a:r>
              <a:rPr lang="cs-CZ" sz="1000" spc="22" dirty="0"/>
              <a:t> (ne)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Co potřebuji?</a:t>
            </a:r>
            <a:r>
              <a:rPr lang="cs-CZ" sz="1000" spc="22" dirty="0"/>
              <a:t> (Wi-Fi router nebo mobil s hotspotem)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Paket obsahuje IP adresu odesílatele.</a:t>
            </a:r>
            <a:r>
              <a:rPr lang="cs-CZ" sz="1000" spc="22" dirty="0"/>
              <a:t> 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Jsou </a:t>
            </a:r>
            <a:r>
              <a:rPr lang="cs-CZ" sz="1000" b="1" spc="22" dirty="0" err="1"/>
              <a:t>Youtube</a:t>
            </a:r>
            <a:r>
              <a:rPr lang="cs-CZ" sz="1000" b="1" spc="22" dirty="0"/>
              <a:t> videa uložena na routeru?</a:t>
            </a:r>
            <a:r>
              <a:rPr lang="cs-CZ" sz="1000" spc="22" dirty="0"/>
              <a:t> (ne)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A co router dělá?</a:t>
            </a:r>
            <a:r>
              <a:rPr lang="cs-CZ" sz="1000" spc="22" dirty="0"/>
              <a:t> (chytrá křižovatka)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Nejčastější způsob spojení v internetové síti je Wi-Fi.</a:t>
            </a:r>
            <a:r>
              <a:rPr lang="cs-CZ" sz="1000" spc="22" dirty="0"/>
              <a:t> (ne)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Co je nejčastější?</a:t>
            </a:r>
            <a:r>
              <a:rPr lang="cs-CZ" sz="1000" spc="22" dirty="0"/>
              <a:t> (kabel)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Video bude rozděleno do více paketů než obrázek. </a:t>
            </a:r>
            <a:r>
              <a:rPr lang="cs-CZ" sz="1000" spc="22" dirty="0"/>
              <a:t>(ano)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spc="22" dirty="0"/>
              <a:t>Pakety vždy přijdou již ve správném pořadí. </a:t>
            </a:r>
            <a:r>
              <a:rPr lang="cs-CZ" sz="1000" spc="22" dirty="0"/>
              <a:t>(ne)</a:t>
            </a:r>
          </a:p>
        </p:txBody>
      </p:sp>
      <p:sp>
        <p:nvSpPr>
          <p:cNvPr id="41" name="Nadpis 1">
            <a:extLst>
              <a:ext uri="{FF2B5EF4-FFF2-40B4-BE49-F238E27FC236}">
                <a16:creationId xmlns:a16="http://schemas.microsoft.com/office/drawing/2014/main" id="{18CF68FF-98D5-A57F-71AF-362F7537801C}"/>
              </a:ext>
            </a:extLst>
          </p:cNvPr>
          <p:cNvSpPr txBox="1">
            <a:spLocks/>
          </p:cNvSpPr>
          <p:nvPr/>
        </p:nvSpPr>
        <p:spPr>
          <a:xfrm>
            <a:off x="292101" y="1498600"/>
            <a:ext cx="950910" cy="6888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85" name="Přímá spojnice 84">
            <a:extLst>
              <a:ext uri="{FF2B5EF4-FFF2-40B4-BE49-F238E27FC236}">
                <a16:creationId xmlns:a16="http://schemas.microsoft.com/office/drawing/2014/main" id="{50805F65-67B1-5EBC-D917-B06A4909D514}"/>
              </a:ext>
            </a:extLst>
          </p:cNvPr>
          <p:cNvCxnSpPr>
            <a:cxnSpLocks/>
          </p:cNvCxnSpPr>
          <p:nvPr/>
        </p:nvCxnSpPr>
        <p:spPr>
          <a:xfrm>
            <a:off x="285749" y="3860799"/>
            <a:ext cx="628015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Přímá spojnice 88">
            <a:extLst>
              <a:ext uri="{FF2B5EF4-FFF2-40B4-BE49-F238E27FC236}">
                <a16:creationId xmlns:a16="http://schemas.microsoft.com/office/drawing/2014/main" id="{95C8F43F-792C-EC27-E70A-6090E2796CB9}"/>
              </a:ext>
            </a:extLst>
          </p:cNvPr>
          <p:cNvCxnSpPr>
            <a:cxnSpLocks/>
          </p:cNvCxnSpPr>
          <p:nvPr/>
        </p:nvCxnSpPr>
        <p:spPr>
          <a:xfrm flipV="1">
            <a:off x="287338" y="1498600"/>
            <a:ext cx="0" cy="2362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Obdélník 99">
            <a:extLst>
              <a:ext uri="{FF2B5EF4-FFF2-40B4-BE49-F238E27FC236}">
                <a16:creationId xmlns:a16="http://schemas.microsoft.com/office/drawing/2014/main" id="{1F9FE4AE-D831-1412-77B0-3370854F0EA2}"/>
              </a:ext>
            </a:extLst>
          </p:cNvPr>
          <p:cNvSpPr/>
          <p:nvPr/>
        </p:nvSpPr>
        <p:spPr>
          <a:xfrm flipH="1">
            <a:off x="283525" y="1155700"/>
            <a:ext cx="60061" cy="1955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bdélník: se zakulacenými rohy 61">
            <a:extLst>
              <a:ext uri="{FF2B5EF4-FFF2-40B4-BE49-F238E27FC236}">
                <a16:creationId xmlns:a16="http://schemas.microsoft.com/office/drawing/2014/main" id="{ECD5FCAB-0272-F491-3970-B63BDC43720D}"/>
              </a:ext>
            </a:extLst>
          </p:cNvPr>
          <p:cNvSpPr/>
          <p:nvPr/>
        </p:nvSpPr>
        <p:spPr>
          <a:xfrm>
            <a:off x="336183" y="1542836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5" name="Grafický objekt 64" descr="Hodiny se souvislou výplní">
            <a:extLst>
              <a:ext uri="{FF2B5EF4-FFF2-40B4-BE49-F238E27FC236}">
                <a16:creationId xmlns:a16="http://schemas.microsoft.com/office/drawing/2014/main" id="{46E2BE46-414B-2569-7600-EC9A8BA913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1543437"/>
            <a:ext cx="195118" cy="195118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6100B2B8-3D36-315B-B5E3-83D310973B2F}"/>
              </a:ext>
            </a:extLst>
          </p:cNvPr>
          <p:cNvSpPr txBox="1">
            <a:spLocks/>
          </p:cNvSpPr>
          <p:nvPr/>
        </p:nvSpPr>
        <p:spPr>
          <a:xfrm>
            <a:off x="1365888" y="1498600"/>
            <a:ext cx="957265" cy="83082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2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D5BD8378-12A6-ABD3-8275-8560CE14778C}"/>
              </a:ext>
            </a:extLst>
          </p:cNvPr>
          <p:cNvSpPr txBox="1">
            <a:spLocks/>
          </p:cNvSpPr>
          <p:nvPr/>
        </p:nvSpPr>
        <p:spPr>
          <a:xfrm>
            <a:off x="287337" y="4038600"/>
            <a:ext cx="6281738" cy="17484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FINANCOVÁNÍ INTERNETU</a:t>
            </a:r>
            <a:endParaRPr lang="en-US" sz="1000" b="1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101BF6B-5AFA-8F94-87F6-96D9267BE963}"/>
              </a:ext>
            </a:extLst>
          </p:cNvPr>
          <p:cNvSpPr txBox="1">
            <a:spLocks/>
          </p:cNvSpPr>
          <p:nvPr/>
        </p:nvSpPr>
        <p:spPr>
          <a:xfrm>
            <a:off x="2413000" y="4368799"/>
            <a:ext cx="4156075" cy="235555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1000"/>
              </a:lnSpc>
            </a:pPr>
            <a:r>
              <a:rPr lang="cs-CZ" sz="1000" spc="22" dirty="0"/>
              <a:t>Žáci se rozdělí alespoň do 3 skupin, ideálně 6. Každé skupině zadáme jednu z následujících otázek k debatě.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Jak se projeví vysoká návštěvnost stránky a čas na ní strávený na výdělku majitele? 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Proč? 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Jak se projeví, když mám zapnutý </a:t>
            </a:r>
            <a:r>
              <a:rPr lang="cs-CZ" sz="1000" spc="22" dirty="0" err="1"/>
              <a:t>AdBlock</a:t>
            </a:r>
            <a:r>
              <a:rPr lang="cs-CZ" sz="1000" spc="22" dirty="0"/>
              <a:t> </a:t>
            </a:r>
            <a:br>
              <a:rPr lang="cs-CZ" sz="1000" spc="22" dirty="0"/>
            </a:br>
            <a:r>
              <a:rPr lang="cs-CZ" sz="1000" spc="22" dirty="0"/>
              <a:t>(automatické vypínání reklam)?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Dostanu se k internetu zcela zdarma? 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Platí za to někdo u mě doma, v McDonaldu na wifi, nebo když používám mobilní data? </a:t>
            </a:r>
          </a:p>
          <a:p>
            <a:pPr marL="171450" indent="-171450">
              <a:lnSpc>
                <a:spcPct val="111000"/>
              </a:lnSpc>
              <a:buFont typeface="Arial" panose="020B0604020202020204" pitchFamily="34" charset="0"/>
              <a:buChar char="•"/>
            </a:pPr>
            <a:r>
              <a:rPr lang="cs-CZ" sz="1000" spc="22" dirty="0"/>
              <a:t>A kdo jsou tzv. poskytovatelé internetu (ISP)?</a:t>
            </a:r>
          </a:p>
          <a:p>
            <a:pPr>
              <a:lnSpc>
                <a:spcPct val="111000"/>
              </a:lnSpc>
            </a:pPr>
            <a:r>
              <a:rPr lang="cs-CZ" sz="1000" spc="22" dirty="0"/>
              <a:t>Reflexe proběhne vždy vyvoláním jedné skupiny, a pak povzbuzením druhé, zda by tu odpověď nějak doplnila.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0C08904-80F8-5003-FD48-73E33101CCDF}"/>
              </a:ext>
            </a:extLst>
          </p:cNvPr>
          <p:cNvSpPr txBox="1">
            <a:spLocks/>
          </p:cNvSpPr>
          <p:nvPr/>
        </p:nvSpPr>
        <p:spPr>
          <a:xfrm>
            <a:off x="292101" y="4362156"/>
            <a:ext cx="950910" cy="6888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8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7A45C92B-4869-0308-6EF1-83E19D155799}"/>
              </a:ext>
            </a:extLst>
          </p:cNvPr>
          <p:cNvCxnSpPr>
            <a:cxnSpLocks/>
          </p:cNvCxnSpPr>
          <p:nvPr/>
        </p:nvCxnSpPr>
        <p:spPr>
          <a:xfrm>
            <a:off x="285749" y="6743700"/>
            <a:ext cx="628015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D4309070-5621-ACE4-B34B-3DE156A62D20}"/>
              </a:ext>
            </a:extLst>
          </p:cNvPr>
          <p:cNvCxnSpPr>
            <a:cxnSpLocks/>
          </p:cNvCxnSpPr>
          <p:nvPr/>
        </p:nvCxnSpPr>
        <p:spPr>
          <a:xfrm flipV="1">
            <a:off x="287338" y="4362156"/>
            <a:ext cx="0" cy="238154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bdélník 8">
            <a:extLst>
              <a:ext uri="{FF2B5EF4-FFF2-40B4-BE49-F238E27FC236}">
                <a16:creationId xmlns:a16="http://schemas.microsoft.com/office/drawing/2014/main" id="{F193BAAE-FEA5-04D9-28E1-B7C424A4098E}"/>
              </a:ext>
            </a:extLst>
          </p:cNvPr>
          <p:cNvSpPr/>
          <p:nvPr/>
        </p:nvSpPr>
        <p:spPr>
          <a:xfrm flipH="1">
            <a:off x="283525" y="4019256"/>
            <a:ext cx="60061" cy="1955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BC54F640-7B71-24C6-9C56-C8D4A0C56D85}"/>
              </a:ext>
            </a:extLst>
          </p:cNvPr>
          <p:cNvSpPr/>
          <p:nvPr/>
        </p:nvSpPr>
        <p:spPr>
          <a:xfrm>
            <a:off x="336183" y="4406392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Grafický objekt 10" descr="Hodiny se souvislou výplní">
            <a:extLst>
              <a:ext uri="{FF2B5EF4-FFF2-40B4-BE49-F238E27FC236}">
                <a16:creationId xmlns:a16="http://schemas.microsoft.com/office/drawing/2014/main" id="{2DAEE995-B8EF-E4F2-595C-2C3059CF2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4406993"/>
            <a:ext cx="195118" cy="195118"/>
          </a:xfrm>
          <a:prstGeom prst="rect">
            <a:avLst/>
          </a:prstGeom>
        </p:spPr>
      </p:pic>
      <p:sp>
        <p:nvSpPr>
          <p:cNvPr id="12" name="Nadpis 1">
            <a:extLst>
              <a:ext uri="{FF2B5EF4-FFF2-40B4-BE49-F238E27FC236}">
                <a16:creationId xmlns:a16="http://schemas.microsoft.com/office/drawing/2014/main" id="{2DCAE596-41B9-DEBD-888F-E07A1A84EBB7}"/>
              </a:ext>
            </a:extLst>
          </p:cNvPr>
          <p:cNvSpPr txBox="1">
            <a:spLocks/>
          </p:cNvSpPr>
          <p:nvPr/>
        </p:nvSpPr>
        <p:spPr>
          <a:xfrm>
            <a:off x="1365888" y="4362156"/>
            <a:ext cx="957265" cy="83082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3-5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10AA0749-70FE-DAE7-266E-5B6C381547A4}"/>
              </a:ext>
            </a:extLst>
          </p:cNvPr>
          <p:cNvSpPr txBox="1">
            <a:spLocks/>
          </p:cNvSpPr>
          <p:nvPr/>
        </p:nvSpPr>
        <p:spPr>
          <a:xfrm>
            <a:off x="295913" y="6908800"/>
            <a:ext cx="4151313" cy="32748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chemeClr val="accent6">
                    <a:lumMod val="75000"/>
                  </a:schemeClr>
                </a:solidFill>
              </a:rPr>
              <a:t>EVOKACE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467EE70A-4C46-A385-41DB-4A676DC6E5DC}"/>
              </a:ext>
            </a:extLst>
          </p:cNvPr>
          <p:cNvSpPr txBox="1">
            <a:spLocks/>
          </p:cNvSpPr>
          <p:nvPr/>
        </p:nvSpPr>
        <p:spPr>
          <a:xfrm>
            <a:off x="295913" y="7245403"/>
            <a:ext cx="6281738" cy="18718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CO SI O VÁS MYSLÍ INSTAGRAM</a:t>
            </a:r>
            <a:endParaRPr lang="en-US" sz="1000" b="1" dirty="0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C9F2E6BD-C0AE-7F51-5052-CB812FE77CC2}"/>
              </a:ext>
            </a:extLst>
          </p:cNvPr>
          <p:cNvSpPr txBox="1">
            <a:spLocks/>
          </p:cNvSpPr>
          <p:nvPr/>
        </p:nvSpPr>
        <p:spPr>
          <a:xfrm>
            <a:off x="2426339" y="7587861"/>
            <a:ext cx="4151312" cy="101004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Otevřete si Instagram a podívejte se na stránku “</a:t>
            </a:r>
            <a:r>
              <a:rPr lang="cs-CZ" sz="1000" dirty="0" err="1"/>
              <a:t>search</a:t>
            </a:r>
            <a:r>
              <a:rPr lang="cs-CZ" sz="1000" dirty="0"/>
              <a:t> &amp; </a:t>
            </a:r>
            <a:r>
              <a:rPr lang="cs-CZ" sz="1000" dirty="0" err="1"/>
              <a:t>find</a:t>
            </a:r>
            <a:r>
              <a:rPr lang="cs-CZ" sz="1000" dirty="0"/>
              <a:t>”, což je ta lupička dole. Zkuste z toho, co vám Instagram tady nabízí, odvodit, co si o vás asi myslí a co o vás ví. Instagram lze nahradit </a:t>
            </a:r>
            <a:r>
              <a:rPr lang="cs-CZ" sz="1000" dirty="0" err="1"/>
              <a:t>Youtube</a:t>
            </a:r>
            <a:r>
              <a:rPr lang="cs-CZ" sz="1000" dirty="0"/>
              <a:t> nebo reklamy Google.</a:t>
            </a:r>
          </a:p>
        </p:txBody>
      </p:sp>
      <p:sp>
        <p:nvSpPr>
          <p:cNvPr id="20" name="Nadpis 1">
            <a:extLst>
              <a:ext uri="{FF2B5EF4-FFF2-40B4-BE49-F238E27FC236}">
                <a16:creationId xmlns:a16="http://schemas.microsoft.com/office/drawing/2014/main" id="{FA29C3D4-4A30-E0E9-CF3F-D465F9078FAE}"/>
              </a:ext>
            </a:extLst>
          </p:cNvPr>
          <p:cNvSpPr txBox="1">
            <a:spLocks/>
          </p:cNvSpPr>
          <p:nvPr/>
        </p:nvSpPr>
        <p:spPr>
          <a:xfrm>
            <a:off x="300677" y="7560751"/>
            <a:ext cx="950910" cy="6888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4 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1094AA90-9879-9086-BB25-A5AAE57375FC}"/>
              </a:ext>
            </a:extLst>
          </p:cNvPr>
          <p:cNvCxnSpPr>
            <a:cxnSpLocks/>
          </p:cNvCxnSpPr>
          <p:nvPr/>
        </p:nvCxnSpPr>
        <p:spPr>
          <a:xfrm>
            <a:off x="294325" y="8432800"/>
            <a:ext cx="6280151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DB30029C-B511-69F5-332F-BA81EE8044BB}"/>
              </a:ext>
            </a:extLst>
          </p:cNvPr>
          <p:cNvCxnSpPr>
            <a:cxnSpLocks/>
          </p:cNvCxnSpPr>
          <p:nvPr/>
        </p:nvCxnSpPr>
        <p:spPr>
          <a:xfrm flipV="1">
            <a:off x="295914" y="7560751"/>
            <a:ext cx="0" cy="872049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bdélník 22">
            <a:extLst>
              <a:ext uri="{FF2B5EF4-FFF2-40B4-BE49-F238E27FC236}">
                <a16:creationId xmlns:a16="http://schemas.microsoft.com/office/drawing/2014/main" id="{2DC11581-408C-375D-55A2-1FD12B39F76B}"/>
              </a:ext>
            </a:extLst>
          </p:cNvPr>
          <p:cNvSpPr/>
          <p:nvPr/>
        </p:nvSpPr>
        <p:spPr>
          <a:xfrm flipH="1">
            <a:off x="292101" y="7217851"/>
            <a:ext cx="60061" cy="19553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26ED8E5A-8733-EFD7-A88B-EE844EF7E940}"/>
              </a:ext>
            </a:extLst>
          </p:cNvPr>
          <p:cNvSpPr/>
          <p:nvPr/>
        </p:nvSpPr>
        <p:spPr>
          <a:xfrm>
            <a:off x="344759" y="7604987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Grafický objekt 24" descr="Hodiny se souvislou výplní">
            <a:extLst>
              <a:ext uri="{FF2B5EF4-FFF2-40B4-BE49-F238E27FC236}">
                <a16:creationId xmlns:a16="http://schemas.microsoft.com/office/drawing/2014/main" id="{5483E635-9007-255A-45C3-A728F28F9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7006" y="7605588"/>
            <a:ext cx="195118" cy="195118"/>
          </a:xfrm>
          <a:prstGeom prst="rect">
            <a:avLst/>
          </a:prstGeom>
        </p:spPr>
      </p:pic>
      <p:sp>
        <p:nvSpPr>
          <p:cNvPr id="49" name="Nadpis 1">
            <a:extLst>
              <a:ext uri="{FF2B5EF4-FFF2-40B4-BE49-F238E27FC236}">
                <a16:creationId xmlns:a16="http://schemas.microsoft.com/office/drawing/2014/main" id="{2F83954E-EA7C-F47B-F7FF-D830D9A33EF8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EAE2DB7-5AB9-3386-6761-DC71DA2EB61C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2055652D-BBB6-7AD3-EA74-9D27FBF82587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  <p:sp>
        <p:nvSpPr>
          <p:cNvPr id="16" name="Nadpis 1">
            <a:extLst>
              <a:ext uri="{FF2B5EF4-FFF2-40B4-BE49-F238E27FC236}">
                <a16:creationId xmlns:a16="http://schemas.microsoft.com/office/drawing/2014/main" id="{BD4E3203-1D96-1341-2AFF-252477B71220}"/>
              </a:ext>
            </a:extLst>
          </p:cNvPr>
          <p:cNvSpPr txBox="1">
            <a:spLocks/>
          </p:cNvSpPr>
          <p:nvPr/>
        </p:nvSpPr>
        <p:spPr>
          <a:xfrm>
            <a:off x="1365888" y="7556692"/>
            <a:ext cx="957265" cy="43844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6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4020098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A65BD-0E0D-E8EA-0A87-B38C7B152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8C6D425B-69C6-5EAD-1256-D2A3F083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064BE137-271C-2FD7-3EEB-7236B033E49B}"/>
              </a:ext>
            </a:extLst>
          </p:cNvPr>
          <p:cNvSpPr/>
          <p:nvPr/>
        </p:nvSpPr>
        <p:spPr>
          <a:xfrm>
            <a:off x="336183" y="1200077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E2ED7459-0216-42E9-9447-459C056145B3}"/>
              </a:ext>
            </a:extLst>
          </p:cNvPr>
          <p:cNvSpPr txBox="1">
            <a:spLocks/>
          </p:cNvSpPr>
          <p:nvPr/>
        </p:nvSpPr>
        <p:spPr>
          <a:xfrm>
            <a:off x="287337" y="482600"/>
            <a:ext cx="4151313" cy="34620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chemeClr val="accent2">
                    <a:lumMod val="75000"/>
                  </a:schemeClr>
                </a:solidFill>
              </a:rPr>
              <a:t>UVĚDOMĚNÍ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40F62359-B319-4DFF-D35C-2749328D2358}"/>
              </a:ext>
            </a:extLst>
          </p:cNvPr>
          <p:cNvSpPr txBox="1">
            <a:spLocks/>
          </p:cNvSpPr>
          <p:nvPr/>
        </p:nvSpPr>
        <p:spPr>
          <a:xfrm>
            <a:off x="287338" y="825500"/>
            <a:ext cx="2022476" cy="33113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DIGITÁLNÍ STOPA</a:t>
            </a:r>
            <a:endParaRPr lang="en-US" sz="1000" dirty="0"/>
          </a:p>
        </p:txBody>
      </p:sp>
      <p:sp>
        <p:nvSpPr>
          <p:cNvPr id="26" name="Nadpis 1">
            <a:extLst>
              <a:ext uri="{FF2B5EF4-FFF2-40B4-BE49-F238E27FC236}">
                <a16:creationId xmlns:a16="http://schemas.microsoft.com/office/drawing/2014/main" id="{1BCFF69E-7E63-9EE6-30AC-A13C48B13DF9}"/>
              </a:ext>
            </a:extLst>
          </p:cNvPr>
          <p:cNvSpPr txBox="1">
            <a:spLocks/>
          </p:cNvSpPr>
          <p:nvPr/>
        </p:nvSpPr>
        <p:spPr>
          <a:xfrm>
            <a:off x="1358901" y="1156637"/>
            <a:ext cx="955676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7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27" name="Nadpis 1">
            <a:extLst>
              <a:ext uri="{FF2B5EF4-FFF2-40B4-BE49-F238E27FC236}">
                <a16:creationId xmlns:a16="http://schemas.microsoft.com/office/drawing/2014/main" id="{8C19342A-5A52-58D2-9A02-0147B3993B63}"/>
              </a:ext>
            </a:extLst>
          </p:cNvPr>
          <p:cNvSpPr txBox="1">
            <a:spLocks/>
          </p:cNvSpPr>
          <p:nvPr/>
        </p:nvSpPr>
        <p:spPr>
          <a:xfrm>
            <a:off x="2417763" y="1155783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i="1" dirty="0"/>
              <a:t>„Digitální stopa je vše, co na internetu děláme. Všechny tyto informace si o nás pamatují servery a umí si mezi sebou tyto informace i předávat.“</a:t>
            </a:r>
            <a:endParaRPr lang="cs-CZ" sz="1000" b="1" i="1" dirty="0"/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6A86A747-5016-6293-531A-1412E7D9BE9D}"/>
              </a:ext>
            </a:extLst>
          </p:cNvPr>
          <p:cNvSpPr txBox="1">
            <a:spLocks/>
          </p:cNvSpPr>
          <p:nvPr/>
        </p:nvSpPr>
        <p:spPr>
          <a:xfrm>
            <a:off x="292102" y="1175805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2 min</a:t>
            </a:r>
          </a:p>
        </p:txBody>
      </p: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id="{6EF22551-6C83-6484-46F9-165899A1C27B}"/>
              </a:ext>
            </a:extLst>
          </p:cNvPr>
          <p:cNvCxnSpPr>
            <a:cxnSpLocks/>
          </p:cNvCxnSpPr>
          <p:nvPr/>
        </p:nvCxnSpPr>
        <p:spPr>
          <a:xfrm>
            <a:off x="285749" y="1841500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bdélník 29">
            <a:extLst>
              <a:ext uri="{FF2B5EF4-FFF2-40B4-BE49-F238E27FC236}">
                <a16:creationId xmlns:a16="http://schemas.microsoft.com/office/drawing/2014/main" id="{DA6BB611-C0BB-801A-C5A3-F828594667B3}"/>
              </a:ext>
            </a:extLst>
          </p:cNvPr>
          <p:cNvSpPr/>
          <p:nvPr/>
        </p:nvSpPr>
        <p:spPr>
          <a:xfrm flipH="1">
            <a:off x="287338" y="837669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4" name="Grafický objekt 33" descr="Hodiny se souvislou výplní">
            <a:extLst>
              <a:ext uri="{FF2B5EF4-FFF2-40B4-BE49-F238E27FC236}">
                <a16:creationId xmlns:a16="http://schemas.microsoft.com/office/drawing/2014/main" id="{153FE3C8-3DC5-276A-2F11-38A7758D0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1200535"/>
            <a:ext cx="195118" cy="195118"/>
          </a:xfrm>
          <a:prstGeom prst="rect">
            <a:avLst/>
          </a:prstGeom>
        </p:spPr>
      </p:pic>
      <p:cxnSp>
        <p:nvCxnSpPr>
          <p:cNvPr id="36" name="Přímá spojnice 35">
            <a:extLst>
              <a:ext uri="{FF2B5EF4-FFF2-40B4-BE49-F238E27FC236}">
                <a16:creationId xmlns:a16="http://schemas.microsoft.com/office/drawing/2014/main" id="{38023BB7-700D-AAC1-F163-0FDF50AA6A91}"/>
              </a:ext>
            </a:extLst>
          </p:cNvPr>
          <p:cNvCxnSpPr>
            <a:cxnSpLocks/>
          </p:cNvCxnSpPr>
          <p:nvPr/>
        </p:nvCxnSpPr>
        <p:spPr>
          <a:xfrm flipV="1">
            <a:off x="287339" y="1155700"/>
            <a:ext cx="0" cy="677814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Nadpis 1">
            <a:extLst>
              <a:ext uri="{FF2B5EF4-FFF2-40B4-BE49-F238E27FC236}">
                <a16:creationId xmlns:a16="http://schemas.microsoft.com/office/drawing/2014/main" id="{70510D82-1AA4-3400-7BE1-63E0FFE70AE1}"/>
              </a:ext>
            </a:extLst>
          </p:cNvPr>
          <p:cNvSpPr txBox="1">
            <a:spLocks/>
          </p:cNvSpPr>
          <p:nvPr/>
        </p:nvSpPr>
        <p:spPr>
          <a:xfrm>
            <a:off x="287338" y="2006600"/>
            <a:ext cx="2671762" cy="33113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1000" dirty="0"/>
              <a:t>aktivita</a:t>
            </a:r>
            <a:r>
              <a:rPr lang="pl-PL" sz="1000" b="1" dirty="0"/>
              <a:t> K ČEMU TO KOMU MŮŽE BÝT?</a:t>
            </a:r>
            <a:endParaRPr lang="cs-CZ" sz="1000" b="1" dirty="0"/>
          </a:p>
        </p:txBody>
      </p:sp>
      <p:sp>
        <p:nvSpPr>
          <p:cNvPr id="40" name="Obdélník 39">
            <a:extLst>
              <a:ext uri="{FF2B5EF4-FFF2-40B4-BE49-F238E27FC236}">
                <a16:creationId xmlns:a16="http://schemas.microsoft.com/office/drawing/2014/main" id="{DCB3FD56-7C4D-0587-7DA1-5E358382F5DF}"/>
              </a:ext>
            </a:extLst>
          </p:cNvPr>
          <p:cNvSpPr/>
          <p:nvPr/>
        </p:nvSpPr>
        <p:spPr>
          <a:xfrm flipH="1">
            <a:off x="287338" y="2018769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bdélník: se zakulacenými rohy 41">
            <a:extLst>
              <a:ext uri="{FF2B5EF4-FFF2-40B4-BE49-F238E27FC236}">
                <a16:creationId xmlns:a16="http://schemas.microsoft.com/office/drawing/2014/main" id="{F94E7D81-8815-4EA4-C5A2-94EBBB25397B}"/>
              </a:ext>
            </a:extLst>
          </p:cNvPr>
          <p:cNvSpPr/>
          <p:nvPr/>
        </p:nvSpPr>
        <p:spPr>
          <a:xfrm>
            <a:off x="336183" y="2393794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Nadpis 1">
            <a:extLst>
              <a:ext uri="{FF2B5EF4-FFF2-40B4-BE49-F238E27FC236}">
                <a16:creationId xmlns:a16="http://schemas.microsoft.com/office/drawing/2014/main" id="{F65BB305-2230-F2CB-2E4A-73636C5B6E10}"/>
              </a:ext>
            </a:extLst>
          </p:cNvPr>
          <p:cNvSpPr txBox="1">
            <a:spLocks/>
          </p:cNvSpPr>
          <p:nvPr/>
        </p:nvSpPr>
        <p:spPr>
          <a:xfrm>
            <a:off x="1358900" y="2350354"/>
            <a:ext cx="1008059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8-10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85B723C5-F677-9640-0F47-E018DA8CB0A4}"/>
              </a:ext>
            </a:extLst>
          </p:cNvPr>
          <p:cNvSpPr txBox="1">
            <a:spLocks/>
          </p:cNvSpPr>
          <p:nvPr/>
        </p:nvSpPr>
        <p:spPr>
          <a:xfrm>
            <a:off x="2417763" y="2349500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Položíme žákům otázku a necháme je vymýšlet různé myšlenky. Vše píšeme na tabuli a komentujeme.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Data jsou používána pro reklamu, pro zlepšování služeb, ale třeba i pro kriminální činnost - zneužití identity, krádež hesel, kyberšikana. Digitální stopa se dá zneužít i v případech, kdy by vás to ani nenapadlo.</a:t>
            </a:r>
          </a:p>
        </p:txBody>
      </p:sp>
      <p:sp>
        <p:nvSpPr>
          <p:cNvPr id="46" name="Nadpis 1">
            <a:extLst>
              <a:ext uri="{FF2B5EF4-FFF2-40B4-BE49-F238E27FC236}">
                <a16:creationId xmlns:a16="http://schemas.microsoft.com/office/drawing/2014/main" id="{73F01E5E-58A4-BEC9-1097-576B279A2275}"/>
              </a:ext>
            </a:extLst>
          </p:cNvPr>
          <p:cNvSpPr txBox="1">
            <a:spLocks/>
          </p:cNvSpPr>
          <p:nvPr/>
        </p:nvSpPr>
        <p:spPr>
          <a:xfrm>
            <a:off x="292102" y="2369522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 min</a:t>
            </a:r>
          </a:p>
        </p:txBody>
      </p:sp>
      <p:cxnSp>
        <p:nvCxnSpPr>
          <p:cNvPr id="47" name="Přímá spojnice 46">
            <a:extLst>
              <a:ext uri="{FF2B5EF4-FFF2-40B4-BE49-F238E27FC236}">
                <a16:creationId xmlns:a16="http://schemas.microsoft.com/office/drawing/2014/main" id="{642EE703-BA01-1640-CAFF-2DBDFF26F846}"/>
              </a:ext>
            </a:extLst>
          </p:cNvPr>
          <p:cNvCxnSpPr>
            <a:cxnSpLocks/>
          </p:cNvCxnSpPr>
          <p:nvPr/>
        </p:nvCxnSpPr>
        <p:spPr>
          <a:xfrm>
            <a:off x="285749" y="3695700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Grafický objekt 47" descr="Hodiny se souvislou výplní">
            <a:extLst>
              <a:ext uri="{FF2B5EF4-FFF2-40B4-BE49-F238E27FC236}">
                <a16:creationId xmlns:a16="http://schemas.microsoft.com/office/drawing/2014/main" id="{77F16D9C-6B9F-542C-70FF-18C999C53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2394252"/>
            <a:ext cx="195118" cy="195118"/>
          </a:xfrm>
          <a:prstGeom prst="rect">
            <a:avLst/>
          </a:prstGeom>
        </p:spPr>
      </p:pic>
      <p:cxnSp>
        <p:nvCxnSpPr>
          <p:cNvPr id="49" name="Přímá spojnice 48">
            <a:extLst>
              <a:ext uri="{FF2B5EF4-FFF2-40B4-BE49-F238E27FC236}">
                <a16:creationId xmlns:a16="http://schemas.microsoft.com/office/drawing/2014/main" id="{17B696B6-2185-CEF6-C43B-E8F4A520DA17}"/>
              </a:ext>
            </a:extLst>
          </p:cNvPr>
          <p:cNvCxnSpPr>
            <a:cxnSpLocks/>
          </p:cNvCxnSpPr>
          <p:nvPr/>
        </p:nvCxnSpPr>
        <p:spPr>
          <a:xfrm flipV="1">
            <a:off x="287339" y="2349417"/>
            <a:ext cx="0" cy="1346283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Nadpis 1">
            <a:extLst>
              <a:ext uri="{FF2B5EF4-FFF2-40B4-BE49-F238E27FC236}">
                <a16:creationId xmlns:a16="http://schemas.microsoft.com/office/drawing/2014/main" id="{23BA2528-28CA-8B5E-6530-CBBB387C5B2D}"/>
              </a:ext>
            </a:extLst>
          </p:cNvPr>
          <p:cNvSpPr txBox="1">
            <a:spLocks/>
          </p:cNvSpPr>
          <p:nvPr/>
        </p:nvSpPr>
        <p:spPr>
          <a:xfrm>
            <a:off x="287337" y="3860799"/>
            <a:ext cx="2798761" cy="33113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1000" dirty="0"/>
              <a:t>aktivita</a:t>
            </a:r>
            <a:r>
              <a:rPr lang="pl-PL" sz="1000" b="1" dirty="0"/>
              <a:t> CO O NÁS ODHADUJE GOOGLE</a:t>
            </a:r>
            <a:endParaRPr lang="cs-CZ" sz="1000" b="1" dirty="0"/>
          </a:p>
        </p:txBody>
      </p:sp>
      <p:sp>
        <p:nvSpPr>
          <p:cNvPr id="52" name="Obdélník 51">
            <a:extLst>
              <a:ext uri="{FF2B5EF4-FFF2-40B4-BE49-F238E27FC236}">
                <a16:creationId xmlns:a16="http://schemas.microsoft.com/office/drawing/2014/main" id="{70DC06A2-ABC3-6745-E97A-D5D7A1E9D8D9}"/>
              </a:ext>
            </a:extLst>
          </p:cNvPr>
          <p:cNvSpPr/>
          <p:nvPr/>
        </p:nvSpPr>
        <p:spPr>
          <a:xfrm flipH="1">
            <a:off x="287338" y="3872968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Obdélník: se zakulacenými rohy 52">
            <a:extLst>
              <a:ext uri="{FF2B5EF4-FFF2-40B4-BE49-F238E27FC236}">
                <a16:creationId xmlns:a16="http://schemas.microsoft.com/office/drawing/2014/main" id="{13342FD4-A340-3923-609B-E7944F9450D9}"/>
              </a:ext>
            </a:extLst>
          </p:cNvPr>
          <p:cNvSpPr/>
          <p:nvPr/>
        </p:nvSpPr>
        <p:spPr>
          <a:xfrm>
            <a:off x="336183" y="4247993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Nadpis 1">
            <a:extLst>
              <a:ext uri="{FF2B5EF4-FFF2-40B4-BE49-F238E27FC236}">
                <a16:creationId xmlns:a16="http://schemas.microsoft.com/office/drawing/2014/main" id="{319133E5-E0FA-1834-7973-8508003C9E95}"/>
              </a:ext>
            </a:extLst>
          </p:cNvPr>
          <p:cNvSpPr txBox="1">
            <a:spLocks/>
          </p:cNvSpPr>
          <p:nvPr/>
        </p:nvSpPr>
        <p:spPr>
          <a:xfrm>
            <a:off x="1358901" y="4204553"/>
            <a:ext cx="955676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11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55" name="Nadpis 1">
            <a:extLst>
              <a:ext uri="{FF2B5EF4-FFF2-40B4-BE49-F238E27FC236}">
                <a16:creationId xmlns:a16="http://schemas.microsoft.com/office/drawing/2014/main" id="{0EC28DF3-DD25-AF1E-81C9-7A1CD8F86318}"/>
              </a:ext>
            </a:extLst>
          </p:cNvPr>
          <p:cNvSpPr txBox="1">
            <a:spLocks/>
          </p:cNvSpPr>
          <p:nvPr/>
        </p:nvSpPr>
        <p:spPr>
          <a:xfrm>
            <a:off x="2417763" y="4203699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Pojďme se podívat, co o nás ví Google. Načtěte si QR kód </a:t>
            </a:r>
            <a:br>
              <a:rPr lang="cs-CZ" sz="1000" dirty="0"/>
            </a:br>
            <a:r>
              <a:rPr lang="cs-CZ" sz="1000" dirty="0"/>
              <a:t>a podívejte se, co ví zrovna o vás. </a:t>
            </a:r>
            <a:r>
              <a:rPr lang="cs-CZ" sz="1000" spc="-1" dirty="0"/>
              <a:t>Bude vám to fungovat pouze, pokud jste si na Google účtu nastavili věk více než 18 let.</a:t>
            </a:r>
            <a:r>
              <a:rPr lang="cs-CZ" sz="1000" i="1" spc="-1" dirty="0"/>
              <a:t> </a:t>
            </a:r>
            <a:r>
              <a:rPr lang="cs-CZ" sz="1000" dirty="0"/>
              <a:t>Pokud ne, tak se koukejte na obrázek v prezentaci.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dirty="0"/>
              <a:t>Je něco, v čem se plete?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cs-CZ" sz="1000" b="1" dirty="0"/>
              <a:t>Je tam naopak něco, co by o vás neměl vědět a ví?</a:t>
            </a:r>
          </a:p>
        </p:txBody>
      </p:sp>
      <p:sp>
        <p:nvSpPr>
          <p:cNvPr id="56" name="Nadpis 1">
            <a:extLst>
              <a:ext uri="{FF2B5EF4-FFF2-40B4-BE49-F238E27FC236}">
                <a16:creationId xmlns:a16="http://schemas.microsoft.com/office/drawing/2014/main" id="{CE489E3E-BC02-BC8E-92B1-EB96EEE935FD}"/>
              </a:ext>
            </a:extLst>
          </p:cNvPr>
          <p:cNvSpPr txBox="1">
            <a:spLocks/>
          </p:cNvSpPr>
          <p:nvPr/>
        </p:nvSpPr>
        <p:spPr>
          <a:xfrm>
            <a:off x="292102" y="4223721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3 min</a:t>
            </a:r>
          </a:p>
        </p:txBody>
      </p:sp>
      <p:cxnSp>
        <p:nvCxnSpPr>
          <p:cNvPr id="57" name="Přímá spojnice 56">
            <a:extLst>
              <a:ext uri="{FF2B5EF4-FFF2-40B4-BE49-F238E27FC236}">
                <a16:creationId xmlns:a16="http://schemas.microsoft.com/office/drawing/2014/main" id="{898B95E8-C17A-865F-D618-69C62746F1D8}"/>
              </a:ext>
            </a:extLst>
          </p:cNvPr>
          <p:cNvCxnSpPr>
            <a:cxnSpLocks/>
          </p:cNvCxnSpPr>
          <p:nvPr/>
        </p:nvCxnSpPr>
        <p:spPr>
          <a:xfrm>
            <a:off x="285749" y="5567678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8" name="Grafický objekt 57" descr="Hodiny se souvislou výplní">
            <a:extLst>
              <a:ext uri="{FF2B5EF4-FFF2-40B4-BE49-F238E27FC236}">
                <a16:creationId xmlns:a16="http://schemas.microsoft.com/office/drawing/2014/main" id="{64F101CE-27A7-CB74-266C-087DC0B7E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4248451"/>
            <a:ext cx="195118" cy="195118"/>
          </a:xfrm>
          <a:prstGeom prst="rect">
            <a:avLst/>
          </a:prstGeom>
        </p:spPr>
      </p:pic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31B64021-DA91-35CA-4649-EA0AB8D619F9}"/>
              </a:ext>
            </a:extLst>
          </p:cNvPr>
          <p:cNvCxnSpPr>
            <a:cxnSpLocks/>
          </p:cNvCxnSpPr>
          <p:nvPr/>
        </p:nvCxnSpPr>
        <p:spPr>
          <a:xfrm flipV="1">
            <a:off x="287339" y="4203616"/>
            <a:ext cx="0" cy="1364062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Nadpis 1">
            <a:extLst>
              <a:ext uri="{FF2B5EF4-FFF2-40B4-BE49-F238E27FC236}">
                <a16:creationId xmlns:a16="http://schemas.microsoft.com/office/drawing/2014/main" id="{8959A297-6135-45F0-88D0-E8CCCFFFC206}"/>
              </a:ext>
            </a:extLst>
          </p:cNvPr>
          <p:cNvSpPr txBox="1">
            <a:spLocks/>
          </p:cNvSpPr>
          <p:nvPr/>
        </p:nvSpPr>
        <p:spPr>
          <a:xfrm>
            <a:off x="287338" y="5722616"/>
            <a:ext cx="2486342" cy="33113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1000" dirty="0"/>
              <a:t>aktivita</a:t>
            </a:r>
            <a:r>
              <a:rPr lang="pl-PL" sz="1000" b="1" dirty="0"/>
              <a:t> ANALÝZA STOP</a:t>
            </a:r>
            <a:endParaRPr lang="cs-CZ" sz="1000" b="1" dirty="0"/>
          </a:p>
        </p:txBody>
      </p:sp>
      <p:sp>
        <p:nvSpPr>
          <p:cNvPr id="63" name="Obdélník 62">
            <a:extLst>
              <a:ext uri="{FF2B5EF4-FFF2-40B4-BE49-F238E27FC236}">
                <a16:creationId xmlns:a16="http://schemas.microsoft.com/office/drawing/2014/main" id="{409D8E39-8AD9-D121-0932-D9B6AA0C1BAD}"/>
              </a:ext>
            </a:extLst>
          </p:cNvPr>
          <p:cNvSpPr/>
          <p:nvPr/>
        </p:nvSpPr>
        <p:spPr>
          <a:xfrm flipH="1">
            <a:off x="287338" y="5734785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bdélník: se zakulacenými rohy 63">
            <a:extLst>
              <a:ext uri="{FF2B5EF4-FFF2-40B4-BE49-F238E27FC236}">
                <a16:creationId xmlns:a16="http://schemas.microsoft.com/office/drawing/2014/main" id="{3D232C67-40C5-47FF-B927-2B23B789A21D}"/>
              </a:ext>
            </a:extLst>
          </p:cNvPr>
          <p:cNvSpPr/>
          <p:nvPr/>
        </p:nvSpPr>
        <p:spPr>
          <a:xfrm>
            <a:off x="336183" y="6109810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Nadpis 1">
            <a:extLst>
              <a:ext uri="{FF2B5EF4-FFF2-40B4-BE49-F238E27FC236}">
                <a16:creationId xmlns:a16="http://schemas.microsoft.com/office/drawing/2014/main" id="{3212205F-5939-6DF0-C5A7-6A1785B918FA}"/>
              </a:ext>
            </a:extLst>
          </p:cNvPr>
          <p:cNvSpPr txBox="1">
            <a:spLocks/>
          </p:cNvSpPr>
          <p:nvPr/>
        </p:nvSpPr>
        <p:spPr>
          <a:xfrm>
            <a:off x="1358901" y="6066370"/>
            <a:ext cx="955676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12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PL</a:t>
            </a:r>
            <a:r>
              <a:rPr lang="cs-CZ" sz="1000" b="1" dirty="0"/>
              <a:t> úkol 2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67" name="Nadpis 1">
            <a:extLst>
              <a:ext uri="{FF2B5EF4-FFF2-40B4-BE49-F238E27FC236}">
                <a16:creationId xmlns:a16="http://schemas.microsoft.com/office/drawing/2014/main" id="{03B582E1-AC35-11C9-A117-E39E6FDC5090}"/>
              </a:ext>
            </a:extLst>
          </p:cNvPr>
          <p:cNvSpPr txBox="1">
            <a:spLocks/>
          </p:cNvSpPr>
          <p:nvPr/>
        </p:nvSpPr>
        <p:spPr>
          <a:xfrm>
            <a:off x="2417763" y="6065516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Co můžeme odhadovat o uživateli s takovýmto vyhledáváním? Poraďte se ve skupině.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Po 2 minutách píšeme všechny myšlenky na tabuli.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Jaké reklamy by se mu podle vás měly ukazovat?</a:t>
            </a:r>
          </a:p>
          <a:p>
            <a:pPr>
              <a:lnSpc>
                <a:spcPct val="110000"/>
              </a:lnSpc>
            </a:pPr>
            <a:r>
              <a:rPr lang="cs-CZ" sz="1000" dirty="0"/>
              <a:t>Debatujeme nad všemi odpověďmi. Jde o to, aby se žáci dopátrali toho, že vlastně dle indicií to může být muž i žena, </a:t>
            </a:r>
            <a:br>
              <a:rPr lang="cs-CZ" sz="1000" dirty="0"/>
            </a:br>
            <a:r>
              <a:rPr lang="cs-CZ" sz="1000" dirty="0"/>
              <a:t>i další parametry jsou vlastně nejasné.</a:t>
            </a:r>
          </a:p>
        </p:txBody>
      </p:sp>
      <p:sp>
        <p:nvSpPr>
          <p:cNvPr id="68" name="Nadpis 1">
            <a:extLst>
              <a:ext uri="{FF2B5EF4-FFF2-40B4-BE49-F238E27FC236}">
                <a16:creationId xmlns:a16="http://schemas.microsoft.com/office/drawing/2014/main" id="{451E24F5-1A1B-3503-4D08-56089BC93056}"/>
              </a:ext>
            </a:extLst>
          </p:cNvPr>
          <p:cNvSpPr txBox="1">
            <a:spLocks/>
          </p:cNvSpPr>
          <p:nvPr/>
        </p:nvSpPr>
        <p:spPr>
          <a:xfrm>
            <a:off x="292102" y="6085538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 min</a:t>
            </a:r>
          </a:p>
        </p:txBody>
      </p:sp>
      <p:cxnSp>
        <p:nvCxnSpPr>
          <p:cNvPr id="69" name="Přímá spojnice 68">
            <a:extLst>
              <a:ext uri="{FF2B5EF4-FFF2-40B4-BE49-F238E27FC236}">
                <a16:creationId xmlns:a16="http://schemas.microsoft.com/office/drawing/2014/main" id="{732036AF-A285-2A5F-6C1B-F48CC8CB0A3F}"/>
              </a:ext>
            </a:extLst>
          </p:cNvPr>
          <p:cNvCxnSpPr>
            <a:cxnSpLocks/>
          </p:cNvCxnSpPr>
          <p:nvPr/>
        </p:nvCxnSpPr>
        <p:spPr>
          <a:xfrm>
            <a:off x="285749" y="7421875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Grafický objekt 69" descr="Hodiny se souvislou výplní">
            <a:extLst>
              <a:ext uri="{FF2B5EF4-FFF2-40B4-BE49-F238E27FC236}">
                <a16:creationId xmlns:a16="http://schemas.microsoft.com/office/drawing/2014/main" id="{A99FBF55-3CCB-D396-C347-60E60B80B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6110268"/>
            <a:ext cx="195118" cy="195118"/>
          </a:xfrm>
          <a:prstGeom prst="rect">
            <a:avLst/>
          </a:prstGeom>
        </p:spPr>
      </p:pic>
      <p:cxnSp>
        <p:nvCxnSpPr>
          <p:cNvPr id="71" name="Přímá spojnice 70">
            <a:extLst>
              <a:ext uri="{FF2B5EF4-FFF2-40B4-BE49-F238E27FC236}">
                <a16:creationId xmlns:a16="http://schemas.microsoft.com/office/drawing/2014/main" id="{14CA1EA8-5EB7-E242-1607-38448F25E586}"/>
              </a:ext>
            </a:extLst>
          </p:cNvPr>
          <p:cNvCxnSpPr>
            <a:cxnSpLocks/>
          </p:cNvCxnSpPr>
          <p:nvPr/>
        </p:nvCxnSpPr>
        <p:spPr>
          <a:xfrm flipV="1">
            <a:off x="287339" y="6065433"/>
            <a:ext cx="0" cy="2024467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bdélník: se zakulacenými rohy 71">
            <a:extLst>
              <a:ext uri="{FF2B5EF4-FFF2-40B4-BE49-F238E27FC236}">
                <a16:creationId xmlns:a16="http://schemas.microsoft.com/office/drawing/2014/main" id="{7B9ED79C-1A8A-1442-495F-EC92F4BE3358}"/>
              </a:ext>
            </a:extLst>
          </p:cNvPr>
          <p:cNvSpPr/>
          <p:nvPr/>
        </p:nvSpPr>
        <p:spPr>
          <a:xfrm>
            <a:off x="336183" y="7461094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Nadpis 1">
            <a:extLst>
              <a:ext uri="{FF2B5EF4-FFF2-40B4-BE49-F238E27FC236}">
                <a16:creationId xmlns:a16="http://schemas.microsoft.com/office/drawing/2014/main" id="{5B10BE81-312E-9BDD-E30C-F26922355AB6}"/>
              </a:ext>
            </a:extLst>
          </p:cNvPr>
          <p:cNvSpPr txBox="1">
            <a:spLocks/>
          </p:cNvSpPr>
          <p:nvPr/>
        </p:nvSpPr>
        <p:spPr>
          <a:xfrm>
            <a:off x="1358901" y="7417654"/>
            <a:ext cx="955676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13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74" name="Nadpis 1">
            <a:extLst>
              <a:ext uri="{FF2B5EF4-FFF2-40B4-BE49-F238E27FC236}">
                <a16:creationId xmlns:a16="http://schemas.microsoft.com/office/drawing/2014/main" id="{BAD13194-60C5-C7BC-0F99-0C7C6F68DE49}"/>
              </a:ext>
            </a:extLst>
          </p:cNvPr>
          <p:cNvSpPr txBox="1">
            <a:spLocks/>
          </p:cNvSpPr>
          <p:nvPr/>
        </p:nvSpPr>
        <p:spPr>
          <a:xfrm>
            <a:off x="2417763" y="7416800"/>
            <a:ext cx="4148135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Stejně jako teď vy, i servery vyhodnocují datovou stopu na základě pravděpodobnosti. Volí tedy nejpravděpodobnější variantu, ale ne nutně tu správnou.</a:t>
            </a:r>
          </a:p>
        </p:txBody>
      </p:sp>
      <p:sp>
        <p:nvSpPr>
          <p:cNvPr id="75" name="Nadpis 1">
            <a:extLst>
              <a:ext uri="{FF2B5EF4-FFF2-40B4-BE49-F238E27FC236}">
                <a16:creationId xmlns:a16="http://schemas.microsoft.com/office/drawing/2014/main" id="{AACC6524-17CC-1B33-FA95-D9D5EEABE8EA}"/>
              </a:ext>
            </a:extLst>
          </p:cNvPr>
          <p:cNvSpPr txBox="1">
            <a:spLocks/>
          </p:cNvSpPr>
          <p:nvPr/>
        </p:nvSpPr>
        <p:spPr>
          <a:xfrm>
            <a:off x="292102" y="7436822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1 min</a:t>
            </a:r>
          </a:p>
        </p:txBody>
      </p:sp>
      <p:pic>
        <p:nvPicPr>
          <p:cNvPr id="76" name="Grafický objekt 75" descr="Hodiny se souvislou výplní">
            <a:extLst>
              <a:ext uri="{FF2B5EF4-FFF2-40B4-BE49-F238E27FC236}">
                <a16:creationId xmlns:a16="http://schemas.microsoft.com/office/drawing/2014/main" id="{56B00A0D-F551-2FD2-B879-DEA8A5805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7461552"/>
            <a:ext cx="195118" cy="195118"/>
          </a:xfrm>
          <a:prstGeom prst="rect">
            <a:avLst/>
          </a:prstGeom>
        </p:spPr>
      </p:pic>
      <p:cxnSp>
        <p:nvCxnSpPr>
          <p:cNvPr id="77" name="Přímá spojnice 76">
            <a:extLst>
              <a:ext uri="{FF2B5EF4-FFF2-40B4-BE49-F238E27FC236}">
                <a16:creationId xmlns:a16="http://schemas.microsoft.com/office/drawing/2014/main" id="{F62923A3-7AB8-58ED-3CCF-BD516D0406E7}"/>
              </a:ext>
            </a:extLst>
          </p:cNvPr>
          <p:cNvCxnSpPr>
            <a:cxnSpLocks/>
          </p:cNvCxnSpPr>
          <p:nvPr/>
        </p:nvCxnSpPr>
        <p:spPr>
          <a:xfrm>
            <a:off x="285749" y="8089895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Nadpis 1">
            <a:extLst>
              <a:ext uri="{FF2B5EF4-FFF2-40B4-BE49-F238E27FC236}">
                <a16:creationId xmlns:a16="http://schemas.microsoft.com/office/drawing/2014/main" id="{B2741C64-74AB-FB9A-56D9-BDCA30FC80E0}"/>
              </a:ext>
            </a:extLst>
          </p:cNvPr>
          <p:cNvSpPr txBox="1">
            <a:spLocks/>
          </p:cNvSpPr>
          <p:nvPr/>
        </p:nvSpPr>
        <p:spPr>
          <a:xfrm>
            <a:off x="287338" y="8256600"/>
            <a:ext cx="2486342" cy="33113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pl-PL" sz="1000" b="1" dirty="0"/>
              <a:t>COOKIES</a:t>
            </a:r>
            <a:endParaRPr lang="cs-CZ" sz="1000" b="1" dirty="0"/>
          </a:p>
        </p:txBody>
      </p:sp>
      <p:sp>
        <p:nvSpPr>
          <p:cNvPr id="80" name="Obdélník 79">
            <a:extLst>
              <a:ext uri="{FF2B5EF4-FFF2-40B4-BE49-F238E27FC236}">
                <a16:creationId xmlns:a16="http://schemas.microsoft.com/office/drawing/2014/main" id="{3421A026-5072-7366-764F-9B5FB332EB56}"/>
              </a:ext>
            </a:extLst>
          </p:cNvPr>
          <p:cNvSpPr/>
          <p:nvPr/>
        </p:nvSpPr>
        <p:spPr>
          <a:xfrm flipH="1">
            <a:off x="287338" y="8268769"/>
            <a:ext cx="56260" cy="17411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Obdélník: se zakulacenými rohy 80">
            <a:extLst>
              <a:ext uri="{FF2B5EF4-FFF2-40B4-BE49-F238E27FC236}">
                <a16:creationId xmlns:a16="http://schemas.microsoft.com/office/drawing/2014/main" id="{8468685D-5C02-F615-6906-2BE63BCB5285}"/>
              </a:ext>
            </a:extLst>
          </p:cNvPr>
          <p:cNvSpPr/>
          <p:nvPr/>
        </p:nvSpPr>
        <p:spPr>
          <a:xfrm>
            <a:off x="336183" y="8643794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Nadpis 1">
            <a:extLst>
              <a:ext uri="{FF2B5EF4-FFF2-40B4-BE49-F238E27FC236}">
                <a16:creationId xmlns:a16="http://schemas.microsoft.com/office/drawing/2014/main" id="{FC0381ED-0EF4-DDA4-5A8D-95572F63A0EE}"/>
              </a:ext>
            </a:extLst>
          </p:cNvPr>
          <p:cNvSpPr txBox="1">
            <a:spLocks/>
          </p:cNvSpPr>
          <p:nvPr/>
        </p:nvSpPr>
        <p:spPr>
          <a:xfrm>
            <a:off x="1358900" y="8600354"/>
            <a:ext cx="1058857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14-15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83" name="Nadpis 1">
            <a:extLst>
              <a:ext uri="{FF2B5EF4-FFF2-40B4-BE49-F238E27FC236}">
                <a16:creationId xmlns:a16="http://schemas.microsoft.com/office/drawing/2014/main" id="{0684BAB5-4A48-D978-236C-6F729810AE0B}"/>
              </a:ext>
            </a:extLst>
          </p:cNvPr>
          <p:cNvSpPr txBox="1">
            <a:spLocks/>
          </p:cNvSpPr>
          <p:nvPr/>
        </p:nvSpPr>
        <p:spPr>
          <a:xfrm>
            <a:off x="2417763" y="8599501"/>
            <a:ext cx="4151312" cy="43024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000" b="1" dirty="0"/>
              <a:t>Jak je </a:t>
            </a:r>
            <a:r>
              <a:rPr lang="en-US" sz="1000" b="1" dirty="0" err="1"/>
              <a:t>možné</a:t>
            </a:r>
            <a:r>
              <a:rPr lang="en-US" sz="1000" b="1" dirty="0"/>
              <a:t>, </a:t>
            </a:r>
            <a:r>
              <a:rPr lang="en-US" sz="1000" b="1" dirty="0" err="1"/>
              <a:t>že</a:t>
            </a:r>
            <a:r>
              <a:rPr lang="en-US" sz="1000" b="1" dirty="0"/>
              <a:t> </a:t>
            </a:r>
            <a:r>
              <a:rPr lang="en-US" sz="1000" b="1" dirty="0" err="1"/>
              <a:t>si</a:t>
            </a:r>
            <a:r>
              <a:rPr lang="en-US" sz="1000" b="1" dirty="0"/>
              <a:t> o </a:t>
            </a:r>
            <a:r>
              <a:rPr lang="en-US" sz="1000" b="1" dirty="0" err="1"/>
              <a:t>nás</a:t>
            </a:r>
            <a:r>
              <a:rPr lang="en-US" sz="1000" b="1" dirty="0"/>
              <a:t> </a:t>
            </a:r>
            <a:r>
              <a:rPr lang="en-US" sz="1000" b="1"/>
              <a:t>servery </a:t>
            </a:r>
            <a:r>
              <a:rPr lang="en-US" sz="1000" b="1" dirty="0" err="1"/>
              <a:t>informace</a:t>
            </a:r>
            <a:r>
              <a:rPr lang="en-US" sz="1000" b="1" dirty="0"/>
              <a:t> </a:t>
            </a:r>
            <a:r>
              <a:rPr lang="en-US" sz="1000" b="1" dirty="0" err="1"/>
              <a:t>pamatují</a:t>
            </a:r>
            <a:r>
              <a:rPr lang="en-US" sz="1000" b="1" dirty="0"/>
              <a:t>?</a:t>
            </a:r>
          </a:p>
          <a:p>
            <a:pPr marL="171450" indent="-1714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000" b="1" dirty="0"/>
              <a:t>Co </a:t>
            </a:r>
            <a:r>
              <a:rPr lang="en-US" sz="1000" b="1" dirty="0" err="1"/>
              <a:t>jsou</a:t>
            </a:r>
            <a:r>
              <a:rPr lang="en-US" sz="1000" b="1" dirty="0"/>
              <a:t> cookies?</a:t>
            </a:r>
          </a:p>
        </p:txBody>
      </p:sp>
      <p:sp>
        <p:nvSpPr>
          <p:cNvPr id="84" name="Nadpis 1">
            <a:extLst>
              <a:ext uri="{FF2B5EF4-FFF2-40B4-BE49-F238E27FC236}">
                <a16:creationId xmlns:a16="http://schemas.microsoft.com/office/drawing/2014/main" id="{93D28C3A-3F3F-8093-5078-69C242A1DFBF}"/>
              </a:ext>
            </a:extLst>
          </p:cNvPr>
          <p:cNvSpPr txBox="1">
            <a:spLocks/>
          </p:cNvSpPr>
          <p:nvPr/>
        </p:nvSpPr>
        <p:spPr>
          <a:xfrm>
            <a:off x="292102" y="8619522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2 min</a:t>
            </a:r>
          </a:p>
        </p:txBody>
      </p:sp>
      <p:cxnSp>
        <p:nvCxnSpPr>
          <p:cNvPr id="86" name="Přímá spojnice 85">
            <a:extLst>
              <a:ext uri="{FF2B5EF4-FFF2-40B4-BE49-F238E27FC236}">
                <a16:creationId xmlns:a16="http://schemas.microsoft.com/office/drawing/2014/main" id="{3A516953-4D67-CE8D-225F-058E321CBDED}"/>
              </a:ext>
            </a:extLst>
          </p:cNvPr>
          <p:cNvCxnSpPr>
            <a:cxnSpLocks/>
          </p:cNvCxnSpPr>
          <p:nvPr/>
        </p:nvCxnSpPr>
        <p:spPr>
          <a:xfrm>
            <a:off x="285749" y="9105900"/>
            <a:ext cx="6284913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Grafický objekt 86" descr="Hodiny se souvislou výplní">
            <a:extLst>
              <a:ext uri="{FF2B5EF4-FFF2-40B4-BE49-F238E27FC236}">
                <a16:creationId xmlns:a16="http://schemas.microsoft.com/office/drawing/2014/main" id="{83F8052D-049A-5B18-DDC4-532D4007A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8644252"/>
            <a:ext cx="195118" cy="195118"/>
          </a:xfrm>
          <a:prstGeom prst="rect">
            <a:avLst/>
          </a:prstGeom>
        </p:spPr>
      </p:pic>
      <p:cxnSp>
        <p:nvCxnSpPr>
          <p:cNvPr id="88" name="Přímá spojnice 87">
            <a:extLst>
              <a:ext uri="{FF2B5EF4-FFF2-40B4-BE49-F238E27FC236}">
                <a16:creationId xmlns:a16="http://schemas.microsoft.com/office/drawing/2014/main" id="{AEE92971-52B2-5160-A404-E5D174FDA548}"/>
              </a:ext>
            </a:extLst>
          </p:cNvPr>
          <p:cNvCxnSpPr>
            <a:cxnSpLocks/>
          </p:cNvCxnSpPr>
          <p:nvPr/>
        </p:nvCxnSpPr>
        <p:spPr>
          <a:xfrm flipV="1">
            <a:off x="287339" y="8599417"/>
            <a:ext cx="0" cy="684283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Nadpis 1">
            <a:extLst>
              <a:ext uri="{FF2B5EF4-FFF2-40B4-BE49-F238E27FC236}">
                <a16:creationId xmlns:a16="http://schemas.microsoft.com/office/drawing/2014/main" id="{B81894AC-912B-E25D-F05F-237F72099B95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9C92CB6-D1BE-DFAF-960D-11CFF2D172F0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6A6F234F-1C2D-0D23-0157-E43EAC0894B9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3695719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A65BD-0E0D-E8EA-0A87-B38C7B152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8C6D425B-69C6-5EAD-1256-D2A3F0839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45" name="Přímá spojnice 44">
            <a:extLst>
              <a:ext uri="{FF2B5EF4-FFF2-40B4-BE49-F238E27FC236}">
                <a16:creationId xmlns:a16="http://schemas.microsoft.com/office/drawing/2014/main" id="{DFAC3804-C7BB-E6A2-F72C-563D9D41C1AF}"/>
              </a:ext>
            </a:extLst>
          </p:cNvPr>
          <p:cNvCxnSpPr>
            <a:cxnSpLocks/>
          </p:cNvCxnSpPr>
          <p:nvPr/>
        </p:nvCxnSpPr>
        <p:spPr>
          <a:xfrm flipV="1">
            <a:off x="282573" y="474781"/>
            <a:ext cx="0" cy="1696919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6371F4BF-2181-5F0B-A32D-E93C61A72192}"/>
              </a:ext>
            </a:extLst>
          </p:cNvPr>
          <p:cNvCxnSpPr>
            <a:cxnSpLocks/>
          </p:cNvCxnSpPr>
          <p:nvPr/>
        </p:nvCxnSpPr>
        <p:spPr>
          <a:xfrm>
            <a:off x="282573" y="1333500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Nadpis 1">
            <a:extLst>
              <a:ext uri="{FF2B5EF4-FFF2-40B4-BE49-F238E27FC236}">
                <a16:creationId xmlns:a16="http://schemas.microsoft.com/office/drawing/2014/main" id="{A73F82EC-93D1-8D32-9CAC-F5C77EA104D2}"/>
              </a:ext>
            </a:extLst>
          </p:cNvPr>
          <p:cNvSpPr txBox="1">
            <a:spLocks/>
          </p:cNvSpPr>
          <p:nvPr/>
        </p:nvSpPr>
        <p:spPr>
          <a:xfrm>
            <a:off x="287337" y="2346851"/>
            <a:ext cx="4151313" cy="329693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400" b="1" dirty="0">
                <a:solidFill>
                  <a:srgbClr val="0070C0"/>
                </a:solidFill>
              </a:rPr>
              <a:t>REFLEXE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65" name="Nadpis 1">
            <a:extLst>
              <a:ext uri="{FF2B5EF4-FFF2-40B4-BE49-F238E27FC236}">
                <a16:creationId xmlns:a16="http://schemas.microsoft.com/office/drawing/2014/main" id="{DCE1420E-FBAE-5D13-F39A-CC548764FE10}"/>
              </a:ext>
            </a:extLst>
          </p:cNvPr>
          <p:cNvSpPr txBox="1">
            <a:spLocks/>
          </p:cNvSpPr>
          <p:nvPr/>
        </p:nvSpPr>
        <p:spPr>
          <a:xfrm>
            <a:off x="287337" y="2662206"/>
            <a:ext cx="6281738" cy="18259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aktivita </a:t>
            </a:r>
            <a:r>
              <a:rPr lang="cs-CZ" sz="1000" b="1" dirty="0"/>
              <a:t>JAK SE CHOVAT BEZPEČNĚ?</a:t>
            </a:r>
            <a:endParaRPr lang="en-US" sz="1000" b="1" dirty="0"/>
          </a:p>
        </p:txBody>
      </p:sp>
      <p:sp>
        <p:nvSpPr>
          <p:cNvPr id="66" name="Nadpis 1">
            <a:extLst>
              <a:ext uri="{FF2B5EF4-FFF2-40B4-BE49-F238E27FC236}">
                <a16:creationId xmlns:a16="http://schemas.microsoft.com/office/drawing/2014/main" id="{B04BC4D2-44F9-C166-DF7A-D7143BFF1981}"/>
              </a:ext>
            </a:extLst>
          </p:cNvPr>
          <p:cNvSpPr txBox="1">
            <a:spLocks/>
          </p:cNvSpPr>
          <p:nvPr/>
        </p:nvSpPr>
        <p:spPr>
          <a:xfrm>
            <a:off x="1360493" y="3015930"/>
            <a:ext cx="957935" cy="68798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21</a:t>
            </a:r>
          </a:p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PL</a:t>
            </a:r>
            <a:r>
              <a:rPr lang="cs-CZ" sz="1000" b="1" dirty="0"/>
              <a:t> úkol 4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67" name="Nadpis 1">
            <a:extLst>
              <a:ext uri="{FF2B5EF4-FFF2-40B4-BE49-F238E27FC236}">
                <a16:creationId xmlns:a16="http://schemas.microsoft.com/office/drawing/2014/main" id="{BB764846-3435-F521-0FF6-4C8D726B3AF2}"/>
              </a:ext>
            </a:extLst>
          </p:cNvPr>
          <p:cNvSpPr txBox="1">
            <a:spLocks/>
          </p:cNvSpPr>
          <p:nvPr/>
        </p:nvSpPr>
        <p:spPr>
          <a:xfrm>
            <a:off x="2417763" y="3015931"/>
            <a:ext cx="4151312" cy="675035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spc="-22" dirty="0"/>
              <a:t>Ve skupině zformulujte 5 pravidel, jak zacházet s datovou stopou, aby nemohla být zneužita proti nám.  Můžete hledat i na internetu příklady rozumných pravidel. Dohromady shrneme.</a:t>
            </a:r>
          </a:p>
        </p:txBody>
      </p:sp>
      <p:sp>
        <p:nvSpPr>
          <p:cNvPr id="68" name="Nadpis 1">
            <a:extLst>
              <a:ext uri="{FF2B5EF4-FFF2-40B4-BE49-F238E27FC236}">
                <a16:creationId xmlns:a16="http://schemas.microsoft.com/office/drawing/2014/main" id="{D98AB499-DA1E-2169-7EC6-A136A754DE0C}"/>
              </a:ext>
            </a:extLst>
          </p:cNvPr>
          <p:cNvSpPr txBox="1">
            <a:spLocks/>
          </p:cNvSpPr>
          <p:nvPr/>
        </p:nvSpPr>
        <p:spPr>
          <a:xfrm>
            <a:off x="282535" y="3015930"/>
            <a:ext cx="957263" cy="3635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69" name="Přímá spojnice 68">
            <a:extLst>
              <a:ext uri="{FF2B5EF4-FFF2-40B4-BE49-F238E27FC236}">
                <a16:creationId xmlns:a16="http://schemas.microsoft.com/office/drawing/2014/main" id="{727B0273-555C-AAFC-491F-E8064806DBE6}"/>
              </a:ext>
            </a:extLst>
          </p:cNvPr>
          <p:cNvCxnSpPr>
            <a:cxnSpLocks/>
          </p:cNvCxnSpPr>
          <p:nvPr/>
        </p:nvCxnSpPr>
        <p:spPr>
          <a:xfrm>
            <a:off x="285749" y="3864283"/>
            <a:ext cx="6288727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Přímá spojnice 69">
            <a:extLst>
              <a:ext uri="{FF2B5EF4-FFF2-40B4-BE49-F238E27FC236}">
                <a16:creationId xmlns:a16="http://schemas.microsoft.com/office/drawing/2014/main" id="{16C6CEC5-C06A-9D8C-6725-0A5D1911451B}"/>
              </a:ext>
            </a:extLst>
          </p:cNvPr>
          <p:cNvCxnSpPr>
            <a:cxnSpLocks/>
          </p:cNvCxnSpPr>
          <p:nvPr/>
        </p:nvCxnSpPr>
        <p:spPr>
          <a:xfrm flipV="1">
            <a:off x="285747" y="3019951"/>
            <a:ext cx="0" cy="844332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Obdélník 70">
            <a:extLst>
              <a:ext uri="{FF2B5EF4-FFF2-40B4-BE49-F238E27FC236}">
                <a16:creationId xmlns:a16="http://schemas.microsoft.com/office/drawing/2014/main" id="{2ADE94AE-680D-0C60-2E4A-CD7160D9B4EC}"/>
              </a:ext>
            </a:extLst>
          </p:cNvPr>
          <p:cNvSpPr/>
          <p:nvPr/>
        </p:nvSpPr>
        <p:spPr>
          <a:xfrm flipH="1">
            <a:off x="283526" y="2676544"/>
            <a:ext cx="59373" cy="180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Nadpis 1">
            <a:extLst>
              <a:ext uri="{FF2B5EF4-FFF2-40B4-BE49-F238E27FC236}">
                <a16:creationId xmlns:a16="http://schemas.microsoft.com/office/drawing/2014/main" id="{DB9B75FB-776E-B343-2E69-4B0ED9A8D09A}"/>
              </a:ext>
            </a:extLst>
          </p:cNvPr>
          <p:cNvSpPr txBox="1">
            <a:spLocks/>
          </p:cNvSpPr>
          <p:nvPr/>
        </p:nvSpPr>
        <p:spPr>
          <a:xfrm>
            <a:off x="1356681" y="4367965"/>
            <a:ext cx="957935" cy="5044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22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73" name="Nadpis 1">
            <a:extLst>
              <a:ext uri="{FF2B5EF4-FFF2-40B4-BE49-F238E27FC236}">
                <a16:creationId xmlns:a16="http://schemas.microsoft.com/office/drawing/2014/main" id="{E5F1D09D-C8CC-9245-645F-DB38D70B6E13}"/>
              </a:ext>
            </a:extLst>
          </p:cNvPr>
          <p:cNvSpPr txBox="1">
            <a:spLocks/>
          </p:cNvSpPr>
          <p:nvPr/>
        </p:nvSpPr>
        <p:spPr>
          <a:xfrm>
            <a:off x="2413951" y="4370167"/>
            <a:ext cx="4151312" cy="502273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Na internetu po nás zůstává mnoho stop. Je důležité si to uvědomovat a podle toho se i chovat.</a:t>
            </a:r>
          </a:p>
        </p:txBody>
      </p:sp>
      <p:sp>
        <p:nvSpPr>
          <p:cNvPr id="74" name="Nadpis 1">
            <a:extLst>
              <a:ext uri="{FF2B5EF4-FFF2-40B4-BE49-F238E27FC236}">
                <a16:creationId xmlns:a16="http://schemas.microsoft.com/office/drawing/2014/main" id="{8D130AB8-580B-ABAA-8F5F-5D40E090FBC5}"/>
              </a:ext>
            </a:extLst>
          </p:cNvPr>
          <p:cNvSpPr txBox="1">
            <a:spLocks/>
          </p:cNvSpPr>
          <p:nvPr/>
        </p:nvSpPr>
        <p:spPr>
          <a:xfrm>
            <a:off x="278723" y="4375564"/>
            <a:ext cx="957263" cy="34865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1min</a:t>
            </a:r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dirty="0"/>
          </a:p>
          <a:p>
            <a:pPr algn="ctr"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cxnSp>
        <p:nvCxnSpPr>
          <p:cNvPr id="75" name="Přímá spojnice 74">
            <a:extLst>
              <a:ext uri="{FF2B5EF4-FFF2-40B4-BE49-F238E27FC236}">
                <a16:creationId xmlns:a16="http://schemas.microsoft.com/office/drawing/2014/main" id="{8B8CED02-978D-47F0-D7D5-4E89F55FF477}"/>
              </a:ext>
            </a:extLst>
          </p:cNvPr>
          <p:cNvCxnSpPr>
            <a:cxnSpLocks/>
          </p:cNvCxnSpPr>
          <p:nvPr/>
        </p:nvCxnSpPr>
        <p:spPr>
          <a:xfrm>
            <a:off x="285749" y="4882212"/>
            <a:ext cx="6288727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6" name="Skupina 75">
            <a:extLst>
              <a:ext uri="{FF2B5EF4-FFF2-40B4-BE49-F238E27FC236}">
                <a16:creationId xmlns:a16="http://schemas.microsoft.com/office/drawing/2014/main" id="{A17F2982-11EE-ABC5-6574-7E2FE98B36C8}"/>
              </a:ext>
            </a:extLst>
          </p:cNvPr>
          <p:cNvGrpSpPr/>
          <p:nvPr/>
        </p:nvGrpSpPr>
        <p:grpSpPr>
          <a:xfrm>
            <a:off x="336183" y="3063397"/>
            <a:ext cx="857618" cy="378713"/>
            <a:chOff x="336183" y="7608666"/>
            <a:chExt cx="857618" cy="378713"/>
          </a:xfrm>
        </p:grpSpPr>
        <p:sp>
          <p:nvSpPr>
            <p:cNvPr id="77" name="Obdélník: se zakulacenými rohy 76">
              <a:extLst>
                <a:ext uri="{FF2B5EF4-FFF2-40B4-BE49-F238E27FC236}">
                  <a16:creationId xmlns:a16="http://schemas.microsoft.com/office/drawing/2014/main" id="{4B044832-3216-27AD-DE11-296E1C3C25BC}"/>
                </a:ext>
              </a:extLst>
            </p:cNvPr>
            <p:cNvSpPr/>
            <p:nvPr/>
          </p:nvSpPr>
          <p:spPr>
            <a:xfrm>
              <a:off x="336183" y="7609935"/>
              <a:ext cx="857618" cy="377444"/>
            </a:xfrm>
            <a:prstGeom prst="round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8" name="Grafický objekt 77" descr="Hodiny se souvislou výplní">
              <a:extLst>
                <a:ext uri="{FF2B5EF4-FFF2-40B4-BE49-F238E27FC236}">
                  <a16:creationId xmlns:a16="http://schemas.microsoft.com/office/drawing/2014/main" id="{BA58B3EB-7347-E84D-C0C6-1E45D6E74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8430" y="7608666"/>
              <a:ext cx="195118" cy="195118"/>
            </a:xfrm>
            <a:prstGeom prst="rect">
              <a:avLst/>
            </a:prstGeom>
          </p:spPr>
        </p:pic>
      </p:grpSp>
      <p:grpSp>
        <p:nvGrpSpPr>
          <p:cNvPr id="79" name="Skupina 78">
            <a:extLst>
              <a:ext uri="{FF2B5EF4-FFF2-40B4-BE49-F238E27FC236}">
                <a16:creationId xmlns:a16="http://schemas.microsoft.com/office/drawing/2014/main" id="{FF1664B6-C188-2693-8DEE-6EA2823F5361}"/>
              </a:ext>
            </a:extLst>
          </p:cNvPr>
          <p:cNvGrpSpPr/>
          <p:nvPr/>
        </p:nvGrpSpPr>
        <p:grpSpPr>
          <a:xfrm>
            <a:off x="336183" y="4410211"/>
            <a:ext cx="857618" cy="378713"/>
            <a:chOff x="336183" y="7608666"/>
            <a:chExt cx="857618" cy="378713"/>
          </a:xfrm>
        </p:grpSpPr>
        <p:sp>
          <p:nvSpPr>
            <p:cNvPr id="80" name="Obdélník: se zakulacenými rohy 79">
              <a:extLst>
                <a:ext uri="{FF2B5EF4-FFF2-40B4-BE49-F238E27FC236}">
                  <a16:creationId xmlns:a16="http://schemas.microsoft.com/office/drawing/2014/main" id="{63D142F6-1666-8236-EF58-E244099E4933}"/>
                </a:ext>
              </a:extLst>
            </p:cNvPr>
            <p:cNvSpPr/>
            <p:nvPr/>
          </p:nvSpPr>
          <p:spPr>
            <a:xfrm>
              <a:off x="336183" y="7609935"/>
              <a:ext cx="857618" cy="377444"/>
            </a:xfrm>
            <a:prstGeom prst="round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1" name="Grafický objekt 80" descr="Hodiny se souvislou výplní">
              <a:extLst>
                <a:ext uri="{FF2B5EF4-FFF2-40B4-BE49-F238E27FC236}">
                  <a16:creationId xmlns:a16="http://schemas.microsoft.com/office/drawing/2014/main" id="{0B35DA9F-3BDF-4C7F-D370-9D0E79CD4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38430" y="7608666"/>
              <a:ext cx="195118" cy="195118"/>
            </a:xfrm>
            <a:prstGeom prst="rect">
              <a:avLst/>
            </a:prstGeom>
          </p:spPr>
        </p:pic>
      </p:grpSp>
      <p:sp>
        <p:nvSpPr>
          <p:cNvPr id="82" name="Nadpis 1">
            <a:extLst>
              <a:ext uri="{FF2B5EF4-FFF2-40B4-BE49-F238E27FC236}">
                <a16:creationId xmlns:a16="http://schemas.microsoft.com/office/drawing/2014/main" id="{C70561CB-4F8A-0837-2F3B-AC0DB76BFA63}"/>
              </a:ext>
            </a:extLst>
          </p:cNvPr>
          <p:cNvSpPr txBox="1">
            <a:spLocks/>
          </p:cNvSpPr>
          <p:nvPr/>
        </p:nvSpPr>
        <p:spPr>
          <a:xfrm>
            <a:off x="287337" y="4029173"/>
            <a:ext cx="6281738" cy="1679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b="1" dirty="0"/>
              <a:t>SHRNUTÍ</a:t>
            </a:r>
            <a:endParaRPr lang="en-US" sz="1000" b="1" dirty="0"/>
          </a:p>
        </p:txBody>
      </p:sp>
      <p:sp>
        <p:nvSpPr>
          <p:cNvPr id="83" name="Obdélník 82">
            <a:extLst>
              <a:ext uri="{FF2B5EF4-FFF2-40B4-BE49-F238E27FC236}">
                <a16:creationId xmlns:a16="http://schemas.microsoft.com/office/drawing/2014/main" id="{3BE346A5-FE42-7628-F341-ABC8EAA6FAE7}"/>
              </a:ext>
            </a:extLst>
          </p:cNvPr>
          <p:cNvSpPr/>
          <p:nvPr/>
        </p:nvSpPr>
        <p:spPr>
          <a:xfrm flipH="1">
            <a:off x="283526" y="4024696"/>
            <a:ext cx="59373" cy="180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8" name="Přímá spojnice 87">
            <a:extLst>
              <a:ext uri="{FF2B5EF4-FFF2-40B4-BE49-F238E27FC236}">
                <a16:creationId xmlns:a16="http://schemas.microsoft.com/office/drawing/2014/main" id="{C6E96B22-7BE8-4446-626A-017833307760}"/>
              </a:ext>
            </a:extLst>
          </p:cNvPr>
          <p:cNvCxnSpPr>
            <a:cxnSpLocks/>
          </p:cNvCxnSpPr>
          <p:nvPr/>
        </p:nvCxnSpPr>
        <p:spPr>
          <a:xfrm flipV="1">
            <a:off x="285747" y="4365941"/>
            <a:ext cx="0" cy="516271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bdélník: se zakulacenými rohy 1">
            <a:extLst>
              <a:ext uri="{FF2B5EF4-FFF2-40B4-BE49-F238E27FC236}">
                <a16:creationId xmlns:a16="http://schemas.microsoft.com/office/drawing/2014/main" id="{89EB0DF9-1F80-D926-5BE7-5B0727C6BB08}"/>
              </a:ext>
            </a:extLst>
          </p:cNvPr>
          <p:cNvSpPr/>
          <p:nvPr/>
        </p:nvSpPr>
        <p:spPr>
          <a:xfrm>
            <a:off x="336183" y="522263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9012D2D-5C32-B61D-32D5-85131E18507B}"/>
              </a:ext>
            </a:extLst>
          </p:cNvPr>
          <p:cNvSpPr txBox="1">
            <a:spLocks/>
          </p:cNvSpPr>
          <p:nvPr/>
        </p:nvSpPr>
        <p:spPr>
          <a:xfrm>
            <a:off x="1358901" y="478823"/>
            <a:ext cx="1055050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cs-CZ" sz="1000" b="1" dirty="0"/>
              <a:t>snímek 16-19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880D3358-65B6-10FA-CC2D-0C002AE7F207}"/>
              </a:ext>
            </a:extLst>
          </p:cNvPr>
          <p:cNvSpPr txBox="1">
            <a:spLocks/>
          </p:cNvSpPr>
          <p:nvPr/>
        </p:nvSpPr>
        <p:spPr>
          <a:xfrm>
            <a:off x="2417763" y="477969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Na serverech díky cookies „vědí“, co jsme si prohlíželi. Když jsme na webové stránce poprvé a potvrdíme soubory cookies, náš počítač si to „zapamatuje“. Pokud jdeme na stránku podruhé, server „pozná“, že jsme to opět my.</a:t>
            </a:r>
            <a:endParaRPr lang="cs-CZ" sz="1000" b="1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8371EF34-8AF1-2A13-BCA6-AB1ED555C7C0}"/>
              </a:ext>
            </a:extLst>
          </p:cNvPr>
          <p:cNvSpPr txBox="1">
            <a:spLocks/>
          </p:cNvSpPr>
          <p:nvPr/>
        </p:nvSpPr>
        <p:spPr>
          <a:xfrm>
            <a:off x="292102" y="497991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5min</a:t>
            </a:r>
          </a:p>
        </p:txBody>
      </p:sp>
      <p:pic>
        <p:nvPicPr>
          <p:cNvPr id="6" name="Grafický objekt 5" descr="Hodiny se souvislou výplní">
            <a:extLst>
              <a:ext uri="{FF2B5EF4-FFF2-40B4-BE49-F238E27FC236}">
                <a16:creationId xmlns:a16="http://schemas.microsoft.com/office/drawing/2014/main" id="{245F4508-FE12-A42D-EEB6-0A1F7781B9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522721"/>
            <a:ext cx="195118" cy="195118"/>
          </a:xfrm>
          <a:prstGeom prst="rect">
            <a:avLst/>
          </a:prstGeom>
        </p:spPr>
      </p:pic>
      <p:sp>
        <p:nvSpPr>
          <p:cNvPr id="7" name="Nadpis 1">
            <a:extLst>
              <a:ext uri="{FF2B5EF4-FFF2-40B4-BE49-F238E27FC236}">
                <a16:creationId xmlns:a16="http://schemas.microsoft.com/office/drawing/2014/main" id="{F2CB71BB-E3DE-A608-7E83-13A5C66318FA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08609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1000" b="0" dirty="0"/>
              <a:t>HODINA 3 – CO O NÁS VÍ INTERNET?</a:t>
            </a:r>
            <a:endParaRPr lang="en-US" sz="1000" b="0" dirty="0"/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59BC3122-C1E3-5E49-2753-358BC7C5C9C7}"/>
              </a:ext>
            </a:extLst>
          </p:cNvPr>
          <p:cNvSpPr/>
          <p:nvPr/>
        </p:nvSpPr>
        <p:spPr>
          <a:xfrm>
            <a:off x="336183" y="1375805"/>
            <a:ext cx="857618" cy="376852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0797728F-DCB0-4D18-CB8B-F8FC109FBEE6}"/>
              </a:ext>
            </a:extLst>
          </p:cNvPr>
          <p:cNvSpPr txBox="1">
            <a:spLocks/>
          </p:cNvSpPr>
          <p:nvPr/>
        </p:nvSpPr>
        <p:spPr>
          <a:xfrm>
            <a:off x="1358901" y="1332365"/>
            <a:ext cx="955676" cy="35730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prezentace</a:t>
            </a:r>
            <a:br>
              <a:rPr lang="cs-CZ" sz="1000" dirty="0"/>
            </a:br>
            <a:r>
              <a:rPr lang="da-DK" sz="1000" b="1" dirty="0" err="1"/>
              <a:t>snímek</a:t>
            </a:r>
            <a:r>
              <a:rPr lang="da-DK" sz="1000" b="1" dirty="0"/>
              <a:t> 20</a:t>
            </a:r>
            <a:endParaRPr lang="cs-CZ" sz="1000" b="1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r>
              <a:rPr lang="da-DK" sz="1000" dirty="0"/>
              <a:t>PL</a:t>
            </a:r>
            <a:r>
              <a:rPr lang="da-DK" sz="1000" b="1" dirty="0"/>
              <a:t> úkol 3</a:t>
            </a:r>
            <a:endParaRPr lang="cs-CZ" sz="1000" dirty="0"/>
          </a:p>
          <a:p>
            <a:pPr>
              <a:lnSpc>
                <a:spcPct val="110000"/>
              </a:lnSpc>
              <a:spcAft>
                <a:spcPts val="1300"/>
              </a:spcAft>
            </a:pPr>
            <a:endParaRPr lang="cs-CZ" sz="1000" b="1" dirty="0"/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38F13479-73E1-7195-3E01-17D076DDF1FB}"/>
              </a:ext>
            </a:extLst>
          </p:cNvPr>
          <p:cNvSpPr txBox="1">
            <a:spLocks/>
          </p:cNvSpPr>
          <p:nvPr/>
        </p:nvSpPr>
        <p:spPr>
          <a:xfrm>
            <a:off x="2417763" y="1331511"/>
            <a:ext cx="4151312" cy="677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cs-CZ" sz="1000" dirty="0"/>
              <a:t>Vymyslete 2 výhody a 2 nevýhody cookies. Výhodami myslíme, kdy nám slouží, a nevýhodami myslíme naopak, když nám nedělají dobrou službu.</a:t>
            </a:r>
            <a:endParaRPr lang="cs-CZ" sz="1000" b="1" dirty="0"/>
          </a:p>
        </p:txBody>
      </p:sp>
      <p:sp>
        <p:nvSpPr>
          <p:cNvPr id="18" name="Nadpis 1">
            <a:extLst>
              <a:ext uri="{FF2B5EF4-FFF2-40B4-BE49-F238E27FC236}">
                <a16:creationId xmlns:a16="http://schemas.microsoft.com/office/drawing/2014/main" id="{DF42A110-010A-A4B3-7D7E-59DBE4C20AA0}"/>
              </a:ext>
            </a:extLst>
          </p:cNvPr>
          <p:cNvSpPr txBox="1">
            <a:spLocks/>
          </p:cNvSpPr>
          <p:nvPr/>
        </p:nvSpPr>
        <p:spPr>
          <a:xfrm>
            <a:off x="292102" y="1351533"/>
            <a:ext cx="952498" cy="34276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  <a:spcAft>
                <a:spcPts val="1300"/>
              </a:spcAft>
            </a:pPr>
            <a:r>
              <a:rPr lang="cs-CZ" sz="1000" dirty="0"/>
              <a:t>čas</a:t>
            </a:r>
            <a:br>
              <a:rPr lang="cs-CZ" sz="1000" dirty="0"/>
            </a:br>
            <a:r>
              <a:rPr lang="cs-CZ" sz="1000" b="1" dirty="0"/>
              <a:t>5min</a:t>
            </a:r>
          </a:p>
        </p:txBody>
      </p:sp>
      <p:pic>
        <p:nvPicPr>
          <p:cNvPr id="19" name="Grafický objekt 18" descr="Hodiny se souvislou výplní">
            <a:extLst>
              <a:ext uri="{FF2B5EF4-FFF2-40B4-BE49-F238E27FC236}">
                <a16:creationId xmlns:a16="http://schemas.microsoft.com/office/drawing/2014/main" id="{72A8CDE2-A4A2-B47B-10A2-91EB13C73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8430" y="1376263"/>
            <a:ext cx="195118" cy="195118"/>
          </a:xfrm>
          <a:prstGeom prst="rect">
            <a:avLst/>
          </a:prstGeom>
        </p:spPr>
      </p:pic>
      <p:cxnSp>
        <p:nvCxnSpPr>
          <p:cNvPr id="20" name="Přímá spojnice 19">
            <a:extLst>
              <a:ext uri="{FF2B5EF4-FFF2-40B4-BE49-F238E27FC236}">
                <a16:creationId xmlns:a16="http://schemas.microsoft.com/office/drawing/2014/main" id="{3A3CAAA0-2726-6CAF-339D-BCA584F5A99F}"/>
              </a:ext>
            </a:extLst>
          </p:cNvPr>
          <p:cNvCxnSpPr>
            <a:cxnSpLocks/>
          </p:cNvCxnSpPr>
          <p:nvPr/>
        </p:nvCxnSpPr>
        <p:spPr>
          <a:xfrm>
            <a:off x="282573" y="2171700"/>
            <a:ext cx="6283326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Nadpis 1">
            <a:extLst>
              <a:ext uri="{FF2B5EF4-FFF2-40B4-BE49-F238E27FC236}">
                <a16:creationId xmlns:a16="http://schemas.microsoft.com/office/drawing/2014/main" id="{18DF1011-15EE-B2F6-1A2E-F3431A3C2BE5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40C4A8F5-3D55-9859-0951-0645C719F81C}"/>
              </a:ext>
            </a:extLst>
          </p:cNvPr>
          <p:cNvSpPr txBox="1">
            <a:spLocks/>
          </p:cNvSpPr>
          <p:nvPr/>
        </p:nvSpPr>
        <p:spPr>
          <a:xfrm>
            <a:off x="4372898" y="148730"/>
            <a:ext cx="2193002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pPr algn="r"/>
            <a:r>
              <a:rPr lang="cs-CZ" sz="1000" b="0" dirty="0"/>
              <a:t>8. - 9. ročník ZŠ/ těžší varianta</a:t>
            </a: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91635620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2589</Words>
  <Application>Microsoft Macintosh PowerPoint</Application>
  <PresentationFormat>A4 Paper (210x297 mm)</PresentationFormat>
  <Paragraphs>203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Arial</vt:lpstr>
      <vt:lpstr>Avenir</vt:lpstr>
      <vt:lpstr>Motiv Office</vt:lpstr>
      <vt:lpstr>CO O NÁS VÍ INTERNET?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13</cp:revision>
  <dcterms:created xsi:type="dcterms:W3CDTF">2024-02-25T15:00:55Z</dcterms:created>
  <dcterms:modified xsi:type="dcterms:W3CDTF">2024-08-07T10:44:42Z</dcterms:modified>
</cp:coreProperties>
</file>