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3. hodina - pracovni list L" id="{C362323F-965A-4F67-A13E-C6F40ED782E1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1224" y="-69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A77F1-E731-4A0D-AD40-2192F8E16725}" type="datetimeFigureOut">
              <a:rPr lang="en-US" smtClean="0"/>
              <a:t>8/7/24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7D49-7409-4C8C-97C4-6BB7504B5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7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182F9A-DFE4-1D03-12AA-CB3F4871A5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B0852E5-B1B1-9AD8-21CD-A7D9A815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E26611D-CA97-E741-CB0E-68EED0E49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id="{D57AF7A2-383A-7F1E-5F12-2A31534B619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14" name="Zástupný symbol pro číslo snímku 5">
            <a:extLst>
              <a:ext uri="{FF2B5EF4-FFF2-40B4-BE49-F238E27FC236}">
                <a16:creationId xmlns:a16="http://schemas.microsoft.com/office/drawing/2014/main" id="{4C22B44B-27DC-361F-F75F-1C22C518C2A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34048FB7-7AA3-822F-1013-257C02DC05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20" name="Zástupný symbol pro číslo snímku 5">
            <a:extLst>
              <a:ext uri="{FF2B5EF4-FFF2-40B4-BE49-F238E27FC236}">
                <a16:creationId xmlns:a16="http://schemas.microsoft.com/office/drawing/2014/main" id="{98567D54-DBF1-EC58-A0DB-3642E1FD71D2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6"/>
            <a:ext cx="983102" cy="1984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800" dirty="0">
                <a:solidFill>
                  <a:schemeClr val="bg1">
                    <a:lumMod val="50000"/>
                  </a:schemeClr>
                </a:solidFill>
              </a:rPr>
              <a:t>jméno: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Zástupný text 2">
            <a:extLst>
              <a:ext uri="{FF2B5EF4-FFF2-40B4-BE49-F238E27FC236}">
                <a16:creationId xmlns:a16="http://schemas.microsoft.com/office/drawing/2014/main" id="{92A297C8-A077-BE3F-CA1E-919663821B76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23" name="Zástupný text 16">
            <a:extLst>
              <a:ext uri="{FF2B5EF4-FFF2-40B4-BE49-F238E27FC236}">
                <a16:creationId xmlns:a16="http://schemas.microsoft.com/office/drawing/2014/main" id="{E23710DC-35A3-4D08-E286-F57AEEF630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F04A649D-F75B-ECB8-0F51-4D350C15424A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2">
            <a:extLst>
              <a:ext uri="{FF2B5EF4-FFF2-40B4-BE49-F238E27FC236}">
                <a16:creationId xmlns:a16="http://schemas.microsoft.com/office/drawing/2014/main" id="{E64C0EAA-77B8-F2D6-219E-B49BA923C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7339" y="639445"/>
            <a:ext cx="6281736" cy="3495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AutoNum type="arabicPeriod"/>
              <a:defRPr sz="10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0089B75E-95EF-0699-7D27-06652A6262EB}"/>
              </a:ext>
            </a:extLst>
          </p:cNvPr>
          <p:cNvSpPr txBox="1">
            <a:spLocks/>
          </p:cNvSpPr>
          <p:nvPr userDrawn="1"/>
        </p:nvSpPr>
        <p:spPr>
          <a:xfrm>
            <a:off x="287338" y="143968"/>
            <a:ext cx="3195637" cy="197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endParaRPr lang="en-US" sz="1000" b="0" dirty="0"/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DC537B07-33DC-978F-799D-ACB56403B68B}"/>
              </a:ext>
            </a:extLst>
          </p:cNvPr>
          <p:cNvSpPr txBox="1">
            <a:spLocks/>
          </p:cNvSpPr>
          <p:nvPr userDrawn="1"/>
        </p:nvSpPr>
        <p:spPr>
          <a:xfrm>
            <a:off x="3482975" y="142875"/>
            <a:ext cx="990600" cy="19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82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Zástupný text 16">
            <a:extLst>
              <a:ext uri="{FF2B5EF4-FFF2-40B4-BE49-F238E27FC236}">
                <a16:creationId xmlns:a16="http://schemas.microsoft.com/office/drawing/2014/main" id="{6667F572-74EE-BA50-C96C-A02C641451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7338" y="142875"/>
            <a:ext cx="3086100" cy="169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0" name="Zástupný text 2">
            <a:extLst>
              <a:ext uri="{FF2B5EF4-FFF2-40B4-BE49-F238E27FC236}">
                <a16:creationId xmlns:a16="http://schemas.microsoft.com/office/drawing/2014/main" id="{AFCF74F8-0C62-C672-3F37-C35B80679B0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87337" y="312738"/>
            <a:ext cx="6281737" cy="3267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Font typeface="+mj-lt"/>
              <a:buNone/>
              <a:defRPr sz="1800" b="1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endParaRPr lang="en-US" dirty="0"/>
          </a:p>
        </p:txBody>
      </p:sp>
      <p:sp>
        <p:nvSpPr>
          <p:cNvPr id="11" name="Zástupný text 16">
            <a:extLst>
              <a:ext uri="{FF2B5EF4-FFF2-40B4-BE49-F238E27FC236}">
                <a16:creationId xmlns:a16="http://schemas.microsoft.com/office/drawing/2014/main" id="{189577FB-E2A7-920A-E13B-5D07811B9C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87338" y="989013"/>
            <a:ext cx="3086100" cy="16922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Aft>
                <a:spcPts val="1500"/>
              </a:spcAft>
              <a:buNone/>
              <a:defRPr sz="1000"/>
            </a:lvl1pPr>
            <a:lvl2pPr marL="457200" indent="0">
              <a:lnSpc>
                <a:spcPct val="110000"/>
              </a:lnSpc>
              <a:spcAft>
                <a:spcPts val="1500"/>
              </a:spcAft>
              <a:buNone/>
              <a:defRPr sz="1000"/>
            </a:lvl2pPr>
            <a:lvl3pPr marL="914400" indent="0">
              <a:lnSpc>
                <a:spcPct val="110000"/>
              </a:lnSpc>
              <a:spcAft>
                <a:spcPts val="1500"/>
              </a:spcAft>
              <a:buNone/>
              <a:defRPr sz="1000"/>
            </a:lvl3pPr>
            <a:lvl4pPr marL="1371600" indent="0">
              <a:lnSpc>
                <a:spcPct val="110000"/>
              </a:lnSpc>
              <a:spcAft>
                <a:spcPts val="1500"/>
              </a:spcAft>
              <a:buNone/>
              <a:defRPr sz="1000"/>
            </a:lvl4pPr>
            <a:lvl5pPr marL="1828800" indent="0">
              <a:lnSpc>
                <a:spcPct val="110000"/>
              </a:lnSpc>
              <a:spcAft>
                <a:spcPts val="1500"/>
              </a:spcAft>
              <a:buNone/>
              <a:defRPr sz="1000"/>
            </a:lvl5pPr>
          </a:lstStyle>
          <a:p>
            <a:pPr lvl="0"/>
            <a:endParaRPr lang="en-US" dirty="0"/>
          </a:p>
        </p:txBody>
      </p:sp>
      <p:sp>
        <p:nvSpPr>
          <p:cNvPr id="18" name="Zástupný symbol pro zápatí 4">
            <a:extLst>
              <a:ext uri="{FF2B5EF4-FFF2-40B4-BE49-F238E27FC236}">
                <a16:creationId xmlns:a16="http://schemas.microsoft.com/office/drawing/2014/main" id="{3406FCA9-94CB-F1EA-7306-A997DC4E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21" y="9448800"/>
            <a:ext cx="5207442" cy="457199"/>
          </a:xfrm>
          <a:prstGeom prst="rect">
            <a:avLst/>
          </a:prstGeom>
        </p:spPr>
        <p:txBody>
          <a:bodyPr anchor="t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9" name="Zástupný symbol pro číslo snímku 5">
            <a:extLst>
              <a:ext uri="{FF2B5EF4-FFF2-40B4-BE49-F238E27FC236}">
                <a16:creationId xmlns:a16="http://schemas.microsoft.com/office/drawing/2014/main" id="{3BEC8CDE-2280-2DBC-1613-59A434926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1813" y="9448800"/>
            <a:ext cx="957262" cy="457199"/>
          </a:xfrm>
          <a:prstGeom prst="rect">
            <a:avLst/>
          </a:prstGeom>
        </p:spPr>
        <p:txBody>
          <a:bodyPr anchor="t"/>
          <a:lstStyle>
            <a:lvl1pPr algn="r"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9EAB66F-AC3E-4D68-8127-A531A2CE5C1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id="{9812D484-EE01-3331-8089-3E93AAA3B3B2}"/>
              </a:ext>
            </a:extLst>
          </p:cNvPr>
          <p:cNvCxnSpPr>
            <a:cxnSpLocks/>
          </p:cNvCxnSpPr>
          <p:nvPr userDrawn="1"/>
        </p:nvCxnSpPr>
        <p:spPr>
          <a:xfrm>
            <a:off x="5611813" y="9448800"/>
            <a:ext cx="957262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1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79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4320" userDrawn="1">
          <p15:clr>
            <a:srgbClr val="F26B43"/>
          </p15:clr>
        </p15:guide>
        <p15:guide id="3" pos="184" userDrawn="1">
          <p15:clr>
            <a:srgbClr val="F26B43"/>
          </p15:clr>
        </p15:guide>
        <p15:guide id="4" pos="784" userDrawn="1">
          <p15:clr>
            <a:srgbClr val="F26B43"/>
          </p15:clr>
        </p15:guide>
        <p15:guide id="5" pos="856" userDrawn="1">
          <p15:clr>
            <a:srgbClr val="F26B43"/>
          </p15:clr>
        </p15:guide>
        <p15:guide id="6" pos="1456" userDrawn="1">
          <p15:clr>
            <a:srgbClr val="F26B43"/>
          </p15:clr>
        </p15:guide>
        <p15:guide id="7" pos="1520" userDrawn="1">
          <p15:clr>
            <a:srgbClr val="F26B43"/>
          </p15:clr>
        </p15:guide>
        <p15:guide id="8" pos="2128" userDrawn="1">
          <p15:clr>
            <a:srgbClr val="F26B43"/>
          </p15:clr>
        </p15:guide>
        <p15:guide id="9" pos="2192" userDrawn="1">
          <p15:clr>
            <a:srgbClr val="F26B43"/>
          </p15:clr>
        </p15:guide>
        <p15:guide id="10" pos="2800" userDrawn="1">
          <p15:clr>
            <a:srgbClr val="F26B43"/>
          </p15:clr>
        </p15:guide>
        <p15:guide id="11" pos="2864" userDrawn="1">
          <p15:clr>
            <a:srgbClr val="F26B43"/>
          </p15:clr>
        </p15:guide>
        <p15:guide id="12" pos="3464" userDrawn="1">
          <p15:clr>
            <a:srgbClr val="F26B43"/>
          </p15:clr>
        </p15:guide>
        <p15:guide id="13" pos="3536" userDrawn="1">
          <p15:clr>
            <a:srgbClr val="F26B43"/>
          </p15:clr>
        </p15:guide>
        <p15:guide id="14" pos="4136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6240" userDrawn="1">
          <p15:clr>
            <a:srgbClr val="F26B43"/>
          </p15:clr>
        </p15:guide>
        <p15:guide id="17" orient="horz" pos="88" userDrawn="1">
          <p15:clr>
            <a:srgbClr val="F26B43"/>
          </p15:clr>
        </p15:guide>
        <p15:guide id="18" orient="horz" pos="200" userDrawn="1">
          <p15:clr>
            <a:srgbClr val="F26B43"/>
          </p15:clr>
        </p15:guide>
        <p15:guide id="19" orient="horz" pos="304" userDrawn="1">
          <p15:clr>
            <a:srgbClr val="F26B43"/>
          </p15:clr>
        </p15:guide>
        <p15:guide id="20" orient="horz" pos="408" userDrawn="1">
          <p15:clr>
            <a:srgbClr val="F26B43"/>
          </p15:clr>
        </p15:guide>
        <p15:guide id="21" orient="horz" pos="520" userDrawn="1">
          <p15:clr>
            <a:srgbClr val="F26B43"/>
          </p15:clr>
        </p15:guide>
        <p15:guide id="22" orient="horz" pos="624" userDrawn="1">
          <p15:clr>
            <a:srgbClr val="F26B43"/>
          </p15:clr>
        </p15:guide>
        <p15:guide id="23" orient="horz" pos="728" userDrawn="1">
          <p15:clr>
            <a:srgbClr val="F26B43"/>
          </p15:clr>
        </p15:guide>
        <p15:guide id="24" orient="horz" pos="840" userDrawn="1">
          <p15:clr>
            <a:srgbClr val="F26B43"/>
          </p15:clr>
        </p15:guide>
        <p15:guide id="25" orient="horz" pos="944" userDrawn="1">
          <p15:clr>
            <a:srgbClr val="F26B43"/>
          </p15:clr>
        </p15:guide>
        <p15:guide id="26" orient="horz" pos="1048" userDrawn="1">
          <p15:clr>
            <a:srgbClr val="F26B43"/>
          </p15:clr>
        </p15:guide>
        <p15:guide id="27" orient="horz" pos="1160" userDrawn="1">
          <p15:clr>
            <a:srgbClr val="F26B43"/>
          </p15:clr>
        </p15:guide>
        <p15:guide id="28" orient="horz" pos="1264" userDrawn="1">
          <p15:clr>
            <a:srgbClr val="F26B43"/>
          </p15:clr>
        </p15:guide>
        <p15:guide id="29" orient="horz" pos="1368" userDrawn="1">
          <p15:clr>
            <a:srgbClr val="F26B43"/>
          </p15:clr>
        </p15:guide>
        <p15:guide id="30" orient="horz" pos="1480" userDrawn="1">
          <p15:clr>
            <a:srgbClr val="F26B43"/>
          </p15:clr>
        </p15:guide>
        <p15:guide id="31" orient="horz" pos="1584" userDrawn="1">
          <p15:clr>
            <a:srgbClr val="F26B43"/>
          </p15:clr>
        </p15:guide>
        <p15:guide id="32" orient="horz" pos="1688" userDrawn="1">
          <p15:clr>
            <a:srgbClr val="F26B43"/>
          </p15:clr>
        </p15:guide>
        <p15:guide id="33" orient="horz" pos="1792" userDrawn="1">
          <p15:clr>
            <a:srgbClr val="F26B43"/>
          </p15:clr>
        </p15:guide>
        <p15:guide id="34" orient="horz" pos="1904" userDrawn="1">
          <p15:clr>
            <a:srgbClr val="F26B43"/>
          </p15:clr>
        </p15:guide>
        <p15:guide id="35" orient="horz" pos="2008" userDrawn="1">
          <p15:clr>
            <a:srgbClr val="F26B43"/>
          </p15:clr>
        </p15:guide>
        <p15:guide id="36" orient="horz" pos="2112" userDrawn="1">
          <p15:clr>
            <a:srgbClr val="F26B43"/>
          </p15:clr>
        </p15:guide>
        <p15:guide id="37" orient="horz" pos="2224" userDrawn="1">
          <p15:clr>
            <a:srgbClr val="F26B43"/>
          </p15:clr>
        </p15:guide>
        <p15:guide id="38" orient="horz" pos="2328" userDrawn="1">
          <p15:clr>
            <a:srgbClr val="F26B43"/>
          </p15:clr>
        </p15:guide>
        <p15:guide id="39" orient="horz" pos="2432" userDrawn="1">
          <p15:clr>
            <a:srgbClr val="F26B43"/>
          </p15:clr>
        </p15:guide>
        <p15:guide id="40" orient="horz" pos="2544" userDrawn="1">
          <p15:clr>
            <a:srgbClr val="F26B43"/>
          </p15:clr>
        </p15:guide>
        <p15:guide id="41" orient="horz" pos="2648" userDrawn="1">
          <p15:clr>
            <a:srgbClr val="F26B43"/>
          </p15:clr>
        </p15:guide>
        <p15:guide id="42" orient="horz" pos="2752" userDrawn="1">
          <p15:clr>
            <a:srgbClr val="F26B43"/>
          </p15:clr>
        </p15:guide>
        <p15:guide id="43" orient="horz" pos="2864" userDrawn="1">
          <p15:clr>
            <a:srgbClr val="F26B43"/>
          </p15:clr>
        </p15:guide>
        <p15:guide id="44" orient="horz" pos="2968" userDrawn="1">
          <p15:clr>
            <a:srgbClr val="F26B43"/>
          </p15:clr>
        </p15:guide>
        <p15:guide id="45" orient="horz" pos="3072" userDrawn="1">
          <p15:clr>
            <a:srgbClr val="F26B43"/>
          </p15:clr>
        </p15:guide>
        <p15:guide id="46" orient="horz" pos="3184" userDrawn="1">
          <p15:clr>
            <a:srgbClr val="F26B43"/>
          </p15:clr>
        </p15:guide>
        <p15:guide id="47" orient="horz" pos="3288" userDrawn="1">
          <p15:clr>
            <a:srgbClr val="F26B43"/>
          </p15:clr>
        </p15:guide>
        <p15:guide id="48" orient="horz" pos="3392" userDrawn="1">
          <p15:clr>
            <a:srgbClr val="F26B43"/>
          </p15:clr>
        </p15:guide>
        <p15:guide id="49" orient="horz" pos="3504" userDrawn="1">
          <p15:clr>
            <a:srgbClr val="F26B43"/>
          </p15:clr>
        </p15:guide>
        <p15:guide id="50" orient="horz" pos="3608" userDrawn="1">
          <p15:clr>
            <a:srgbClr val="F26B43"/>
          </p15:clr>
        </p15:guide>
        <p15:guide id="51" orient="horz" pos="3712" userDrawn="1">
          <p15:clr>
            <a:srgbClr val="F26B43"/>
          </p15:clr>
        </p15:guide>
        <p15:guide id="52" orient="horz" pos="3824" userDrawn="1">
          <p15:clr>
            <a:srgbClr val="F26B43"/>
          </p15:clr>
        </p15:guide>
        <p15:guide id="53" orient="horz" pos="3928" userDrawn="1">
          <p15:clr>
            <a:srgbClr val="F26B43"/>
          </p15:clr>
        </p15:guide>
        <p15:guide id="54" orient="horz" pos="4032" userDrawn="1">
          <p15:clr>
            <a:srgbClr val="F26B43"/>
          </p15:clr>
        </p15:guide>
        <p15:guide id="55" orient="horz" pos="4144" userDrawn="1">
          <p15:clr>
            <a:srgbClr val="F26B43"/>
          </p15:clr>
        </p15:guide>
        <p15:guide id="56" orient="horz" pos="4248" userDrawn="1">
          <p15:clr>
            <a:srgbClr val="F26B43"/>
          </p15:clr>
        </p15:guide>
        <p15:guide id="57" orient="horz" pos="4352" userDrawn="1">
          <p15:clr>
            <a:srgbClr val="F26B43"/>
          </p15:clr>
        </p15:guide>
        <p15:guide id="58" orient="horz" pos="4464" userDrawn="1">
          <p15:clr>
            <a:srgbClr val="F26B43"/>
          </p15:clr>
        </p15:guide>
        <p15:guide id="59" orient="horz" pos="4568" userDrawn="1">
          <p15:clr>
            <a:srgbClr val="F26B43"/>
          </p15:clr>
        </p15:guide>
        <p15:guide id="60" orient="horz" pos="4672" userDrawn="1">
          <p15:clr>
            <a:srgbClr val="F26B43"/>
          </p15:clr>
        </p15:guide>
        <p15:guide id="61" orient="horz" pos="4776" userDrawn="1">
          <p15:clr>
            <a:srgbClr val="F26B43"/>
          </p15:clr>
        </p15:guide>
        <p15:guide id="62" orient="horz" pos="4888" userDrawn="1">
          <p15:clr>
            <a:srgbClr val="F26B43"/>
          </p15:clr>
        </p15:guide>
        <p15:guide id="63" orient="horz" pos="4992" userDrawn="1">
          <p15:clr>
            <a:srgbClr val="F26B43"/>
          </p15:clr>
        </p15:guide>
        <p15:guide id="64" orient="horz" pos="5096" userDrawn="1">
          <p15:clr>
            <a:srgbClr val="F26B43"/>
          </p15:clr>
        </p15:guide>
        <p15:guide id="65" orient="horz" pos="5208" userDrawn="1">
          <p15:clr>
            <a:srgbClr val="F26B43"/>
          </p15:clr>
        </p15:guide>
        <p15:guide id="66" orient="horz" pos="5312" userDrawn="1">
          <p15:clr>
            <a:srgbClr val="F26B43"/>
          </p15:clr>
        </p15:guide>
        <p15:guide id="67" orient="horz" pos="5416" userDrawn="1">
          <p15:clr>
            <a:srgbClr val="F26B43"/>
          </p15:clr>
        </p15:guide>
        <p15:guide id="68" orient="horz" pos="5528" userDrawn="1">
          <p15:clr>
            <a:srgbClr val="F26B43"/>
          </p15:clr>
        </p15:guide>
        <p15:guide id="69" orient="horz" pos="5632" userDrawn="1">
          <p15:clr>
            <a:srgbClr val="F26B43"/>
          </p15:clr>
        </p15:guide>
        <p15:guide id="70" orient="horz" pos="5736" userDrawn="1">
          <p15:clr>
            <a:srgbClr val="F26B43"/>
          </p15:clr>
        </p15:guide>
        <p15:guide id="71" orient="horz" pos="5848" userDrawn="1">
          <p15:clr>
            <a:srgbClr val="F26B43"/>
          </p15:clr>
        </p15:guide>
        <p15:guide id="72" orient="horz" pos="5952" userDrawn="1">
          <p15:clr>
            <a:srgbClr val="F26B43"/>
          </p15:clr>
        </p15:guide>
        <p15:guide id="73" orient="horz" pos="60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6D8A26-4054-740B-5895-A86DEF349E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6421" y="312738"/>
            <a:ext cx="6272654" cy="33813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US" sz="1800" b="1" dirty="0"/>
              <a:t>DIGITÁLNÍ STOPA</a:t>
            </a:r>
            <a:endParaRPr lang="en-US" sz="1400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807999D-0F91-8328-48C5-206BB8B3A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421" y="650874"/>
            <a:ext cx="6265158" cy="165129"/>
          </a:xfrm>
        </p:spPr>
        <p:txBody>
          <a:bodyPr>
            <a:noAutofit/>
          </a:bodyPr>
          <a:lstStyle/>
          <a:p>
            <a:pPr marL="228600" indent="-228600">
              <a:lnSpc>
                <a:spcPct val="110000"/>
              </a:lnSpc>
              <a:buSzPct val="120000"/>
              <a:buFont typeface="+mj-lt"/>
              <a:buAutoNum type="arabicPeriod"/>
            </a:pPr>
            <a:r>
              <a:rPr lang="cs-CZ" b="1" dirty="0">
                <a:solidFill>
                  <a:srgbClr val="000000"/>
                </a:solidFill>
                <a:effectLst/>
                <a:ea typeface="Avenir"/>
              </a:rPr>
              <a:t>Co si o vás asi myslí Instagram? </a:t>
            </a:r>
            <a:endParaRPr lang="en-US" b="1" dirty="0"/>
          </a:p>
        </p:txBody>
      </p:sp>
      <p:sp>
        <p:nvSpPr>
          <p:cNvPr id="43" name="Zástupný symbol pro číslo snímku 42">
            <a:extLst>
              <a:ext uri="{FF2B5EF4-FFF2-40B4-BE49-F238E27FC236}">
                <a16:creationId xmlns:a16="http://schemas.microsoft.com/office/drawing/2014/main" id="{6516C297-6B3C-5E9C-0B56-AAA7B434E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32FF-A138-4429-B478-DF8FBDAC87D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4900F333-2C91-1D71-5D8C-7C9E6B38AA82}"/>
              </a:ext>
            </a:extLst>
          </p:cNvPr>
          <p:cNvSpPr txBox="1">
            <a:spLocks/>
          </p:cNvSpPr>
          <p:nvPr/>
        </p:nvSpPr>
        <p:spPr>
          <a:xfrm>
            <a:off x="287338" y="143969"/>
            <a:ext cx="3195637" cy="168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en-US" sz="1000" b="0" dirty="0"/>
              <a:t>PRACOVNÍ LIST č.</a:t>
            </a:r>
            <a:r>
              <a:rPr lang="cs-CZ" sz="1000" b="0" dirty="0"/>
              <a:t>3T</a:t>
            </a:r>
            <a:endParaRPr lang="en-US" sz="1000" b="0" dirty="0"/>
          </a:p>
        </p:txBody>
      </p:sp>
      <p:sp>
        <p:nvSpPr>
          <p:cNvPr id="10" name=" 9">
            <a:extLst>
              <a:ext uri="{FF2B5EF4-FFF2-40B4-BE49-F238E27FC236}">
                <a16:creationId xmlns:a16="http://schemas.microsoft.com/office/drawing/2014/main" id="{5AB97A98-8FDB-0AAE-1435-855086B65CB8}"/>
              </a:ext>
            </a:extLst>
          </p:cNvPr>
          <p:cNvSpPr txBox="1">
            <a:spLocks/>
          </p:cNvSpPr>
          <p:nvPr/>
        </p:nvSpPr>
        <p:spPr>
          <a:xfrm>
            <a:off x="287337" y="1666595"/>
            <a:ext cx="6281738" cy="1681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Zde vidíme historii vyhledávání nějakého uživatele internetu. </a:t>
            </a:r>
            <a:endParaRPr lang="en-US" sz="1000" b="1" dirty="0"/>
          </a:p>
        </p:txBody>
      </p:sp>
      <p:sp>
        <p:nvSpPr>
          <p:cNvPr id="23" name=" 9">
            <a:extLst>
              <a:ext uri="{FF2B5EF4-FFF2-40B4-BE49-F238E27FC236}">
                <a16:creationId xmlns:a16="http://schemas.microsoft.com/office/drawing/2014/main" id="{96D109BF-051F-4828-33F7-F85095DA8D64}"/>
              </a:ext>
            </a:extLst>
          </p:cNvPr>
          <p:cNvSpPr txBox="1">
            <a:spLocks/>
          </p:cNvSpPr>
          <p:nvPr/>
        </p:nvSpPr>
        <p:spPr>
          <a:xfrm>
            <a:off x="287337" y="4541374"/>
            <a:ext cx="5216526" cy="177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2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3"/>
            </a:pPr>
            <a:r>
              <a:rPr lang="pl-PL" dirty="0"/>
              <a:t>Napište alespoň 2 výhody a 2 nevýhody ukládání souborů COOKIES</a:t>
            </a:r>
            <a:endParaRPr lang="en-US" dirty="0"/>
          </a:p>
        </p:txBody>
      </p:sp>
      <p:sp>
        <p:nvSpPr>
          <p:cNvPr id="27" name=" 9">
            <a:extLst>
              <a:ext uri="{FF2B5EF4-FFF2-40B4-BE49-F238E27FC236}">
                <a16:creationId xmlns:a16="http://schemas.microsoft.com/office/drawing/2014/main" id="{F4BA1154-B547-33BF-34C4-9C04D544BAF2}"/>
              </a:ext>
            </a:extLst>
          </p:cNvPr>
          <p:cNvSpPr txBox="1">
            <a:spLocks/>
          </p:cNvSpPr>
          <p:nvPr/>
        </p:nvSpPr>
        <p:spPr>
          <a:xfrm>
            <a:off x="287338" y="6224039"/>
            <a:ext cx="5216526" cy="5245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  <a:buFont typeface="+mj-lt"/>
              <a:buAutoNum type="arabicPeriod" startAt="3"/>
              <a:defRPr sz="1000" b="1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4"/>
            </a:pPr>
            <a:r>
              <a:rPr lang="pl-PL" dirty="0"/>
              <a:t>Ve skupině zformulujte 5 pravidel, jak zacházet s datovou stopou, </a:t>
            </a:r>
            <a:br>
              <a:rPr lang="pl-PL" dirty="0"/>
            </a:br>
            <a:r>
              <a:rPr lang="pl-PL" dirty="0"/>
              <a:t>aby nemohla být zneužita proti nám. </a:t>
            </a:r>
            <a:br>
              <a:rPr lang="pl-PL" dirty="0"/>
            </a:br>
            <a:r>
              <a:rPr lang="pl-PL" b="0" dirty="0" err="1"/>
              <a:t>Příklady</a:t>
            </a:r>
            <a:r>
              <a:rPr lang="pl-PL" b="0" dirty="0"/>
              <a:t> rozumnych </a:t>
            </a:r>
            <a:r>
              <a:rPr lang="pl-PL" b="0" dirty="0" err="1"/>
              <a:t>pravidel</a:t>
            </a:r>
            <a:r>
              <a:rPr lang="pl-PL" b="0" dirty="0"/>
              <a:t> </a:t>
            </a:r>
            <a:r>
              <a:rPr lang="pl-PL" b="0" dirty="0" err="1"/>
              <a:t>můžete</a:t>
            </a:r>
            <a:r>
              <a:rPr lang="pl-PL" b="0" dirty="0"/>
              <a:t> hledat i na </a:t>
            </a:r>
            <a:r>
              <a:rPr lang="pl-PL" b="0" dirty="0" err="1"/>
              <a:t>internetu</a:t>
            </a:r>
            <a:r>
              <a:rPr lang="pl-PL" b="0"/>
              <a:t>.</a:t>
            </a:r>
            <a:endParaRPr lang="en-US" b="0" dirty="0"/>
          </a:p>
        </p:txBody>
      </p:sp>
      <p:sp>
        <p:nvSpPr>
          <p:cNvPr id="34" name=" 9">
            <a:extLst>
              <a:ext uri="{FF2B5EF4-FFF2-40B4-BE49-F238E27FC236}">
                <a16:creationId xmlns:a16="http://schemas.microsoft.com/office/drawing/2014/main" id="{65A5B4C5-4666-7B5A-A78F-6E6A956D39A8}"/>
              </a:ext>
            </a:extLst>
          </p:cNvPr>
          <p:cNvSpPr txBox="1">
            <a:spLocks/>
          </p:cNvSpPr>
          <p:nvPr/>
        </p:nvSpPr>
        <p:spPr>
          <a:xfrm>
            <a:off x="296421" y="6739947"/>
            <a:ext cx="4152106" cy="1665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lnSpc>
                <a:spcPct val="110000"/>
              </a:lnSpc>
              <a:buSzPct val="100000"/>
              <a:buFont typeface="+mj-lt"/>
              <a:buAutoNum type="arabicPeriod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 </a:t>
            </a:r>
            <a:endParaRPr lang="en-US" sz="1000" b="1" dirty="0"/>
          </a:p>
        </p:txBody>
      </p:sp>
      <p:sp>
        <p:nvSpPr>
          <p:cNvPr id="35" name=" 9">
            <a:extLst>
              <a:ext uri="{FF2B5EF4-FFF2-40B4-BE49-F238E27FC236}">
                <a16:creationId xmlns:a16="http://schemas.microsoft.com/office/drawing/2014/main" id="{DEDFD044-E70F-27EB-DB88-82312594209A}"/>
              </a:ext>
            </a:extLst>
          </p:cNvPr>
          <p:cNvSpPr txBox="1">
            <a:spLocks/>
          </p:cNvSpPr>
          <p:nvPr/>
        </p:nvSpPr>
        <p:spPr>
          <a:xfrm>
            <a:off x="296421" y="7239581"/>
            <a:ext cx="4152106" cy="3381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563"/>
              </a:spcBef>
              <a:buSzPct val="100000"/>
              <a:buFont typeface="+mj-lt"/>
              <a:buAutoNum type="arabicPeriod"/>
              <a:defRPr sz="1000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2"/>
            </a:pPr>
            <a:r>
              <a:rPr lang="pl-PL" b="1" dirty="0"/>
              <a:t> </a:t>
            </a:r>
            <a:endParaRPr lang="en-US" b="1" dirty="0"/>
          </a:p>
        </p:txBody>
      </p:sp>
      <p:sp>
        <p:nvSpPr>
          <p:cNvPr id="36" name=" 9">
            <a:extLst>
              <a:ext uri="{FF2B5EF4-FFF2-40B4-BE49-F238E27FC236}">
                <a16:creationId xmlns:a16="http://schemas.microsoft.com/office/drawing/2014/main" id="{3B860A08-4C95-62E2-9C51-559D33E25827}"/>
              </a:ext>
            </a:extLst>
          </p:cNvPr>
          <p:cNvSpPr txBox="1">
            <a:spLocks/>
          </p:cNvSpPr>
          <p:nvPr/>
        </p:nvSpPr>
        <p:spPr>
          <a:xfrm>
            <a:off x="296421" y="7756336"/>
            <a:ext cx="4152106" cy="1722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563"/>
              </a:spcBef>
              <a:buSzPct val="100000"/>
              <a:buFont typeface="+mj-lt"/>
              <a:buAutoNum type="arabicPeriod" startAt="2"/>
              <a:defRPr sz="1000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buFont typeface="+mj-lt"/>
              <a:buAutoNum type="arabicPeriod" startAt="3"/>
            </a:pPr>
            <a:r>
              <a:rPr lang="pl-PL" b="1" dirty="0"/>
              <a:t> </a:t>
            </a:r>
            <a:endParaRPr lang="en-US" b="1" dirty="0"/>
          </a:p>
        </p:txBody>
      </p:sp>
      <p:sp>
        <p:nvSpPr>
          <p:cNvPr id="37" name=" 9">
            <a:extLst>
              <a:ext uri="{FF2B5EF4-FFF2-40B4-BE49-F238E27FC236}">
                <a16:creationId xmlns:a16="http://schemas.microsoft.com/office/drawing/2014/main" id="{A8BE86B1-4D37-D64A-D2FC-4F143F93EBB5}"/>
              </a:ext>
            </a:extLst>
          </p:cNvPr>
          <p:cNvSpPr txBox="1">
            <a:spLocks/>
          </p:cNvSpPr>
          <p:nvPr/>
        </p:nvSpPr>
        <p:spPr>
          <a:xfrm>
            <a:off x="296421" y="8258737"/>
            <a:ext cx="4152106" cy="1786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563"/>
              </a:spcBef>
              <a:buSzPct val="100000"/>
              <a:buFont typeface="+mj-lt"/>
              <a:buAutoNum type="arabicPeriod" startAt="2"/>
              <a:defRPr sz="1000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spcBef>
                <a:spcPts val="0"/>
              </a:spcBef>
              <a:buFont typeface="+mj-lt"/>
              <a:buAutoNum type="arabicPeriod" startAt="4"/>
            </a:pPr>
            <a:r>
              <a:rPr lang="pl-PL" b="1" dirty="0"/>
              <a:t> </a:t>
            </a:r>
            <a:endParaRPr lang="en-US" b="1" dirty="0"/>
          </a:p>
        </p:txBody>
      </p:sp>
      <p:sp>
        <p:nvSpPr>
          <p:cNvPr id="18" name=" 9">
            <a:extLst>
              <a:ext uri="{FF2B5EF4-FFF2-40B4-BE49-F238E27FC236}">
                <a16:creationId xmlns:a16="http://schemas.microsoft.com/office/drawing/2014/main" id="{F6347939-4BAB-B36B-3173-0DFD06582793}"/>
              </a:ext>
            </a:extLst>
          </p:cNvPr>
          <p:cNvSpPr txBox="1">
            <a:spLocks/>
          </p:cNvSpPr>
          <p:nvPr/>
        </p:nvSpPr>
        <p:spPr>
          <a:xfrm>
            <a:off x="3482974" y="2007422"/>
            <a:ext cx="3086101" cy="8452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spcAft>
                <a:spcPts val="1500"/>
              </a:spcAft>
              <a:buSzPct val="120000"/>
            </a:pPr>
            <a:r>
              <a:rPr lang="pl-PL" sz="1000" dirty="0">
                <a:solidFill>
                  <a:srgbClr val="000000"/>
                </a:solidFill>
                <a:ea typeface="Avenir"/>
              </a:rPr>
              <a:t>Co všechno bychom o něm mohli odhadovat? Vymyslete a zdůvodněte co nejvíc odpovědí:</a:t>
            </a:r>
            <a:endParaRPr lang="en-US" sz="1000" dirty="0"/>
          </a:p>
        </p:txBody>
      </p:sp>
      <p:sp>
        <p:nvSpPr>
          <p:cNvPr id="19" name=" 9">
            <a:extLst>
              <a:ext uri="{FF2B5EF4-FFF2-40B4-BE49-F238E27FC236}">
                <a16:creationId xmlns:a16="http://schemas.microsoft.com/office/drawing/2014/main" id="{CBFE87E5-F862-A424-C1C5-96CDE0FF45B2}"/>
              </a:ext>
            </a:extLst>
          </p:cNvPr>
          <p:cNvSpPr txBox="1">
            <a:spLocks/>
          </p:cNvSpPr>
          <p:nvPr/>
        </p:nvSpPr>
        <p:spPr>
          <a:xfrm>
            <a:off x="296421" y="4884275"/>
            <a:ext cx="3082639" cy="1656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VÝHODY</a:t>
            </a:r>
            <a:endParaRPr lang="en-US" sz="1000" b="1" dirty="0"/>
          </a:p>
        </p:txBody>
      </p:sp>
      <p:sp>
        <p:nvSpPr>
          <p:cNvPr id="22" name=" 9">
            <a:extLst>
              <a:ext uri="{FF2B5EF4-FFF2-40B4-BE49-F238E27FC236}">
                <a16:creationId xmlns:a16="http://schemas.microsoft.com/office/drawing/2014/main" id="{1B1A8B05-29EB-134F-5E7F-57B895914B38}"/>
              </a:ext>
            </a:extLst>
          </p:cNvPr>
          <p:cNvSpPr txBox="1">
            <a:spLocks/>
          </p:cNvSpPr>
          <p:nvPr/>
        </p:nvSpPr>
        <p:spPr>
          <a:xfrm>
            <a:off x="3489830" y="4884276"/>
            <a:ext cx="3076070" cy="1742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514350" rtl="0" eaLnBrk="1" latinLnBrk="0" hangingPunct="1">
              <a:lnSpc>
                <a:spcPct val="100000"/>
              </a:lnSpc>
              <a:spcBef>
                <a:spcPts val="563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25717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51435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771525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028700" indent="0" algn="l" defTabSz="514350" rtl="0" eaLnBrk="1" latinLnBrk="0" hangingPunct="1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141446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514350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SzPct val="120000"/>
            </a:pPr>
            <a:r>
              <a:rPr lang="pl-PL" sz="1000" b="1" dirty="0">
                <a:solidFill>
                  <a:srgbClr val="000000"/>
                </a:solidFill>
                <a:ea typeface="Avenir"/>
              </a:rPr>
              <a:t>NEVÝHODY</a:t>
            </a:r>
            <a:endParaRPr lang="en-US" sz="1000" b="1" dirty="0"/>
          </a:p>
        </p:txBody>
      </p: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8FA2E3AE-9AE9-0F1F-9130-77255006CDF8}"/>
              </a:ext>
            </a:extLst>
          </p:cNvPr>
          <p:cNvCxnSpPr>
            <a:cxnSpLocks/>
          </p:cNvCxnSpPr>
          <p:nvPr/>
        </p:nvCxnSpPr>
        <p:spPr>
          <a:xfrm flipV="1">
            <a:off x="3429000" y="4884274"/>
            <a:ext cx="0" cy="118632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 9">
            <a:extLst>
              <a:ext uri="{FF2B5EF4-FFF2-40B4-BE49-F238E27FC236}">
                <a16:creationId xmlns:a16="http://schemas.microsoft.com/office/drawing/2014/main" id="{3C456FC1-147C-C910-B4E3-7AB6E278910E}"/>
              </a:ext>
            </a:extLst>
          </p:cNvPr>
          <p:cNvSpPr txBox="1">
            <a:spLocks/>
          </p:cNvSpPr>
          <p:nvPr/>
        </p:nvSpPr>
        <p:spPr>
          <a:xfrm>
            <a:off x="296421" y="8779553"/>
            <a:ext cx="4152106" cy="17861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228600" indent="-228600" defTabSz="514350">
              <a:lnSpc>
                <a:spcPct val="110000"/>
              </a:lnSpc>
              <a:spcBef>
                <a:spcPts val="563"/>
              </a:spcBef>
              <a:buSzPct val="100000"/>
              <a:buFont typeface="+mj-lt"/>
              <a:buAutoNum type="arabicPeriod" startAt="2"/>
              <a:defRPr sz="1000">
                <a:solidFill>
                  <a:srgbClr val="000000"/>
                </a:solidFill>
                <a:latin typeface="Poppins" panose="00000500000000000000" pitchFamily="2" charset="0"/>
                <a:ea typeface="Avenir"/>
                <a:cs typeface="Poppins" panose="00000500000000000000" pitchFamily="2" charset="0"/>
              </a:defRPr>
            </a:lvl1pPr>
            <a:lvl2pPr marL="25717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51435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771525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028700" indent="0" defTabSz="514350">
              <a:lnSpc>
                <a:spcPct val="100000"/>
              </a:lnSpc>
              <a:spcBef>
                <a:spcPts val="281"/>
              </a:spcBef>
              <a:buFont typeface="Arial" panose="020B0604020202020204" pitchFamily="34" charset="0"/>
              <a:buNone/>
              <a:defRPr sz="11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141446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6pPr>
            <a:lvl7pPr marL="167163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7pPr>
            <a:lvl8pPr marL="1928813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8pPr>
            <a:lvl9pPr marL="2185988" indent="-128588" defTabSz="514350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/>
            </a:lvl9pPr>
          </a:lstStyle>
          <a:p>
            <a:pPr>
              <a:spcBef>
                <a:spcPts val="0"/>
              </a:spcBef>
              <a:buFont typeface="+mj-lt"/>
              <a:buAutoNum type="arabicPeriod" startAt="5"/>
            </a:pPr>
            <a:r>
              <a:rPr lang="pl-PL" b="1" dirty="0"/>
              <a:t> </a:t>
            </a:r>
            <a:endParaRPr lang="en-US" b="1" dirty="0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26D27FF8-C98C-33F4-5C97-9C8B15CAAF84}"/>
              </a:ext>
            </a:extLst>
          </p:cNvPr>
          <p:cNvSpPr txBox="1">
            <a:spLocks/>
          </p:cNvSpPr>
          <p:nvPr/>
        </p:nvSpPr>
        <p:spPr>
          <a:xfrm>
            <a:off x="287338" y="9463796"/>
            <a:ext cx="3195637" cy="2519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tx1"/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cs-CZ" sz="800" b="0" dirty="0">
                <a:solidFill>
                  <a:schemeClr val="bg1">
                    <a:lumMod val="50000"/>
                  </a:schemeClr>
                </a:solidFill>
              </a:rPr>
              <a:t>internet4kids.mff.cuni.cz</a:t>
            </a:r>
            <a:endParaRPr lang="en-US" sz="800" b="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90E0868-56D4-B5E4-B6AD-C73577838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4187" y="1956988"/>
            <a:ext cx="2836863" cy="85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6936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Vlastní 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2580</TotalTime>
  <Words>93</Words>
  <Application>Microsoft Macintosh PowerPoint</Application>
  <PresentationFormat>A4 Paper (210x297 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Avenir</vt:lpstr>
      <vt:lpstr>Motiv Office</vt:lpstr>
      <vt:lpstr>DIGITÁLNÍ STOPA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VYPADÁ INTERNET</dc:title>
  <dc:creator>Ondrej Javora</dc:creator>
  <cp:lastModifiedBy>Anna Yaghobová</cp:lastModifiedBy>
  <cp:revision>10</cp:revision>
  <dcterms:created xsi:type="dcterms:W3CDTF">2024-02-25T15:00:55Z</dcterms:created>
  <dcterms:modified xsi:type="dcterms:W3CDTF">2024-08-07T10:25:18Z</dcterms:modified>
</cp:coreProperties>
</file>