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8" r:id="rId3"/>
    <p:sldId id="328" r:id="rId4"/>
    <p:sldId id="279" r:id="rId5"/>
    <p:sldId id="258" r:id="rId6"/>
    <p:sldId id="280" r:id="rId7"/>
    <p:sldId id="275" r:id="rId8"/>
    <p:sldId id="281" r:id="rId9"/>
    <p:sldId id="282" r:id="rId10"/>
    <p:sldId id="283" r:id="rId11"/>
    <p:sldId id="284" r:id="rId12"/>
    <p:sldId id="285" r:id="rId13"/>
    <p:sldId id="287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QFioocTF3CMQJQhPr2pXgDlfo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99"/>
    <a:srgbClr val="C9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55" autoAdjust="0"/>
    <p:restoredTop sz="90596" autoAdjust="0"/>
  </p:normalViewPr>
  <p:slideViewPr>
    <p:cSldViewPr snapToGrid="0">
      <p:cViewPr varScale="1">
        <p:scale>
          <a:sx n="95" d="100"/>
          <a:sy n="95" d="100"/>
        </p:scale>
        <p:origin x="248" y="176"/>
      </p:cViewPr>
      <p:guideLst>
        <p:guide pos="3840"/>
        <p:guide orient="horz" pos="21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5" d="100"/>
          <a:sy n="125" d="100"/>
        </p:scale>
        <p:origin x="492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433503C8-C6DD-7BFB-35FB-D7C828AB2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5B07970-060D-EA88-CCEC-D3629F4BF3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3C962-D640-4613-B96D-7F1025BAABA1}" type="datetimeFigureOut">
              <a:rPr lang="cs-CZ" smtClean="0"/>
              <a:t>23.05.2024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D058602-AC01-74FA-712B-7F341D39D4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0A84F8A-BB00-8783-02D8-3158B71FD14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02AE2-A6C5-478F-8DDF-38CFA3863E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39403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177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875BCF-2440-4E17-A9AE-A9FD585557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3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307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875BCF-2440-4E17-A9AE-A9FD585557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03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3038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DEFAULT0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457200" y="1249363"/>
            <a:ext cx="4591050" cy="390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2" name="Google Shape;18;p14">
            <a:extLst>
              <a:ext uri="{FF2B5EF4-FFF2-40B4-BE49-F238E27FC236}">
                <a16:creationId xmlns:a16="http://schemas.microsoft.com/office/drawing/2014/main" id="{245FEF92-0097-E9BF-07D7-913C74CD4809}"/>
              </a:ext>
            </a:extLst>
          </p:cNvPr>
          <p:cNvSpPr txBox="1">
            <a:spLocks noGrp="1"/>
          </p:cNvSpPr>
          <p:nvPr>
            <p:ph type="dt" idx="2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19;p14">
            <a:extLst>
              <a:ext uri="{FF2B5EF4-FFF2-40B4-BE49-F238E27FC236}">
                <a16:creationId xmlns:a16="http://schemas.microsoft.com/office/drawing/2014/main" id="{27F83EA2-649F-333F-88D2-4C1C1EAF23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20;p14">
            <a:extLst>
              <a:ext uri="{FF2B5EF4-FFF2-40B4-BE49-F238E27FC236}">
                <a16:creationId xmlns:a16="http://schemas.microsoft.com/office/drawing/2014/main" id="{4E072EE1-31A6-7041-907E-F61D3CB8D075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F80A51-0107-BA43-7ECC-AE9D9AF06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8A507B4-B2BD-F517-5163-4DE4A32F9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611727-8FCA-37F1-6115-183A070467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</p:spPr>
        <p:txBody>
          <a:bodyPr/>
          <a:lstStyle/>
          <a:p>
            <a:fld id="{BF667B04-6854-4DEE-9FA7-17A5ED6FF911}" type="datetimeFigureOut">
              <a:rPr lang="en-US" smtClean="0"/>
              <a:t>5/23/2024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00988A3-B2C1-E225-762C-6554A446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323C33-05A1-67E3-4434-F88517FF3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</p:spPr>
        <p:txBody>
          <a:bodyPr/>
          <a:lstStyle/>
          <a:p>
            <a:fld id="{FA927CDB-1E13-41AC-AF2F-6973B8EA9E2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83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userDrawn="1">
  <p:cSld name="Nadpis a obsah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8129E7C1-1012-0DD9-516A-E9AD2771FA3D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1074D132-FB6F-09F7-44A3-85EB21C7E8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A7486B1E-7B26-A3FA-5A4D-511E180512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BF341865-5258-31B3-5FDA-0C027C07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5943599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42560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9;p14">
            <a:extLst>
              <a:ext uri="{FF2B5EF4-FFF2-40B4-BE49-F238E27FC236}">
                <a16:creationId xmlns:a16="http://schemas.microsoft.com/office/drawing/2014/main" id="{D7757B0A-7023-E0C7-6390-63A66FFC1D82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4094162" y="6172200"/>
            <a:ext cx="381952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" name="Zástupný nadpis 5">
            <a:extLst>
              <a:ext uri="{FF2B5EF4-FFF2-40B4-BE49-F238E27FC236}">
                <a16:creationId xmlns:a16="http://schemas.microsoft.com/office/drawing/2014/main" id="{7049A341-CD1A-6667-F126-812BB778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BCE6237C-C10C-B5A6-DED3-0D05AEFC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249363"/>
            <a:ext cx="5546726" cy="390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Google Shape;26;p15">
            <a:extLst>
              <a:ext uri="{FF2B5EF4-FFF2-40B4-BE49-F238E27FC236}">
                <a16:creationId xmlns:a16="http://schemas.microsoft.com/office/drawing/2014/main" id="{3DF16A9D-4A5B-CE2A-43BE-1DE31C7ADAA1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8" name="Obrázek 7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D0100BFA-9A43-5718-AF54-9CAC46898E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80523" y="6257474"/>
            <a:ext cx="1177526" cy="515252"/>
          </a:xfrm>
          <a:prstGeom prst="rect">
            <a:avLst/>
          </a:prstGeom>
        </p:spPr>
      </p:pic>
      <p:pic>
        <p:nvPicPr>
          <p:cNvPr id="2" name="Obrázek 1" descr="Obsah obrázku text, Písmo, Grafika, logo">
            <a:extLst>
              <a:ext uri="{FF2B5EF4-FFF2-40B4-BE49-F238E27FC236}">
                <a16:creationId xmlns:a16="http://schemas.microsoft.com/office/drawing/2014/main" id="{BBE54822-1FB9-B84C-F3CE-DA9277D87D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0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74" userDrawn="1">
          <p15:clr>
            <a:srgbClr val="F26B43"/>
          </p15:clr>
        </p15:guide>
        <p15:guide id="5" pos="889" userDrawn="1">
          <p15:clr>
            <a:srgbClr val="F26B43"/>
          </p15:clr>
        </p15:guide>
        <p15:guide id="6" pos="1376" userDrawn="1">
          <p15:clr>
            <a:srgbClr val="F26B43"/>
          </p15:clr>
        </p15:guide>
        <p15:guide id="7" pos="1491" userDrawn="1">
          <p15:clr>
            <a:srgbClr val="F26B43"/>
          </p15:clr>
        </p15:guide>
        <p15:guide id="8" pos="1977" userDrawn="1">
          <p15:clr>
            <a:srgbClr val="F26B43"/>
          </p15:clr>
        </p15:guide>
        <p15:guide id="9" pos="2092" userDrawn="1">
          <p15:clr>
            <a:srgbClr val="F26B43"/>
          </p15:clr>
        </p15:guide>
        <p15:guide id="10" pos="2579" userDrawn="1">
          <p15:clr>
            <a:srgbClr val="F26B43"/>
          </p15:clr>
        </p15:guide>
        <p15:guide id="11" pos="2694" userDrawn="1">
          <p15:clr>
            <a:srgbClr val="F26B43"/>
          </p15:clr>
        </p15:guide>
        <p15:guide id="12" pos="3180" userDrawn="1">
          <p15:clr>
            <a:srgbClr val="F26B43"/>
          </p15:clr>
        </p15:guide>
        <p15:guide id="13" pos="3296" userDrawn="1">
          <p15:clr>
            <a:srgbClr val="F26B43"/>
          </p15:clr>
        </p15:guide>
        <p15:guide id="14" pos="3782" userDrawn="1">
          <p15:clr>
            <a:srgbClr val="F26B43"/>
          </p15:clr>
        </p15:guide>
        <p15:guide id="15" pos="3897" userDrawn="1">
          <p15:clr>
            <a:srgbClr val="F26B43"/>
          </p15:clr>
        </p15:guide>
        <p15:guide id="16" pos="4384" userDrawn="1">
          <p15:clr>
            <a:srgbClr val="F26B43"/>
          </p15:clr>
        </p15:guide>
        <p15:guide id="17" pos="4499" userDrawn="1">
          <p15:clr>
            <a:srgbClr val="F26B43"/>
          </p15:clr>
        </p15:guide>
        <p15:guide id="18" pos="4985" userDrawn="1">
          <p15:clr>
            <a:srgbClr val="F26B43"/>
          </p15:clr>
        </p15:guide>
        <p15:guide id="19" pos="5100" userDrawn="1">
          <p15:clr>
            <a:srgbClr val="F26B43"/>
          </p15:clr>
        </p15:guide>
        <p15:guide id="20" pos="5587" userDrawn="1">
          <p15:clr>
            <a:srgbClr val="F26B43"/>
          </p15:clr>
        </p15:guide>
        <p15:guide id="21" pos="5702" userDrawn="1">
          <p15:clr>
            <a:srgbClr val="F26B43"/>
          </p15:clr>
        </p15:guide>
        <p15:guide id="22" pos="6188" userDrawn="1">
          <p15:clr>
            <a:srgbClr val="F26B43"/>
          </p15:clr>
        </p15:guide>
        <p15:guide id="23" pos="6304" userDrawn="1">
          <p15:clr>
            <a:srgbClr val="F26B43"/>
          </p15:clr>
        </p15:guide>
        <p15:guide id="24" pos="6790" userDrawn="1">
          <p15:clr>
            <a:srgbClr val="F26B43"/>
          </p15:clr>
        </p15:guide>
        <p15:guide id="25" pos="6905" userDrawn="1">
          <p15:clr>
            <a:srgbClr val="F26B43"/>
          </p15:clr>
        </p15:guide>
        <p15:guide id="26" pos="7392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4320" userDrawn="1">
          <p15:clr>
            <a:srgbClr val="F26B43"/>
          </p15:clr>
        </p15:guide>
        <p15:guide id="29" orient="horz" pos="144" userDrawn="1">
          <p15:clr>
            <a:srgbClr val="F26B43"/>
          </p15:clr>
        </p15:guide>
        <p15:guide id="30" orient="horz" pos="672" userDrawn="1">
          <p15:clr>
            <a:srgbClr val="F26B43"/>
          </p15:clr>
        </p15:guide>
        <p15:guide id="31" orient="horz" pos="787" userDrawn="1">
          <p15:clr>
            <a:srgbClr val="F26B43"/>
          </p15:clr>
        </p15:guide>
        <p15:guide id="32" orient="horz" pos="1315" userDrawn="1">
          <p15:clr>
            <a:srgbClr val="F26B43"/>
          </p15:clr>
        </p15:guide>
        <p15:guide id="33" orient="horz" pos="1430" userDrawn="1">
          <p15:clr>
            <a:srgbClr val="F26B43"/>
          </p15:clr>
        </p15:guide>
        <p15:guide id="34" orient="horz" pos="1956" userDrawn="1">
          <p15:clr>
            <a:srgbClr val="F26B43"/>
          </p15:clr>
        </p15:guide>
        <p15:guide id="35" orient="horz" pos="2073" userDrawn="1">
          <p15:clr>
            <a:srgbClr val="F26B43"/>
          </p15:clr>
        </p15:guide>
        <p15:guide id="36" orient="horz" pos="2601" userDrawn="1">
          <p15:clr>
            <a:srgbClr val="F26B43"/>
          </p15:clr>
        </p15:guide>
        <p15:guide id="37" orient="horz" pos="2716" userDrawn="1">
          <p15:clr>
            <a:srgbClr val="F26B43"/>
          </p15:clr>
        </p15:guide>
        <p15:guide id="38" orient="horz" pos="3244" userDrawn="1">
          <p15:clr>
            <a:srgbClr val="F26B43"/>
          </p15:clr>
        </p15:guide>
        <p15:guide id="39" orient="horz" pos="3360" userDrawn="1">
          <p15:clr>
            <a:srgbClr val="F26B43"/>
          </p15:clr>
        </p15:guide>
        <p15:guide id="40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6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0.png"/><Relationship Id="rId1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600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CO O NÁS VÍ INTERNET?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C9D83C03-D2FB-1BFD-B9FD-97A68F588FC9}"/>
              </a:ext>
            </a:extLst>
          </p:cNvPr>
          <p:cNvSpPr txBox="1">
            <a:spLocks/>
          </p:cNvSpPr>
          <p:nvPr/>
        </p:nvSpPr>
        <p:spPr>
          <a:xfrm>
            <a:off x="1228724" y="4129087"/>
            <a:ext cx="9732963" cy="1204913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  <a:buNone/>
            </a:pPr>
            <a:r>
              <a:rPr lang="cs-CZ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  <a:sym typeface="Avenir"/>
              </a:rPr>
              <a:t>internet4kids.mff.cuni.cz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DBD21B-FD52-E13F-6DD3-8E6F952F7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109960" cy="838200"/>
          </a:xfrm>
        </p:spPr>
        <p:txBody>
          <a:bodyPr/>
          <a:lstStyle/>
          <a:p>
            <a:pPr algn="ctr"/>
            <a:r>
              <a:rPr lang="cs-CZ" sz="3600" b="1" dirty="0">
                <a:solidFill>
                  <a:schemeClr val="accent4"/>
                </a:solidFill>
                <a:latin typeface="+mj-lt"/>
              </a:rPr>
              <a:t>Co lze odhadnout z historie vyhledávání?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14AB47E4-A9D3-F0FE-7280-F54CDC0C6D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04" r="5122"/>
          <a:stretch/>
        </p:blipFill>
        <p:spPr>
          <a:xfrm>
            <a:off x="2375216" y="1249363"/>
            <a:ext cx="7456488" cy="3494087"/>
          </a:xfrm>
          <a:prstGeom prst="roundRect">
            <a:avLst>
              <a:gd name="adj" fmla="val 2139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F44440A2-21C4-9316-8707-CEFFF6526B72}"/>
              </a:ext>
            </a:extLst>
          </p:cNvPr>
          <p:cNvSpPr txBox="1">
            <a:spLocks/>
          </p:cNvSpPr>
          <p:nvPr/>
        </p:nvSpPr>
        <p:spPr>
          <a:xfrm>
            <a:off x="2184401" y="5334000"/>
            <a:ext cx="7823199" cy="8381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dirty="0">
                <a:solidFill>
                  <a:schemeClr val="accent4"/>
                </a:solidFill>
              </a:rPr>
              <a:t>Jaké </a:t>
            </a:r>
            <a:r>
              <a:rPr lang="pl-PL" sz="2000" b="1" dirty="0">
                <a:solidFill>
                  <a:schemeClr val="accent4"/>
                </a:solidFill>
              </a:rPr>
              <a:t>reklamy</a:t>
            </a:r>
            <a:r>
              <a:rPr lang="pl-PL" sz="2000" dirty="0">
                <a:solidFill>
                  <a:schemeClr val="accent4"/>
                </a:solidFill>
              </a:rPr>
              <a:t> by se podle </a:t>
            </a:r>
            <a:r>
              <a:rPr lang="pl-PL" sz="2000" dirty="0" err="1">
                <a:solidFill>
                  <a:schemeClr val="accent4"/>
                </a:solidFill>
              </a:rPr>
              <a:t>vás</a:t>
            </a:r>
            <a:r>
              <a:rPr lang="pl-PL" sz="2000" dirty="0">
                <a:solidFill>
                  <a:schemeClr val="accent4"/>
                </a:solidFill>
              </a:rPr>
              <a:t> </a:t>
            </a:r>
            <a:r>
              <a:rPr lang="pl-PL" sz="2000" dirty="0" err="1">
                <a:solidFill>
                  <a:schemeClr val="accent4"/>
                </a:solidFill>
              </a:rPr>
              <a:t>mohly</a:t>
            </a:r>
            <a:r>
              <a:rPr lang="pl-PL" sz="2000" dirty="0">
                <a:solidFill>
                  <a:schemeClr val="accent4"/>
                </a:solidFill>
              </a:rPr>
              <a:t> </a:t>
            </a:r>
            <a:r>
              <a:rPr lang="pl-PL" sz="2000" dirty="0" err="1">
                <a:solidFill>
                  <a:schemeClr val="accent4"/>
                </a:solidFill>
              </a:rPr>
              <a:t>začít</a:t>
            </a:r>
            <a:r>
              <a:rPr lang="pl-PL" sz="2000" dirty="0">
                <a:solidFill>
                  <a:schemeClr val="accent4"/>
                </a:solidFill>
              </a:rPr>
              <a:t> ukazovat?</a:t>
            </a:r>
          </a:p>
        </p:txBody>
      </p:sp>
      <p:sp>
        <p:nvSpPr>
          <p:cNvPr id="3" name="Google Shape;26;p15">
            <a:extLst>
              <a:ext uri="{FF2B5EF4-FFF2-40B4-BE49-F238E27FC236}">
                <a16:creationId xmlns:a16="http://schemas.microsoft.com/office/drawing/2014/main" id="{D6335778-83B7-999B-1B55-6EF1E3DA2D0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8101172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CB8B1-2C92-63CA-D89E-E5A74D657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2015"/>
            <a:ext cx="11276013" cy="824785"/>
          </a:xfrm>
        </p:spPr>
        <p:txBody>
          <a:bodyPr>
            <a:normAutofit/>
          </a:bodyPr>
          <a:lstStyle/>
          <a:p>
            <a:pPr algn="ctr"/>
            <a:r>
              <a:rPr lang="cs-CZ" sz="3600" b="1" i="0" u="none" strike="noStrike" dirty="0">
                <a:solidFill>
                  <a:schemeClr val="bg1"/>
                </a:solidFill>
                <a:effectLst/>
                <a:latin typeface="+mj-lt"/>
              </a:rPr>
              <a:t>Vzpomeňte si</a:t>
            </a:r>
            <a:r>
              <a:rPr lang="cs-CZ" sz="3600" i="0" u="none" strike="noStrike" dirty="0">
                <a:solidFill>
                  <a:schemeClr val="bg1"/>
                </a:solidFill>
                <a:effectLst/>
                <a:latin typeface="+mj-lt"/>
              </a:rPr>
              <a:t>…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Obrázek 12" descr="Obsah obrázku osoba&#10;&#10;Popis byl vytvořen automaticky">
            <a:extLst>
              <a:ext uri="{FF2B5EF4-FFF2-40B4-BE49-F238E27FC236}">
                <a16:creationId xmlns:a16="http://schemas.microsoft.com/office/drawing/2014/main" id="{CB6BE832-81B3-2210-14F7-1B68F932C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5" t="11314" r="2828" b="14665"/>
          <a:stretch/>
        </p:blipFill>
        <p:spPr>
          <a:xfrm>
            <a:off x="8096249" y="1249362"/>
            <a:ext cx="3638551" cy="1858963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5" name="Obrázek 14" descr="Obsah obrázku zavřít&#10;&#10;Popis byl vytvořen automaticky">
            <a:extLst>
              <a:ext uri="{FF2B5EF4-FFF2-40B4-BE49-F238E27FC236}">
                <a16:creationId xmlns:a16="http://schemas.microsoft.com/office/drawing/2014/main" id="{96E92D20-5CBD-2A46-B371-71DE52DF26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7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7" t="17715" r="3441" b="10683"/>
          <a:stretch/>
        </p:blipFill>
        <p:spPr>
          <a:xfrm>
            <a:off x="457200" y="3290888"/>
            <a:ext cx="3642265" cy="1858962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9" name="Obrázek 18" descr="Obsah obrázku text, osoba, interiér, přenosný počítač&#10;&#10;Popis byl vytvořen automaticky">
            <a:extLst>
              <a:ext uri="{FF2B5EF4-FFF2-40B4-BE49-F238E27FC236}">
                <a16:creationId xmlns:a16="http://schemas.microsoft.com/office/drawing/2014/main" id="{AE5CD15F-0FA7-02F9-E9A0-D20A574AE5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2" r="1227" b="32668"/>
          <a:stretch/>
        </p:blipFill>
        <p:spPr>
          <a:xfrm>
            <a:off x="4276724" y="3290888"/>
            <a:ext cx="3636963" cy="1858962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>
        <p:nvSpPr>
          <p:cNvPr id="27" name="TextovéPole 26">
            <a:extLst>
              <a:ext uri="{FF2B5EF4-FFF2-40B4-BE49-F238E27FC236}">
                <a16:creationId xmlns:a16="http://schemas.microsoft.com/office/drawing/2014/main" id="{FD2D9E2F-3D12-BE82-0A92-94774A29E470}"/>
              </a:ext>
            </a:extLst>
          </p:cNvPr>
          <p:cNvSpPr txBox="1"/>
          <p:nvPr/>
        </p:nvSpPr>
        <p:spPr>
          <a:xfrm>
            <a:off x="8085645" y="1565928"/>
            <a:ext cx="3649155" cy="1225830"/>
          </a:xfrm>
          <a:prstGeom prst="roundRect">
            <a:avLst>
              <a:gd name="adj" fmla="val 1817"/>
            </a:avLst>
          </a:prstGeom>
          <a:noFill/>
        </p:spPr>
        <p:txBody>
          <a:bodyPr wrap="square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dirty="0"/>
              <a:t>co všechno jste </a:t>
            </a:r>
            <a:r>
              <a:rPr lang="pl-PL" b="1" dirty="0">
                <a:solidFill>
                  <a:schemeClr val="accent6"/>
                </a:solidFill>
              </a:rPr>
              <a:t>olajkovali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4EE13490-CA74-87D9-186B-665C0F0C2F14}"/>
              </a:ext>
            </a:extLst>
          </p:cNvPr>
          <p:cNvSpPr txBox="1"/>
          <p:nvPr/>
        </p:nvSpPr>
        <p:spPr>
          <a:xfrm>
            <a:off x="451895" y="3749673"/>
            <a:ext cx="3654457" cy="941394"/>
          </a:xfrm>
          <a:prstGeom prst="roundRect">
            <a:avLst>
              <a:gd name="adj" fmla="val 1949"/>
            </a:avLst>
          </a:prstGeom>
          <a:noFill/>
        </p:spPr>
        <p:txBody>
          <a:bodyPr wrap="square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t-BR" dirty="0"/>
              <a:t>kde všude jste povolili soubory </a:t>
            </a:r>
            <a:r>
              <a:rPr lang="pt-BR" b="1" dirty="0">
                <a:solidFill>
                  <a:schemeClr val="accent6"/>
                </a:solidFill>
              </a:rPr>
              <a:t>cookies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2ECB6BF1-2436-C7AD-8B3C-121A3B4A43BB}"/>
              </a:ext>
            </a:extLst>
          </p:cNvPr>
          <p:cNvSpPr txBox="1"/>
          <p:nvPr/>
        </p:nvSpPr>
        <p:spPr>
          <a:xfrm>
            <a:off x="4282028" y="3749671"/>
            <a:ext cx="3631659" cy="941396"/>
          </a:xfrm>
          <a:prstGeom prst="roundRect">
            <a:avLst>
              <a:gd name="adj" fmla="val 2236"/>
            </a:avLst>
          </a:prstGeom>
          <a:noFill/>
        </p:spPr>
        <p:txBody>
          <a:bodyPr wrap="square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dirty="0"/>
              <a:t>co jste si na Internetu </a:t>
            </a:r>
            <a:r>
              <a:rPr lang="pl-PL" b="1" dirty="0">
                <a:solidFill>
                  <a:schemeClr val="accent6"/>
                </a:solidFill>
              </a:rPr>
              <a:t>hledali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A1E205A9-5428-864E-75F7-05C735C69F85}"/>
              </a:ext>
            </a:extLst>
          </p:cNvPr>
          <p:cNvSpPr txBox="1"/>
          <p:nvPr/>
        </p:nvSpPr>
        <p:spPr>
          <a:xfrm>
            <a:off x="457201" y="5648980"/>
            <a:ext cx="112776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cs-CZ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…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a </a:t>
            </a:r>
            <a:r>
              <a:rPr lang="en-US" sz="2000" b="0" i="0" u="none" strike="noStrike" dirty="0" err="1">
                <a:solidFill>
                  <a:schemeClr val="bg1"/>
                </a:solidFill>
                <a:effectLst/>
                <a:latin typeface="+mj-lt"/>
              </a:rPr>
              <a:t>zkus</a:t>
            </a:r>
            <a:r>
              <a:rPr lang="cs-CZ" sz="2000" b="0" i="0" u="none" strike="noStrike" dirty="0" err="1">
                <a:solidFill>
                  <a:schemeClr val="bg1"/>
                </a:solidFill>
                <a:effectLst/>
                <a:latin typeface="+mj-lt"/>
              </a:rPr>
              <a:t>te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j-lt"/>
              </a:rPr>
              <a:t>napsa</a:t>
            </a:r>
            <a:r>
              <a:rPr lang="cs-CZ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t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, jak </a:t>
            </a:r>
            <a:r>
              <a:rPr lang="cs-CZ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vás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en-US" sz="2000" b="0" i="0" u="none" strike="noStrike" dirty="0" err="1">
                <a:solidFill>
                  <a:schemeClr val="bg1"/>
                </a:solidFill>
                <a:effectLst/>
                <a:latin typeface="+mj-lt"/>
              </a:rPr>
              <a:t>vidí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+mj-lt"/>
              </a:rPr>
              <a:t> Internet.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Obrázek 3" descr="Obsah obrázku venku, voda, obloha, hora&#10;&#10;Popis byl vytvořen automaticky">
            <a:extLst>
              <a:ext uri="{FF2B5EF4-FFF2-40B4-BE49-F238E27FC236}">
                <a16:creationId xmlns:a16="http://schemas.microsoft.com/office/drawing/2014/main" id="{8537FC97-ACD9-D187-09BD-04B555A7B5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7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 l="14604" t="32880" r="10600" b="9775"/>
          <a:stretch/>
        </p:blipFill>
        <p:spPr>
          <a:xfrm>
            <a:off x="457200" y="1249363"/>
            <a:ext cx="3636964" cy="1858962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>
        <p:nvSpPr>
          <p:cNvPr id="22" name="TextovéPole 21">
            <a:extLst>
              <a:ext uri="{FF2B5EF4-FFF2-40B4-BE49-F238E27FC236}">
                <a16:creationId xmlns:a16="http://schemas.microsoft.com/office/drawing/2014/main" id="{66ACBB6F-5D56-5E06-A3FD-9838EBB90E24}"/>
              </a:ext>
            </a:extLst>
          </p:cNvPr>
          <p:cNvSpPr txBox="1"/>
          <p:nvPr/>
        </p:nvSpPr>
        <p:spPr>
          <a:xfrm>
            <a:off x="451895" y="1708148"/>
            <a:ext cx="3654457" cy="941392"/>
          </a:xfrm>
          <a:prstGeom prst="roundRect">
            <a:avLst>
              <a:gd name="adj" fmla="val 3353"/>
            </a:avLst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pl-PL" sz="2000" dirty="0">
                <a:solidFill>
                  <a:schemeClr val="bg1"/>
                </a:solidFill>
                <a:latin typeface="+mj-lt"/>
              </a:rPr>
              <a:t>na všechny </a:t>
            </a:r>
            <a:r>
              <a:rPr lang="pl-PL" sz="2000" b="1" dirty="0">
                <a:solidFill>
                  <a:schemeClr val="accent6"/>
                </a:solidFill>
                <a:latin typeface="+mj-lt"/>
              </a:rPr>
              <a:t>fotky</a:t>
            </a:r>
            <a:r>
              <a:rPr lang="pl-PL" sz="2000" dirty="0">
                <a:solidFill>
                  <a:schemeClr val="bg1"/>
                </a:solidFill>
                <a:latin typeface="+mj-lt"/>
              </a:rPr>
              <a:t>, které jste dali na Internet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Obrázek 5" descr="Obsah obrázku osoba, oblečení, venku, chlapec&#10;&#10;Popis byl vytvořen automaticky">
            <a:extLst>
              <a:ext uri="{FF2B5EF4-FFF2-40B4-BE49-F238E27FC236}">
                <a16:creationId xmlns:a16="http://schemas.microsoft.com/office/drawing/2014/main" id="{2D162A9A-EC33-422A-CF6B-D1B7A908ABA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chemeClr val="accent1">
                <a:tint val="45000"/>
                <a:satMod val="400000"/>
              </a:schemeClr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t="20718" b="39456"/>
          <a:stretch/>
        </p:blipFill>
        <p:spPr>
          <a:xfrm>
            <a:off x="4276724" y="1249363"/>
            <a:ext cx="3636963" cy="1858962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0" name="Obrázek 9" descr="Obsah obrázku šálek na kávu, počítač, text, Mezerník&#10;&#10;Popis byl vytvořen automaticky">
            <a:extLst>
              <a:ext uri="{FF2B5EF4-FFF2-40B4-BE49-F238E27FC236}">
                <a16:creationId xmlns:a16="http://schemas.microsoft.com/office/drawing/2014/main" id="{8EE3A654-CE8D-ED19-958D-1F82A0BA097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 amt="7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t="1" b="20858"/>
          <a:stretch/>
        </p:blipFill>
        <p:spPr>
          <a:xfrm>
            <a:off x="8096250" y="3290890"/>
            <a:ext cx="3636963" cy="1858960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>
        <p:nvSpPr>
          <p:cNvPr id="24" name="TextovéPole 23">
            <a:extLst>
              <a:ext uri="{FF2B5EF4-FFF2-40B4-BE49-F238E27FC236}">
                <a16:creationId xmlns:a16="http://schemas.microsoft.com/office/drawing/2014/main" id="{D129C045-5C7D-D928-5AD2-D024ACE92C59}"/>
              </a:ext>
            </a:extLst>
          </p:cNvPr>
          <p:cNvSpPr txBox="1"/>
          <p:nvPr/>
        </p:nvSpPr>
        <p:spPr>
          <a:xfrm>
            <a:off x="4288915" y="1565928"/>
            <a:ext cx="3649155" cy="1225830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sz="2000" dirty="0"/>
              <a:t>na </a:t>
            </a:r>
            <a:r>
              <a:rPr lang="pl-PL" sz="2000" b="1" dirty="0">
                <a:solidFill>
                  <a:schemeClr val="accent6"/>
                </a:solidFill>
              </a:rPr>
              <a:t>příspěvky</a:t>
            </a:r>
            <a:r>
              <a:rPr lang="pl-PL" sz="2000" dirty="0"/>
              <a:t>, na kterých vás </a:t>
            </a:r>
            <a:r>
              <a:rPr lang="pl-PL" sz="2000" b="1" dirty="0">
                <a:solidFill>
                  <a:schemeClr val="accent6"/>
                </a:solidFill>
              </a:rPr>
              <a:t>označili</a:t>
            </a:r>
            <a:r>
              <a:rPr lang="pl-PL" sz="2000" dirty="0"/>
              <a:t> kamarádi</a:t>
            </a:r>
            <a:endParaRPr lang="en-US" sz="2000" dirty="0"/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DCF815E1-7E6A-4826-F129-4174AEF49ED6}"/>
              </a:ext>
            </a:extLst>
          </p:cNvPr>
          <p:cNvSpPr txBox="1"/>
          <p:nvPr/>
        </p:nvSpPr>
        <p:spPr>
          <a:xfrm>
            <a:off x="8096250" y="3631546"/>
            <a:ext cx="3638550" cy="1177646"/>
          </a:xfrm>
          <a:prstGeom prst="roundRect">
            <a:avLst>
              <a:gd name="adj" fmla="val 3452"/>
            </a:avLst>
          </a:prstGeom>
          <a:noFill/>
        </p:spPr>
        <p:txBody>
          <a:bodyPr wrap="square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dirty="0"/>
              <a:t>jaké </a:t>
            </a:r>
            <a:r>
              <a:rPr lang="pl-PL" b="1" dirty="0">
                <a:solidFill>
                  <a:schemeClr val="accent6"/>
                </a:solidFill>
              </a:rPr>
              <a:t>stránky</a:t>
            </a:r>
            <a:r>
              <a:rPr lang="pl-PL" dirty="0"/>
              <a:t> navštěvujete </a:t>
            </a:r>
          </a:p>
          <a:p>
            <a:r>
              <a:rPr lang="pl-PL" dirty="0"/>
              <a:t>a co na nich o sobě </a:t>
            </a:r>
            <a:r>
              <a:rPr lang="pl-PL" b="1" dirty="0">
                <a:solidFill>
                  <a:schemeClr val="accent6"/>
                </a:solidFill>
              </a:rPr>
              <a:t>ukládáte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2" name="Google Shape;26;p15">
            <a:extLst>
              <a:ext uri="{FF2B5EF4-FFF2-40B4-BE49-F238E27FC236}">
                <a16:creationId xmlns:a16="http://schemas.microsoft.com/office/drawing/2014/main" id="{6E28FCC6-23DB-A0BA-02F9-184FEE3456E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628329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D10E1F4-5083-4B47-0A64-D610C32D4DB4}"/>
              </a:ext>
            </a:extLst>
          </p:cNvPr>
          <p:cNvSpPr/>
          <p:nvPr/>
        </p:nvSpPr>
        <p:spPr>
          <a:xfrm>
            <a:off x="7528691" y="2270125"/>
            <a:ext cx="567559" cy="681071"/>
          </a:xfrm>
          <a:prstGeom prst="rect">
            <a:avLst/>
          </a:prstGeom>
          <a:solidFill>
            <a:srgbClr val="FFE0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0D20B1-BED6-6057-1B22-8551400C8E9B}"/>
              </a:ext>
            </a:extLst>
          </p:cNvPr>
          <p:cNvSpPr/>
          <p:nvPr/>
        </p:nvSpPr>
        <p:spPr>
          <a:xfrm>
            <a:off x="4095749" y="4468779"/>
            <a:ext cx="567559" cy="681071"/>
          </a:xfrm>
          <a:prstGeom prst="rect">
            <a:avLst/>
          </a:prstGeom>
          <a:solidFill>
            <a:srgbClr val="FFE0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63AD367-F67B-1BE5-E373-10E5C0A6B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825" y="228601"/>
            <a:ext cx="6610350" cy="838200"/>
          </a:xfrm>
        </p:spPr>
        <p:txBody>
          <a:bodyPr/>
          <a:lstStyle/>
          <a:p>
            <a:pPr algn="ctr"/>
            <a:r>
              <a:rPr lang="cs-CZ" sz="2400" b="1" dirty="0">
                <a:solidFill>
                  <a:schemeClr val="accent4"/>
                </a:solidFill>
                <a:latin typeface="+mj-lt"/>
              </a:rPr>
              <a:t>Co je </a:t>
            </a:r>
            <a:r>
              <a:rPr lang="cs-CZ" sz="2400" b="1" dirty="0">
                <a:solidFill>
                  <a:schemeClr val="accent1"/>
                </a:solidFill>
                <a:latin typeface="+mj-lt"/>
              </a:rPr>
              <a:t>dobré</a:t>
            </a:r>
            <a:r>
              <a:rPr lang="cs-CZ" sz="2400" b="1" dirty="0">
                <a:solidFill>
                  <a:schemeClr val="accent4"/>
                </a:solidFill>
                <a:latin typeface="+mj-lt"/>
              </a:rPr>
              <a:t> a co je </a:t>
            </a:r>
            <a:r>
              <a:rPr lang="cs-CZ" sz="2400" b="1" dirty="0">
                <a:solidFill>
                  <a:srgbClr val="C94747"/>
                </a:solidFill>
                <a:latin typeface="+mj-lt"/>
              </a:rPr>
              <a:t>špatné</a:t>
            </a:r>
            <a:r>
              <a:rPr lang="cs-CZ" sz="2400" b="1" dirty="0">
                <a:solidFill>
                  <a:schemeClr val="accent4"/>
                </a:solidFill>
                <a:latin typeface="+mj-lt"/>
              </a:rPr>
              <a:t> na tom, že jsou o nás na internetu sbírány informace?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40DD0BDE-E003-0A92-7842-CBF227DF6C9A}"/>
              </a:ext>
            </a:extLst>
          </p:cNvPr>
          <p:cNvSpPr/>
          <p:nvPr/>
        </p:nvSpPr>
        <p:spPr>
          <a:xfrm>
            <a:off x="4095750" y="2270125"/>
            <a:ext cx="4000500" cy="2879725"/>
          </a:xfrm>
          <a:prstGeom prst="roundRect">
            <a:avLst>
              <a:gd name="adj" fmla="val 115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noFill/>
            </a:endParaRPr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4B1E092F-95FF-BD1E-0584-80F698A3D093}"/>
              </a:ext>
            </a:extLst>
          </p:cNvPr>
          <p:cNvSpPr/>
          <p:nvPr/>
        </p:nvSpPr>
        <p:spPr>
          <a:xfrm>
            <a:off x="457200" y="1249363"/>
            <a:ext cx="7639050" cy="3900487"/>
          </a:xfrm>
          <a:prstGeom prst="roundRect">
            <a:avLst>
              <a:gd name="adj" fmla="val 8177"/>
            </a:avLst>
          </a:pr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accent4"/>
              </a:solidFill>
            </a:endParaRP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12B17FC1-CA5E-7BC0-F691-ADF46805258E}"/>
              </a:ext>
            </a:extLst>
          </p:cNvPr>
          <p:cNvSpPr/>
          <p:nvPr/>
        </p:nvSpPr>
        <p:spPr>
          <a:xfrm>
            <a:off x="4095751" y="2270125"/>
            <a:ext cx="7639049" cy="3902075"/>
          </a:xfrm>
          <a:prstGeom prst="roundRect">
            <a:avLst>
              <a:gd name="adj" fmla="val 7200"/>
            </a:avLst>
          </a:pr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noFill/>
            </a:endParaRP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8B48C889-9F62-92B1-6A04-B494CCFD63ED}"/>
              </a:ext>
            </a:extLst>
          </p:cNvPr>
          <p:cNvSpPr txBox="1">
            <a:spLocks/>
          </p:cNvSpPr>
          <p:nvPr/>
        </p:nvSpPr>
        <p:spPr>
          <a:xfrm>
            <a:off x="457200" y="1247775"/>
            <a:ext cx="268128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400" b="1" dirty="0">
                <a:solidFill>
                  <a:schemeClr val="accent1"/>
                </a:solidFill>
                <a:latin typeface="+mj-lt"/>
              </a:rPr>
              <a:t>výhody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1B4FEAFF-27A1-5F64-6173-C1801BA96458}"/>
              </a:ext>
            </a:extLst>
          </p:cNvPr>
          <p:cNvSpPr txBox="1">
            <a:spLocks/>
          </p:cNvSpPr>
          <p:nvPr/>
        </p:nvSpPr>
        <p:spPr>
          <a:xfrm>
            <a:off x="9220200" y="5334000"/>
            <a:ext cx="2514599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cs-CZ" sz="2400" b="1" dirty="0">
                <a:solidFill>
                  <a:srgbClr val="C94747"/>
                </a:solidFill>
                <a:latin typeface="+mj-lt"/>
              </a:rPr>
              <a:t>nevýhody</a:t>
            </a:r>
          </a:p>
        </p:txBody>
      </p:sp>
      <p:sp>
        <p:nvSpPr>
          <p:cNvPr id="8" name="Google Shape;26;p15">
            <a:extLst>
              <a:ext uri="{FF2B5EF4-FFF2-40B4-BE49-F238E27FC236}">
                <a16:creationId xmlns:a16="http://schemas.microsoft.com/office/drawing/2014/main" id="{22BBDF28-2B47-EE86-3676-9ACD16DAB0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96280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600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24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internet4kids.mff.cuni.cz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3F2673E2-8E84-D872-28FC-1EB7DAF9FF23}"/>
              </a:ext>
            </a:extLst>
          </p:cNvPr>
          <p:cNvSpPr txBox="1">
            <a:spLocks/>
          </p:cNvSpPr>
          <p:nvPr/>
        </p:nvSpPr>
        <p:spPr>
          <a:xfrm>
            <a:off x="457200" y="5149849"/>
            <a:ext cx="10504487" cy="1025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Výukové m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ateriály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vznikly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díky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grantům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cs-CZ" sz="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UK 360322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Multimediální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materiály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pro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výuku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informatiky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2.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stupni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ZŠ  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ČR 22-20771S Internet4Kids –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Budování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znalostí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internetu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perspektiva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teorií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konceptuální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změny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202992824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id="{7B2E7617-2377-29E8-1CB8-9BF0DB29CF9E}"/>
              </a:ext>
            </a:extLst>
          </p:cNvPr>
          <p:cNvSpPr txBox="1"/>
          <p:nvPr/>
        </p:nvSpPr>
        <p:spPr>
          <a:xfrm>
            <a:off x="4276726" y="228601"/>
            <a:ext cx="7458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sz="3600" b="1" dirty="0">
                <a:solidFill>
                  <a:schemeClr val="accent4"/>
                </a:solidFill>
                <a:latin typeface="+mj-lt"/>
              </a:rPr>
              <a:t>Jak můžeme dinosaura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rozebrat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poslat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 z muzea </a:t>
            </a:r>
            <a:br>
              <a:rPr lang="cs-CZ" sz="3600" b="1" dirty="0">
                <a:solidFill>
                  <a:schemeClr val="accent4"/>
                </a:solidFill>
                <a:latin typeface="+mj-lt"/>
              </a:rPr>
            </a:br>
            <a:r>
              <a:rPr lang="cs-CZ" sz="3600" b="1" dirty="0">
                <a:solidFill>
                  <a:schemeClr val="accent4"/>
                </a:solidFill>
                <a:latin typeface="+mj-lt"/>
              </a:rPr>
              <a:t>do muzea?</a:t>
            </a:r>
          </a:p>
        </p:txBody>
      </p:sp>
      <p:pic>
        <p:nvPicPr>
          <p:cNvPr id="3" name="Obrázek 2" descr="Obsah obrázku savec, dinosaurus, plaz, Tyrannosaurus&#10;&#10;Popis byl vytvořen automaticky">
            <a:extLst>
              <a:ext uri="{FF2B5EF4-FFF2-40B4-BE49-F238E27FC236}">
                <a16:creationId xmlns:a16="http://schemas.microsoft.com/office/drawing/2014/main" id="{54C3180A-7088-8FFA-E5DA-C17A824E4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0" r="1308"/>
          <a:stretch/>
        </p:blipFill>
        <p:spPr>
          <a:xfrm>
            <a:off x="457201" y="228601"/>
            <a:ext cx="3632940" cy="2891901"/>
          </a:xfrm>
          <a:prstGeom prst="roundRect">
            <a:avLst>
              <a:gd name="adj" fmla="val 3082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>
        <p:nvSpPr>
          <p:cNvPr id="92" name="Google Shape;26;p15">
            <a:extLst>
              <a:ext uri="{FF2B5EF4-FFF2-40B4-BE49-F238E27FC236}">
                <a16:creationId xmlns:a16="http://schemas.microsoft.com/office/drawing/2014/main" id="{26EC6096-6D33-E28B-3A3C-EF691FE570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18" name="Ovál 17">
            <a:extLst>
              <a:ext uri="{FF2B5EF4-FFF2-40B4-BE49-F238E27FC236}">
                <a16:creationId xmlns:a16="http://schemas.microsoft.com/office/drawing/2014/main" id="{348CFFF4-49D1-167A-A967-476EF1F44E62}"/>
              </a:ext>
            </a:extLst>
          </p:cNvPr>
          <p:cNvSpPr/>
          <p:nvPr/>
        </p:nvSpPr>
        <p:spPr>
          <a:xfrm>
            <a:off x="397346" y="4244687"/>
            <a:ext cx="1004887" cy="10048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cký objekt 12" descr="Kurt se souvislou výplní">
            <a:extLst>
              <a:ext uri="{FF2B5EF4-FFF2-40B4-BE49-F238E27FC236}">
                <a16:creationId xmlns:a16="http://schemas.microsoft.com/office/drawing/2014/main" id="{D7AD06BF-8930-87E1-12A1-30DCC3A6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153" y="4267201"/>
            <a:ext cx="831273" cy="831273"/>
          </a:xfrm>
          <a:prstGeom prst="rect">
            <a:avLst/>
          </a:prstGeom>
        </p:spPr>
      </p:pic>
      <p:sp>
        <p:nvSpPr>
          <p:cNvPr id="23" name="Ovál 22">
            <a:extLst>
              <a:ext uri="{FF2B5EF4-FFF2-40B4-BE49-F238E27FC236}">
                <a16:creationId xmlns:a16="http://schemas.microsoft.com/office/drawing/2014/main" id="{654F46FC-9FAD-1C96-6144-44BB9916ACB9}"/>
              </a:ext>
            </a:extLst>
          </p:cNvPr>
          <p:cNvSpPr/>
          <p:nvPr/>
        </p:nvSpPr>
        <p:spPr>
          <a:xfrm>
            <a:off x="10789767" y="4222462"/>
            <a:ext cx="1004887" cy="1004887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cký objekt 23" descr="Kurt se souvislou výplní">
            <a:extLst>
              <a:ext uri="{FF2B5EF4-FFF2-40B4-BE49-F238E27FC236}">
                <a16:creationId xmlns:a16="http://schemas.microsoft.com/office/drawing/2014/main" id="{83698B38-416B-88B8-6A3D-0B451D525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6573" y="4244687"/>
            <a:ext cx="831273" cy="831273"/>
          </a:xfrm>
          <a:prstGeom prst="rect">
            <a:avLst/>
          </a:prstGeom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92C61177-50F1-3B2D-6BFD-80E24D3EC15C}"/>
              </a:ext>
            </a:extLst>
          </p:cNvPr>
          <p:cNvCxnSpPr>
            <a:cxnSpLocks/>
            <a:endCxn id="18" idx="6"/>
          </p:cNvCxnSpPr>
          <p:nvPr/>
        </p:nvCxnSpPr>
        <p:spPr>
          <a:xfrm flipH="1">
            <a:off x="1402233" y="4727674"/>
            <a:ext cx="9376892" cy="19457"/>
          </a:xfrm>
          <a:prstGeom prst="line">
            <a:avLst/>
          </a:prstGeom>
          <a:ln w="44450">
            <a:solidFill>
              <a:schemeClr val="accent4"/>
            </a:solidFill>
            <a:prstDash val="sysDot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ázek 1">
            <a:extLst>
              <a:ext uri="{FF2B5EF4-FFF2-40B4-BE49-F238E27FC236}">
                <a16:creationId xmlns:a16="http://schemas.microsoft.com/office/drawing/2014/main" id="{B0ED8267-561C-AF84-C833-AECE6136831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21868" t="-98915" r="19338" b="113574"/>
          <a:stretch/>
        </p:blipFill>
        <p:spPr>
          <a:xfrm>
            <a:off x="5542245" y="4185596"/>
            <a:ext cx="1107510" cy="110787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6673FCDA-0614-C382-B011-CEE8BA13CF64}"/>
              </a:ext>
            </a:extLst>
          </p:cNvPr>
          <p:cNvSpPr txBox="1">
            <a:spLocks/>
          </p:cNvSpPr>
          <p:nvPr/>
        </p:nvSpPr>
        <p:spPr>
          <a:xfrm>
            <a:off x="4587240" y="3900603"/>
            <a:ext cx="3083560" cy="1748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b="1" dirty="0">
                <a:solidFill>
                  <a:schemeClr val="accent4"/>
                </a:solidFill>
              </a:rPr>
              <a:t>?</a:t>
            </a:r>
            <a:endParaRPr lang="en-US" b="1" dirty="0">
              <a:solidFill>
                <a:schemeClr val="accent4"/>
              </a:solidFill>
            </a:endParaRPr>
          </a:p>
        </p:txBody>
      </p:sp>
      <p:cxnSp>
        <p:nvCxnSpPr>
          <p:cNvPr id="11" name="Spojnice: pravoúhlá 10">
            <a:extLst>
              <a:ext uri="{FF2B5EF4-FFF2-40B4-BE49-F238E27FC236}">
                <a16:creationId xmlns:a16="http://schemas.microsoft.com/office/drawing/2014/main" id="{ECB655AB-E837-1E0D-C108-E4392559763C}"/>
              </a:ext>
            </a:extLst>
          </p:cNvPr>
          <p:cNvCxnSpPr>
            <a:cxnSpLocks/>
          </p:cNvCxnSpPr>
          <p:nvPr/>
        </p:nvCxnSpPr>
        <p:spPr>
          <a:xfrm rot="5400000">
            <a:off x="1024639" y="2995654"/>
            <a:ext cx="1124185" cy="1373881"/>
          </a:xfrm>
          <a:prstGeom prst="bentConnector3">
            <a:avLst>
              <a:gd name="adj1" fmla="val 56573"/>
            </a:avLst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3026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id="{7B2E7617-2377-29E8-1CB8-9BF0DB29CF9E}"/>
              </a:ext>
            </a:extLst>
          </p:cNvPr>
          <p:cNvSpPr txBox="1"/>
          <p:nvPr/>
        </p:nvSpPr>
        <p:spPr>
          <a:xfrm>
            <a:off x="4276726" y="228601"/>
            <a:ext cx="7458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sz="3600" b="1" dirty="0">
                <a:solidFill>
                  <a:schemeClr val="accent4"/>
                </a:solidFill>
                <a:latin typeface="+mj-lt"/>
              </a:rPr>
              <a:t>Jak můžeme dinosaura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rozebrat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poslat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 z muzea </a:t>
            </a:r>
            <a:br>
              <a:rPr lang="cs-CZ" sz="3600" b="1" dirty="0">
                <a:solidFill>
                  <a:schemeClr val="accent4"/>
                </a:solidFill>
                <a:latin typeface="+mj-lt"/>
              </a:rPr>
            </a:br>
            <a:r>
              <a:rPr lang="cs-CZ" sz="3600" b="1" dirty="0">
                <a:solidFill>
                  <a:schemeClr val="accent4"/>
                </a:solidFill>
                <a:latin typeface="+mj-lt"/>
              </a:rPr>
              <a:t>do muzea?</a:t>
            </a:r>
          </a:p>
        </p:txBody>
      </p:sp>
      <p:pic>
        <p:nvPicPr>
          <p:cNvPr id="3" name="Obrázek 2" descr="Obsah obrázku savec, dinosaurus, plaz, Tyrannosaurus&#10;&#10;Popis byl vytvořen automaticky">
            <a:extLst>
              <a:ext uri="{FF2B5EF4-FFF2-40B4-BE49-F238E27FC236}">
                <a16:creationId xmlns:a16="http://schemas.microsoft.com/office/drawing/2014/main" id="{54C3180A-7088-8FFA-E5DA-C17A824E4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0" r="1308"/>
          <a:stretch/>
        </p:blipFill>
        <p:spPr>
          <a:xfrm>
            <a:off x="457201" y="228601"/>
            <a:ext cx="3632940" cy="2891901"/>
          </a:xfrm>
          <a:prstGeom prst="roundRect">
            <a:avLst>
              <a:gd name="adj" fmla="val 3082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cxnSp>
        <p:nvCxnSpPr>
          <p:cNvPr id="60" name="Spojnice: pravoúhlá 59">
            <a:extLst>
              <a:ext uri="{FF2B5EF4-FFF2-40B4-BE49-F238E27FC236}">
                <a16:creationId xmlns:a16="http://schemas.microsoft.com/office/drawing/2014/main" id="{5A7E4C8C-59E4-2C78-60E0-1E35BFBC96F6}"/>
              </a:ext>
            </a:extLst>
          </p:cNvPr>
          <p:cNvCxnSpPr>
            <a:cxnSpLocks/>
            <a:stCxn id="3" idx="2"/>
            <a:endCxn id="18" idx="0"/>
          </p:cNvCxnSpPr>
          <p:nvPr/>
        </p:nvCxnSpPr>
        <p:spPr>
          <a:xfrm rot="5400000">
            <a:off x="1024639" y="2995654"/>
            <a:ext cx="1124185" cy="1373881"/>
          </a:xfrm>
          <a:prstGeom prst="bentConnector3">
            <a:avLst>
              <a:gd name="adj1" fmla="val 56573"/>
            </a:avLst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Google Shape;26;p15">
            <a:extLst>
              <a:ext uri="{FF2B5EF4-FFF2-40B4-BE49-F238E27FC236}">
                <a16:creationId xmlns:a16="http://schemas.microsoft.com/office/drawing/2014/main" id="{26EC6096-6D33-E28B-3A3C-EF691FE570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654F46FC-9FAD-1C96-6144-44BB9916ACB9}"/>
              </a:ext>
            </a:extLst>
          </p:cNvPr>
          <p:cNvSpPr/>
          <p:nvPr/>
        </p:nvSpPr>
        <p:spPr>
          <a:xfrm>
            <a:off x="10789767" y="4222462"/>
            <a:ext cx="1004887" cy="1004887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cký objekt 23" descr="Kurt se souvislou výplní">
            <a:extLst>
              <a:ext uri="{FF2B5EF4-FFF2-40B4-BE49-F238E27FC236}">
                <a16:creationId xmlns:a16="http://schemas.microsoft.com/office/drawing/2014/main" id="{83698B38-416B-88B8-6A3D-0B451D525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6573" y="4244687"/>
            <a:ext cx="831273" cy="83127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2CE96F93-A922-61D7-3D7D-8059C1B93387}"/>
              </a:ext>
            </a:extLst>
          </p:cNvPr>
          <p:cNvSpPr txBox="1"/>
          <p:nvPr/>
        </p:nvSpPr>
        <p:spPr>
          <a:xfrm>
            <a:off x="4276726" y="2087563"/>
            <a:ext cx="6197310" cy="11955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Udělat si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plánek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dinosaura</a:t>
            </a:r>
          </a:p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4"/>
                </a:solidFill>
                <a:latin typeface="+mj-lt"/>
              </a:rPr>
              <a:t>Očíslovat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si kosti</a:t>
            </a:r>
          </a:p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4"/>
                </a:solidFill>
                <a:latin typeface="+mj-lt"/>
              </a:rPr>
              <a:t>Uložit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je do označených krabic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2682236-BBFC-8B0A-EFD6-E6C57C2EBAA6}"/>
              </a:ext>
            </a:extLst>
          </p:cNvPr>
          <p:cNvSpPr txBox="1"/>
          <p:nvPr/>
        </p:nvSpPr>
        <p:spPr>
          <a:xfrm>
            <a:off x="3321051" y="4328604"/>
            <a:ext cx="2976146" cy="8212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Náklaďáky nemusí jet stejnou cestou</a:t>
            </a:r>
            <a:endParaRPr lang="cs-CZ" sz="2000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9" name="Grafický objekt 8" descr="Nákladní vůz se souvislou výplní">
            <a:extLst>
              <a:ext uri="{FF2B5EF4-FFF2-40B4-BE49-F238E27FC236}">
                <a16:creationId xmlns:a16="http://schemas.microsoft.com/office/drawing/2014/main" id="{011B61C8-AD66-AD6E-B996-3F91DF9B0C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46602" y="5048754"/>
            <a:ext cx="914400" cy="914400"/>
          </a:xfrm>
          <a:prstGeom prst="rect">
            <a:avLst/>
          </a:prstGeom>
        </p:spPr>
      </p:pic>
      <p:pic>
        <p:nvPicPr>
          <p:cNvPr id="11" name="Grafický objekt 10" descr="Nákladní vůz se souvislou výplní">
            <a:extLst>
              <a:ext uri="{FF2B5EF4-FFF2-40B4-BE49-F238E27FC236}">
                <a16:creationId xmlns:a16="http://schemas.microsoft.com/office/drawing/2014/main" id="{3C9DBE2D-7E98-2C25-9B9A-26ADFDD373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65018" y="3834174"/>
            <a:ext cx="914400" cy="914400"/>
          </a:xfrm>
          <a:prstGeom prst="rect">
            <a:avLst/>
          </a:prstGeom>
        </p:spPr>
      </p:pic>
      <p:sp>
        <p:nvSpPr>
          <p:cNvPr id="12" name="Ovál 11">
            <a:extLst>
              <a:ext uri="{FF2B5EF4-FFF2-40B4-BE49-F238E27FC236}">
                <a16:creationId xmlns:a16="http://schemas.microsoft.com/office/drawing/2014/main" id="{CE3CF2B8-0513-C02D-AC3F-0974939BE9D2}"/>
              </a:ext>
            </a:extLst>
          </p:cNvPr>
          <p:cNvSpPr/>
          <p:nvPr/>
        </p:nvSpPr>
        <p:spPr>
          <a:xfrm>
            <a:off x="3607869" y="362081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113BD6A-CA3A-FCA0-3FF2-545911724A4E}"/>
              </a:ext>
            </a:extLst>
          </p:cNvPr>
          <p:cNvSpPr/>
          <p:nvPr/>
        </p:nvSpPr>
        <p:spPr>
          <a:xfrm>
            <a:off x="5505096" y="562427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19F34183-4A78-1D8A-6F35-E395A6E40A19}"/>
              </a:ext>
            </a:extLst>
          </p:cNvPr>
          <p:cNvSpPr/>
          <p:nvPr/>
        </p:nvSpPr>
        <p:spPr>
          <a:xfrm>
            <a:off x="9320972" y="362633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2F6D12B1-E4B1-5405-5291-EFE275446332}"/>
              </a:ext>
            </a:extLst>
          </p:cNvPr>
          <p:cNvSpPr/>
          <p:nvPr/>
        </p:nvSpPr>
        <p:spPr>
          <a:xfrm>
            <a:off x="6451365" y="484259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pojnice: pravoúhlá 16">
            <a:extLst>
              <a:ext uri="{FF2B5EF4-FFF2-40B4-BE49-F238E27FC236}">
                <a16:creationId xmlns:a16="http://schemas.microsoft.com/office/drawing/2014/main" id="{92D377FF-B7D8-48EA-6D1F-39799B928420}"/>
              </a:ext>
            </a:extLst>
          </p:cNvPr>
          <p:cNvCxnSpPr>
            <a:cxnSpLocks/>
            <a:stCxn id="44" idx="4"/>
            <a:endCxn id="14" idx="2"/>
          </p:cNvCxnSpPr>
          <p:nvPr/>
        </p:nvCxnSpPr>
        <p:spPr>
          <a:xfrm rot="16200000" flipH="1">
            <a:off x="3793363" y="4029221"/>
            <a:ext cx="672716" cy="2750749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pojnice: pravoúhlá 18">
            <a:extLst>
              <a:ext uri="{FF2B5EF4-FFF2-40B4-BE49-F238E27FC236}">
                <a16:creationId xmlns:a16="http://schemas.microsoft.com/office/drawing/2014/main" id="{6A7E2F5F-771C-901E-CECC-C82D2A5632B5}"/>
              </a:ext>
            </a:extLst>
          </p:cNvPr>
          <p:cNvCxnSpPr>
            <a:cxnSpLocks/>
            <a:stCxn id="14" idx="6"/>
            <a:endCxn id="16" idx="4"/>
          </p:cNvCxnSpPr>
          <p:nvPr/>
        </p:nvCxnSpPr>
        <p:spPr>
          <a:xfrm flipV="1">
            <a:off x="5738458" y="5075960"/>
            <a:ext cx="829588" cy="664994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pojnice: pravoúhlá 19">
            <a:extLst>
              <a:ext uri="{FF2B5EF4-FFF2-40B4-BE49-F238E27FC236}">
                <a16:creationId xmlns:a16="http://schemas.microsoft.com/office/drawing/2014/main" id="{C3572169-62AB-DD78-04AE-0B87E125A972}"/>
              </a:ext>
            </a:extLst>
          </p:cNvPr>
          <p:cNvCxnSpPr>
            <a:cxnSpLocks/>
            <a:stCxn id="16" idx="6"/>
            <a:endCxn id="87" idx="2"/>
          </p:cNvCxnSpPr>
          <p:nvPr/>
        </p:nvCxnSpPr>
        <p:spPr>
          <a:xfrm>
            <a:off x="6684727" y="4959279"/>
            <a:ext cx="2636245" cy="781675"/>
          </a:xfrm>
          <a:prstGeom prst="bentConnector3">
            <a:avLst>
              <a:gd name="adj1" fmla="val 50000"/>
            </a:avLst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pojnice: pravoúhlá 20">
            <a:extLst>
              <a:ext uri="{FF2B5EF4-FFF2-40B4-BE49-F238E27FC236}">
                <a16:creationId xmlns:a16="http://schemas.microsoft.com/office/drawing/2014/main" id="{12F1DBF7-6F8E-D587-1098-53BA6666D7DC}"/>
              </a:ext>
            </a:extLst>
          </p:cNvPr>
          <p:cNvCxnSpPr>
            <a:cxnSpLocks/>
            <a:stCxn id="62" idx="0"/>
            <a:endCxn id="12" idx="2"/>
          </p:cNvCxnSpPr>
          <p:nvPr/>
        </p:nvCxnSpPr>
        <p:spPr>
          <a:xfrm rot="5400000" flipH="1" flipV="1">
            <a:off x="2836377" y="3655469"/>
            <a:ext cx="689462" cy="853522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pojnice: pravoúhlá 21">
            <a:extLst>
              <a:ext uri="{FF2B5EF4-FFF2-40B4-BE49-F238E27FC236}">
                <a16:creationId xmlns:a16="http://schemas.microsoft.com/office/drawing/2014/main" id="{EEEE2B1B-6614-C65F-7F80-331756A12ADA}"/>
              </a:ext>
            </a:extLst>
          </p:cNvPr>
          <p:cNvCxnSpPr>
            <a:cxnSpLocks/>
            <a:stCxn id="12" idx="6"/>
            <a:endCxn id="95" idx="0"/>
          </p:cNvCxnSpPr>
          <p:nvPr/>
        </p:nvCxnSpPr>
        <p:spPr>
          <a:xfrm>
            <a:off x="3841231" y="3737499"/>
            <a:ext cx="2726815" cy="685494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pojnice: pravoúhlá 24">
            <a:extLst>
              <a:ext uri="{FF2B5EF4-FFF2-40B4-BE49-F238E27FC236}">
                <a16:creationId xmlns:a16="http://schemas.microsoft.com/office/drawing/2014/main" id="{990B1C0A-BF12-8D3D-C496-A53B7870A456}"/>
              </a:ext>
            </a:extLst>
          </p:cNvPr>
          <p:cNvCxnSpPr>
            <a:cxnSpLocks/>
            <a:stCxn id="15" idx="6"/>
            <a:endCxn id="23" idx="0"/>
          </p:cNvCxnSpPr>
          <p:nvPr/>
        </p:nvCxnSpPr>
        <p:spPr>
          <a:xfrm>
            <a:off x="9554334" y="3743019"/>
            <a:ext cx="1737877" cy="479443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ál 43">
            <a:extLst>
              <a:ext uri="{FF2B5EF4-FFF2-40B4-BE49-F238E27FC236}">
                <a16:creationId xmlns:a16="http://schemas.microsoft.com/office/drawing/2014/main" id="{9069EE52-C807-0979-9B84-DF85BE5722DF}"/>
              </a:ext>
            </a:extLst>
          </p:cNvPr>
          <p:cNvSpPr/>
          <p:nvPr/>
        </p:nvSpPr>
        <p:spPr>
          <a:xfrm>
            <a:off x="2637666" y="4834876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ál 61">
            <a:extLst>
              <a:ext uri="{FF2B5EF4-FFF2-40B4-BE49-F238E27FC236}">
                <a16:creationId xmlns:a16="http://schemas.microsoft.com/office/drawing/2014/main" id="{CA9544C7-8087-693D-CE0E-17346D2DBB42}"/>
              </a:ext>
            </a:extLst>
          </p:cNvPr>
          <p:cNvSpPr/>
          <p:nvPr/>
        </p:nvSpPr>
        <p:spPr>
          <a:xfrm>
            <a:off x="2637666" y="4426961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Přímá spojnice 67">
            <a:extLst>
              <a:ext uri="{FF2B5EF4-FFF2-40B4-BE49-F238E27FC236}">
                <a16:creationId xmlns:a16="http://schemas.microsoft.com/office/drawing/2014/main" id="{66FFFFDD-5F8F-A9B6-6A6B-BE7673DEB2BF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952213" y="4543642"/>
            <a:ext cx="1685453" cy="938"/>
          </a:xfrm>
          <a:prstGeom prst="line">
            <a:avLst/>
          </a:prstGeom>
          <a:ln w="38100">
            <a:solidFill>
              <a:srgbClr val="A94646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70">
            <a:extLst>
              <a:ext uri="{FF2B5EF4-FFF2-40B4-BE49-F238E27FC236}">
                <a16:creationId xmlns:a16="http://schemas.microsoft.com/office/drawing/2014/main" id="{C2C6988C-A005-C68C-F1A0-7F241EE079D8}"/>
              </a:ext>
            </a:extLst>
          </p:cNvPr>
          <p:cNvCxnSpPr>
            <a:cxnSpLocks/>
            <a:stCxn id="44" idx="2"/>
          </p:cNvCxnSpPr>
          <p:nvPr/>
        </p:nvCxnSpPr>
        <p:spPr>
          <a:xfrm flipH="1">
            <a:off x="1039019" y="4951557"/>
            <a:ext cx="1598647" cy="7721"/>
          </a:xfrm>
          <a:prstGeom prst="line">
            <a:avLst/>
          </a:prstGeom>
          <a:ln w="38100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ál 17">
            <a:extLst>
              <a:ext uri="{FF2B5EF4-FFF2-40B4-BE49-F238E27FC236}">
                <a16:creationId xmlns:a16="http://schemas.microsoft.com/office/drawing/2014/main" id="{348CFFF4-49D1-167A-A967-476EF1F44E62}"/>
              </a:ext>
            </a:extLst>
          </p:cNvPr>
          <p:cNvSpPr/>
          <p:nvPr/>
        </p:nvSpPr>
        <p:spPr>
          <a:xfrm>
            <a:off x="397346" y="4244687"/>
            <a:ext cx="1004887" cy="10048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cký objekt 12" descr="Kurt se souvislou výplní">
            <a:extLst>
              <a:ext uri="{FF2B5EF4-FFF2-40B4-BE49-F238E27FC236}">
                <a16:creationId xmlns:a16="http://schemas.microsoft.com/office/drawing/2014/main" id="{D7AD06BF-8930-87E1-12A1-30DCC3A6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153" y="4267201"/>
            <a:ext cx="831273" cy="831273"/>
          </a:xfrm>
          <a:prstGeom prst="rect">
            <a:avLst/>
          </a:prstGeom>
        </p:spPr>
      </p:pic>
      <p:sp>
        <p:nvSpPr>
          <p:cNvPr id="87" name="Ovál 86">
            <a:extLst>
              <a:ext uri="{FF2B5EF4-FFF2-40B4-BE49-F238E27FC236}">
                <a16:creationId xmlns:a16="http://schemas.microsoft.com/office/drawing/2014/main" id="{FCCEC9D1-4586-E1DB-3B7A-69E6D59B300C}"/>
              </a:ext>
            </a:extLst>
          </p:cNvPr>
          <p:cNvSpPr/>
          <p:nvPr/>
        </p:nvSpPr>
        <p:spPr>
          <a:xfrm>
            <a:off x="9320972" y="562427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pojnice: pravoúhlá 88">
            <a:extLst>
              <a:ext uri="{FF2B5EF4-FFF2-40B4-BE49-F238E27FC236}">
                <a16:creationId xmlns:a16="http://schemas.microsoft.com/office/drawing/2014/main" id="{08CCBA71-8792-8E14-6475-D171CB9865FA}"/>
              </a:ext>
            </a:extLst>
          </p:cNvPr>
          <p:cNvCxnSpPr>
            <a:cxnSpLocks/>
            <a:stCxn id="87" idx="6"/>
            <a:endCxn id="23" idx="4"/>
          </p:cNvCxnSpPr>
          <p:nvPr/>
        </p:nvCxnSpPr>
        <p:spPr>
          <a:xfrm flipV="1">
            <a:off x="9554334" y="5227349"/>
            <a:ext cx="1737877" cy="513605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ál 94">
            <a:extLst>
              <a:ext uri="{FF2B5EF4-FFF2-40B4-BE49-F238E27FC236}">
                <a16:creationId xmlns:a16="http://schemas.microsoft.com/office/drawing/2014/main" id="{FDB3C0F2-D04F-F5C5-3FA7-3B2BBCA6C4F8}"/>
              </a:ext>
            </a:extLst>
          </p:cNvPr>
          <p:cNvSpPr/>
          <p:nvPr/>
        </p:nvSpPr>
        <p:spPr>
          <a:xfrm>
            <a:off x="6451365" y="442299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pojnice: pravoúhlá 100">
            <a:extLst>
              <a:ext uri="{FF2B5EF4-FFF2-40B4-BE49-F238E27FC236}">
                <a16:creationId xmlns:a16="http://schemas.microsoft.com/office/drawing/2014/main" id="{908CDE75-7F4B-21D2-5A40-0817E8F0475C}"/>
              </a:ext>
            </a:extLst>
          </p:cNvPr>
          <p:cNvCxnSpPr>
            <a:cxnSpLocks/>
            <a:stCxn id="95" idx="6"/>
            <a:endCxn id="15" idx="4"/>
          </p:cNvCxnSpPr>
          <p:nvPr/>
        </p:nvCxnSpPr>
        <p:spPr>
          <a:xfrm flipV="1">
            <a:off x="6684727" y="3859700"/>
            <a:ext cx="2752926" cy="679974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3742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D16BE8C3-8A10-59A7-DB55-67573B643D54}"/>
              </a:ext>
            </a:extLst>
          </p:cNvPr>
          <p:cNvSpPr txBox="1">
            <a:spLocks/>
          </p:cNvSpPr>
          <p:nvPr/>
        </p:nvSpPr>
        <p:spPr>
          <a:xfrm>
            <a:off x="4019550" y="228600"/>
            <a:ext cx="4591050" cy="838200"/>
          </a:xfrm>
          <a:prstGeom prst="rect">
            <a:avLst/>
          </a:prstGeom>
          <a:effectLst>
            <a:outerShdw dist="50800" dir="2700000" algn="tl" rotWithShape="0">
              <a:schemeClr val="accent6"/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 defTabSz="91440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bg2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cs-CZ" sz="6000" dirty="0">
                <a:solidFill>
                  <a:schemeClr val="accent4"/>
                </a:solidFill>
              </a:rPr>
              <a:t>PAKETY</a:t>
            </a:r>
          </a:p>
        </p:txBody>
      </p:sp>
      <p:sp>
        <p:nvSpPr>
          <p:cNvPr id="2" name="Google Shape;26;p15">
            <a:extLst>
              <a:ext uri="{FF2B5EF4-FFF2-40B4-BE49-F238E27FC236}">
                <a16:creationId xmlns:a16="http://schemas.microsoft.com/office/drawing/2014/main" id="{9C96ECA0-491E-8629-F0EB-822A6A31E80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4" name="Obrázek 3" descr="Obsah obrázku snímek obrazovky, kreslené, přístroj, multimédia&#10;&#10;Popis byl vytvořen automaticky">
            <a:extLst>
              <a:ext uri="{FF2B5EF4-FFF2-40B4-BE49-F238E27FC236}">
                <a16:creationId xmlns:a16="http://schemas.microsoft.com/office/drawing/2014/main" id="{C5441A06-C9BC-8E21-E109-04CD4B593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9943" y="1249363"/>
            <a:ext cx="13031886" cy="506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3598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1722439" y="228601"/>
            <a:ext cx="8745536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lt1"/>
                </a:solidFill>
              </a:rPr>
              <a:t>Jak je možné, že </a:t>
            </a:r>
            <a:r>
              <a:rPr lang="cs-CZ" sz="3600" b="1" dirty="0">
                <a:solidFill>
                  <a:schemeClr val="accent5"/>
                </a:solidFill>
              </a:rPr>
              <a:t>pakety</a:t>
            </a:r>
            <a:r>
              <a:rPr lang="cs-CZ" sz="3600" b="1" dirty="0">
                <a:solidFill>
                  <a:schemeClr val="lt1"/>
                </a:solidFill>
              </a:rPr>
              <a:t> dorazí </a:t>
            </a:r>
            <a:br>
              <a:rPr lang="cs-CZ" sz="3600" b="1" dirty="0">
                <a:solidFill>
                  <a:schemeClr val="lt1"/>
                </a:solidFill>
              </a:rPr>
            </a:br>
            <a:r>
              <a:rPr lang="cs-CZ" sz="3600" b="1" dirty="0">
                <a:solidFill>
                  <a:schemeClr val="lt1"/>
                </a:solidFill>
              </a:rPr>
              <a:t>do správného zařízení?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3B06CC0-EFE3-E3BF-A249-73BD319191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D6233694-CE53-8EC9-0795-448CB9759232}"/>
              </a:ext>
            </a:extLst>
          </p:cNvPr>
          <p:cNvSpPr txBox="1">
            <a:spLocks/>
          </p:cNvSpPr>
          <p:nvPr/>
        </p:nvSpPr>
        <p:spPr>
          <a:xfrm>
            <a:off x="1523999" y="228600"/>
            <a:ext cx="9144000" cy="5943602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 defTabSz="91440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bg2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6000" dirty="0">
                <a:solidFill>
                  <a:schemeClr val="accent5"/>
                </a:solidFill>
                <a:sym typeface="Avenir"/>
              </a:rPr>
              <a:t>IP ADRESA</a:t>
            </a:r>
          </a:p>
        </p:txBody>
      </p:sp>
      <p:sp>
        <p:nvSpPr>
          <p:cNvPr id="3" name="Google Shape;26;p15">
            <a:extLst>
              <a:ext uri="{FF2B5EF4-FFF2-40B4-BE49-F238E27FC236}">
                <a16:creationId xmlns:a16="http://schemas.microsoft.com/office/drawing/2014/main" id="{5184583B-5B6B-B22B-AC58-4199E320A3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585551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ěna, peníze, Hotovost, Manipulace s penězi&#10;&#10;Popis byl vytvořen automaticky">
            <a:extLst>
              <a:ext uri="{FF2B5EF4-FFF2-40B4-BE49-F238E27FC236}">
                <a16:creationId xmlns:a16="http://schemas.microsoft.com/office/drawing/2014/main" id="{49174F90-9E12-B433-DBAB-E6AC7A013C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12583" b="10190"/>
          <a:stretch/>
        </p:blipFill>
        <p:spPr>
          <a:xfrm>
            <a:off x="0" y="1"/>
            <a:ext cx="12192000" cy="6858000"/>
          </a:xfrm>
          <a:prstGeom prst="roundRect">
            <a:avLst>
              <a:gd name="adj" fmla="val 857"/>
            </a:avLst>
          </a:prstGeom>
          <a:noFill/>
          <a:ln w="19050">
            <a:noFill/>
          </a:ln>
          <a:effectLst/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FD621C4E-24F9-F039-3506-31626BD00C48}"/>
              </a:ext>
            </a:extLst>
          </p:cNvPr>
          <p:cNvSpPr txBox="1">
            <a:spLocks/>
          </p:cNvSpPr>
          <p:nvPr/>
        </p:nvSpPr>
        <p:spPr>
          <a:xfrm>
            <a:off x="1411288" y="1249363"/>
            <a:ext cx="9367837" cy="3900487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6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KDO PLATÍ INTERNET?</a:t>
            </a:r>
          </a:p>
        </p:txBody>
      </p:sp>
      <p:sp>
        <p:nvSpPr>
          <p:cNvPr id="8" name="Google Shape;26;p15">
            <a:extLst>
              <a:ext uri="{FF2B5EF4-FFF2-40B4-BE49-F238E27FC236}">
                <a16:creationId xmlns:a16="http://schemas.microsoft.com/office/drawing/2014/main" id="{E192E7C6-BE50-A308-2D30-D3A31C8E522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781336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F093160A-4D21-2EAE-BC10-3D78C09F9A0D}"/>
              </a:ext>
            </a:extLst>
          </p:cNvPr>
          <p:cNvSpPr/>
          <p:nvPr/>
        </p:nvSpPr>
        <p:spPr>
          <a:xfrm>
            <a:off x="6188074" y="4321173"/>
            <a:ext cx="5546726" cy="1851025"/>
          </a:xfrm>
          <a:prstGeom prst="roundRect">
            <a:avLst>
              <a:gd name="adj" fmla="val 7200"/>
            </a:avLst>
          </a:prstGeom>
          <a:solidFill>
            <a:schemeClr val="accent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F2367F81-26A5-CD70-1F29-678FBD9383FF}"/>
              </a:ext>
            </a:extLst>
          </p:cNvPr>
          <p:cNvSpPr/>
          <p:nvPr/>
        </p:nvSpPr>
        <p:spPr>
          <a:xfrm>
            <a:off x="457200" y="4321173"/>
            <a:ext cx="5546726" cy="1851025"/>
          </a:xfrm>
          <a:prstGeom prst="roundRect">
            <a:avLst>
              <a:gd name="adj" fmla="val 7200"/>
            </a:avLst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55696D7-53EF-930F-5890-E3729714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24" y="4708734"/>
            <a:ext cx="5239078" cy="1075906"/>
          </a:xfrm>
        </p:spPr>
        <p:txBody>
          <a:bodyPr>
            <a:normAutofit/>
          </a:bodyPr>
          <a:lstStyle/>
          <a:p>
            <a:pPr algn="ctr"/>
            <a:r>
              <a:rPr lang="cs-CZ" sz="2400" b="1" dirty="0">
                <a:solidFill>
                  <a:schemeClr val="accent4"/>
                </a:solidFill>
                <a:latin typeface="+mj-lt"/>
              </a:rPr>
              <a:t>Kdo jste se s tímto upozorněním už setkal?</a:t>
            </a:r>
            <a:endParaRPr lang="en-US" sz="2400" b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BF782F0-2ED9-0431-1982-11B039FCF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28600"/>
            <a:ext cx="5913437" cy="3900488"/>
          </a:xfrm>
          <a:prstGeom prst="roundRect">
            <a:avLst>
              <a:gd name="adj" fmla="val 2139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5FD9BB7F-B19E-29AA-B5E3-5E31F880546F}"/>
              </a:ext>
            </a:extLst>
          </p:cNvPr>
          <p:cNvSpPr txBox="1">
            <a:spLocks/>
          </p:cNvSpPr>
          <p:nvPr/>
        </p:nvSpPr>
        <p:spPr>
          <a:xfrm>
            <a:off x="6186487" y="4321175"/>
            <a:ext cx="5546724" cy="1851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400" b="1" dirty="0">
                <a:solidFill>
                  <a:schemeClr val="bg1"/>
                </a:solidFill>
                <a:ea typeface="Poppins" panose="00000500000000000000" pitchFamily="2" charset="0"/>
                <a:cs typeface="Poppins" panose="00000500000000000000" pitchFamily="2" charset="0"/>
              </a:rPr>
              <a:t>Co se stane, když potvrdíme cookies?</a:t>
            </a:r>
            <a:endParaRPr lang="en-US" sz="2400" b="1" dirty="0">
              <a:solidFill>
                <a:schemeClr val="bg1"/>
              </a:solidFill>
              <a:ea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Google Shape;26;p15">
            <a:extLst>
              <a:ext uri="{FF2B5EF4-FFF2-40B4-BE49-F238E27FC236}">
                <a16:creationId xmlns:a16="http://schemas.microsoft.com/office/drawing/2014/main" id="{F3C4B85B-8969-2B1D-2AB8-5C48280C0D5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766360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0FE886-03F4-EEEB-0DA8-0FB3A4017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6489" y="1249363"/>
            <a:ext cx="5367336" cy="4792663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Náš počítač si naši volbu zapamatuje</a:t>
            </a:r>
          </a:p>
          <a:p>
            <a:pPr marL="342900" indent="-342900"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Webová stránka</a:t>
            </a:r>
            <a:r>
              <a:rPr lang="cs-CZ" sz="2000" dirty="0">
                <a:latin typeface="+mj-lt"/>
              </a:rPr>
              <a:t> </a:t>
            </a:r>
            <a:r>
              <a:rPr lang="cs-CZ" sz="2000" b="1" dirty="0">
                <a:solidFill>
                  <a:schemeClr val="accent1"/>
                </a:solidFill>
                <a:latin typeface="+mj-lt"/>
              </a:rPr>
              <a:t>příště pozná, že jsme to my</a:t>
            </a:r>
          </a:p>
          <a:p>
            <a:pPr marL="342900" indent="-342900"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Webový server dané stránky </a:t>
            </a:r>
            <a:r>
              <a:rPr lang="cs-CZ" sz="2000" dirty="0">
                <a:solidFill>
                  <a:schemeClr val="accent4"/>
                </a:solidFill>
              </a:rPr>
              <a:t>si o nás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ukládá různé údaje</a:t>
            </a:r>
          </a:p>
          <a:p>
            <a:pPr marL="342900" lvl="4" indent="-342900"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Kam klikáme, co jsme si dali do košíku, herní skóre…</a:t>
            </a:r>
            <a:endParaRPr lang="en-US" sz="2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A6CD01CB-B914-4971-592B-CCCA50BC62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b="1" dirty="0">
                <a:solidFill>
                  <a:schemeClr val="accent1"/>
                </a:solidFill>
              </a:rPr>
              <a:t>Co se stane, když potvrdíme cookies?</a:t>
            </a:r>
            <a:endParaRPr lang="en-US" sz="3600" b="1" dirty="0">
              <a:solidFill>
                <a:schemeClr val="accent1"/>
              </a:solidFill>
            </a:endParaRPr>
          </a:p>
        </p:txBody>
      </p:sp>
      <p:pic>
        <p:nvPicPr>
          <p:cNvPr id="5" name="Obrázek 4" descr="Obsah obrázku kancelářské potřeby, kniha, interiér&#10;&#10;Popis byl vytvořen automaticky">
            <a:extLst>
              <a:ext uri="{FF2B5EF4-FFF2-40B4-BE49-F238E27FC236}">
                <a16:creationId xmlns:a16="http://schemas.microsoft.com/office/drawing/2014/main" id="{67590244-C7D6-C9EC-9AB7-0E931329CC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46" r="22547" b="1712"/>
          <a:stretch/>
        </p:blipFill>
        <p:spPr>
          <a:xfrm>
            <a:off x="457200" y="1249363"/>
            <a:ext cx="5546725" cy="4922837"/>
          </a:xfrm>
          <a:prstGeom prst="roundRect">
            <a:avLst>
              <a:gd name="adj" fmla="val 2139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6" name="Google Shape;26;p15">
            <a:extLst>
              <a:ext uri="{FF2B5EF4-FFF2-40B4-BE49-F238E27FC236}">
                <a16:creationId xmlns:a16="http://schemas.microsoft.com/office/drawing/2014/main" id="{1216CF54-9CA5-5FF4-939A-E3189D597D4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006139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ernet4Kids">
  <a:themeElements>
    <a:clrScheme name="Office">
      <a:dk1>
        <a:srgbClr val="000000"/>
      </a:dk1>
      <a:lt1>
        <a:srgbClr val="FFFFFF"/>
      </a:lt1>
      <a:dk2>
        <a:srgbClr val="F66766"/>
      </a:dk2>
      <a:lt2>
        <a:srgbClr val="808080"/>
      </a:lt2>
      <a:accent1>
        <a:srgbClr val="6F3AFF"/>
      </a:accent1>
      <a:accent2>
        <a:srgbClr val="0FFAFF"/>
      </a:accent2>
      <a:accent3>
        <a:srgbClr val="D64DF6"/>
      </a:accent3>
      <a:accent4>
        <a:srgbClr val="20085E"/>
      </a:accent4>
      <a:accent5>
        <a:srgbClr val="FFFF33"/>
      </a:accent5>
      <a:accent6>
        <a:srgbClr val="FFB200"/>
      </a:accent6>
      <a:hlink>
        <a:srgbClr val="0563C1"/>
      </a:hlink>
      <a:folHlink>
        <a:srgbClr val="954F72"/>
      </a:folHlink>
    </a:clrScheme>
    <a:fontScheme name="Vlastní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28459</TotalTime>
  <Words>289</Words>
  <Application>Microsoft Office PowerPoint</Application>
  <PresentationFormat>Widescreen</PresentationFormat>
  <Paragraphs>53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Internet4Kids</vt:lpstr>
      <vt:lpstr>CO O NÁS VÍ INTERNET?</vt:lpstr>
      <vt:lpstr>PowerPoint Presentation</vt:lpstr>
      <vt:lpstr>PowerPoint Presentation</vt:lpstr>
      <vt:lpstr>PowerPoint Presentation</vt:lpstr>
      <vt:lpstr>Jak je možné, že pakety dorazí  do správného zařízení?</vt:lpstr>
      <vt:lpstr>PowerPoint Presentation</vt:lpstr>
      <vt:lpstr>PowerPoint Presentation</vt:lpstr>
      <vt:lpstr>Kdo jste se s tímto upozorněním už setkal?</vt:lpstr>
      <vt:lpstr>Co se stane, když potvrdíme cookies?</vt:lpstr>
      <vt:lpstr>Co lze odhadnout z historie vyhledávání?</vt:lpstr>
      <vt:lpstr>Vzpomeňte si…</vt:lpstr>
      <vt:lpstr>Co je dobré a co je špatné na tom, že jsou o nás na internetu sbírány informace?</vt:lpstr>
      <vt:lpstr>internet4kids.mff.cuni.cz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internet?</dc:title>
  <dc:creator>Mazná Michaela</dc:creator>
  <cp:lastModifiedBy>Anna Yaghobová</cp:lastModifiedBy>
  <cp:revision>10</cp:revision>
  <dcterms:created xsi:type="dcterms:W3CDTF">2022-11-28T07:37:06Z</dcterms:created>
  <dcterms:modified xsi:type="dcterms:W3CDTF">2024-05-23T11:49:50Z</dcterms:modified>
</cp:coreProperties>
</file>