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3. hodina - pracovni list T" id="{E7299C60-F26D-4667-ADD9-BC504141FA37}">
          <p14:sldIdLst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23" autoAdjust="0"/>
    <p:restoredTop sz="94671"/>
  </p:normalViewPr>
  <p:slideViewPr>
    <p:cSldViewPr snapToGrid="0" showGuides="1">
      <p:cViewPr varScale="1">
        <p:scale>
          <a:sx n="69" d="100"/>
          <a:sy n="69" d="100"/>
        </p:scale>
        <p:origin x="36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A77F1-E731-4A0D-AD40-2192F8E16725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7D49-7409-4C8C-97C4-6BB7504B5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7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8182F9A-DFE4-1D03-12AA-CB3F4871A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B0852E5-B1B1-9AD8-21CD-A7D9A815B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E26611D-CA97-E741-CB0E-68EED0E49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D57AF7A2-383A-7F1E-5F12-2A31534B619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id="{4C22B44B-27DC-361F-F75F-1C22C518C2A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Zástupný text 16">
            <a:extLst>
              <a:ext uri="{FF2B5EF4-FFF2-40B4-BE49-F238E27FC236}">
                <a16:creationId xmlns:a16="http://schemas.microsoft.com/office/drawing/2014/main" id="{34048FB7-7AA3-822F-1013-257C02DC05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20" name="Zástupný symbol pro číslo snímku 5">
            <a:extLst>
              <a:ext uri="{FF2B5EF4-FFF2-40B4-BE49-F238E27FC236}">
                <a16:creationId xmlns:a16="http://schemas.microsoft.com/office/drawing/2014/main" id="{98567D54-DBF1-EC58-A0DB-3642E1FD71D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6"/>
            <a:ext cx="983102" cy="198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800" dirty="0">
                <a:solidFill>
                  <a:schemeClr val="bg1">
                    <a:lumMod val="50000"/>
                  </a:schemeClr>
                </a:solidFill>
              </a:rPr>
              <a:t>jméno: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Zástupný text 2">
            <a:extLst>
              <a:ext uri="{FF2B5EF4-FFF2-40B4-BE49-F238E27FC236}">
                <a16:creationId xmlns:a16="http://schemas.microsoft.com/office/drawing/2014/main" id="{92A297C8-A077-BE3F-CA1E-919663821B76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23" name="Zástupný text 16">
            <a:extLst>
              <a:ext uri="{FF2B5EF4-FFF2-40B4-BE49-F238E27FC236}">
                <a16:creationId xmlns:a16="http://schemas.microsoft.com/office/drawing/2014/main" id="{E23710DC-35A3-4D08-E286-F57AEEF630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F04A649D-F75B-ECB8-0F51-4D350C15424A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2">
            <a:extLst>
              <a:ext uri="{FF2B5EF4-FFF2-40B4-BE49-F238E27FC236}">
                <a16:creationId xmlns:a16="http://schemas.microsoft.com/office/drawing/2014/main" id="{E64C0EAA-77B8-F2D6-219E-B49BA923C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0089B75E-95EF-0699-7D27-06652A6262E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DC537B07-33DC-978F-799D-ACB56403B68B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Zástupný text 16">
            <a:extLst>
              <a:ext uri="{FF2B5EF4-FFF2-40B4-BE49-F238E27FC236}">
                <a16:creationId xmlns:a16="http://schemas.microsoft.com/office/drawing/2014/main" id="{6667F572-74EE-BA50-C96C-A02C641451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AFCF74F8-0C62-C672-3F37-C35B80679B0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11" name="Zástupný text 16">
            <a:extLst>
              <a:ext uri="{FF2B5EF4-FFF2-40B4-BE49-F238E27FC236}">
                <a16:creationId xmlns:a16="http://schemas.microsoft.com/office/drawing/2014/main" id="{189577FB-E2A7-920A-E13B-5D07811B9C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3406FCA9-94CB-F1EA-7306-A997DC4E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Zástupný symbol pro číslo snímku 5">
            <a:extLst>
              <a:ext uri="{FF2B5EF4-FFF2-40B4-BE49-F238E27FC236}">
                <a16:creationId xmlns:a16="http://schemas.microsoft.com/office/drawing/2014/main" id="{3BEC8CDE-2280-2DBC-1613-59A43492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9812D484-EE01-3331-8089-3E93AAA3B3B2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01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79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4320" userDrawn="1">
          <p15:clr>
            <a:srgbClr val="F26B43"/>
          </p15:clr>
        </p15:guide>
        <p15:guide id="3" pos="184" userDrawn="1">
          <p15:clr>
            <a:srgbClr val="F26B43"/>
          </p15:clr>
        </p15:guide>
        <p15:guide id="4" pos="784" userDrawn="1">
          <p15:clr>
            <a:srgbClr val="F26B43"/>
          </p15:clr>
        </p15:guide>
        <p15:guide id="5" pos="856" userDrawn="1">
          <p15:clr>
            <a:srgbClr val="F26B43"/>
          </p15:clr>
        </p15:guide>
        <p15:guide id="6" pos="1456" userDrawn="1">
          <p15:clr>
            <a:srgbClr val="F26B43"/>
          </p15:clr>
        </p15:guide>
        <p15:guide id="7" pos="1520" userDrawn="1">
          <p15:clr>
            <a:srgbClr val="F26B43"/>
          </p15:clr>
        </p15:guide>
        <p15:guide id="8" pos="2128" userDrawn="1">
          <p15:clr>
            <a:srgbClr val="F26B43"/>
          </p15:clr>
        </p15:guide>
        <p15:guide id="9" pos="2192" userDrawn="1">
          <p15:clr>
            <a:srgbClr val="F26B43"/>
          </p15:clr>
        </p15:guide>
        <p15:guide id="10" pos="2800" userDrawn="1">
          <p15:clr>
            <a:srgbClr val="F26B43"/>
          </p15:clr>
        </p15:guide>
        <p15:guide id="11" pos="2864" userDrawn="1">
          <p15:clr>
            <a:srgbClr val="F26B43"/>
          </p15:clr>
        </p15:guide>
        <p15:guide id="12" pos="3464" userDrawn="1">
          <p15:clr>
            <a:srgbClr val="F26B43"/>
          </p15:clr>
        </p15:guide>
        <p15:guide id="13" pos="3536" userDrawn="1">
          <p15:clr>
            <a:srgbClr val="F26B43"/>
          </p15:clr>
        </p15:guide>
        <p15:guide id="14" pos="4136" userDrawn="1">
          <p15:clr>
            <a:srgbClr val="F26B43"/>
          </p15:clr>
        </p15:guide>
        <p15:guide id="15" orient="horz" userDrawn="1">
          <p15:clr>
            <a:srgbClr val="F26B43"/>
          </p15:clr>
        </p15:guide>
        <p15:guide id="16" orient="horz" pos="6240" userDrawn="1">
          <p15:clr>
            <a:srgbClr val="F26B43"/>
          </p15:clr>
        </p15:guide>
        <p15:guide id="17" orient="horz" pos="88" userDrawn="1">
          <p15:clr>
            <a:srgbClr val="F26B43"/>
          </p15:clr>
        </p15:guide>
        <p15:guide id="18" orient="horz" pos="200" userDrawn="1">
          <p15:clr>
            <a:srgbClr val="F26B43"/>
          </p15:clr>
        </p15:guide>
        <p15:guide id="19" orient="horz" pos="304" userDrawn="1">
          <p15:clr>
            <a:srgbClr val="F26B43"/>
          </p15:clr>
        </p15:guide>
        <p15:guide id="20" orient="horz" pos="408" userDrawn="1">
          <p15:clr>
            <a:srgbClr val="F26B43"/>
          </p15:clr>
        </p15:guide>
        <p15:guide id="21" orient="horz" pos="520" userDrawn="1">
          <p15:clr>
            <a:srgbClr val="F26B43"/>
          </p15:clr>
        </p15:guide>
        <p15:guide id="22" orient="horz" pos="624" userDrawn="1">
          <p15:clr>
            <a:srgbClr val="F26B43"/>
          </p15:clr>
        </p15:guide>
        <p15:guide id="23" orient="horz" pos="728" userDrawn="1">
          <p15:clr>
            <a:srgbClr val="F26B43"/>
          </p15:clr>
        </p15:guide>
        <p15:guide id="24" orient="horz" pos="840" userDrawn="1">
          <p15:clr>
            <a:srgbClr val="F26B43"/>
          </p15:clr>
        </p15:guide>
        <p15:guide id="25" orient="horz" pos="944" userDrawn="1">
          <p15:clr>
            <a:srgbClr val="F26B43"/>
          </p15:clr>
        </p15:guide>
        <p15:guide id="26" orient="horz" pos="1048" userDrawn="1">
          <p15:clr>
            <a:srgbClr val="F26B43"/>
          </p15:clr>
        </p15:guide>
        <p15:guide id="27" orient="horz" pos="1160" userDrawn="1">
          <p15:clr>
            <a:srgbClr val="F26B43"/>
          </p15:clr>
        </p15:guide>
        <p15:guide id="28" orient="horz" pos="1264" userDrawn="1">
          <p15:clr>
            <a:srgbClr val="F26B43"/>
          </p15:clr>
        </p15:guide>
        <p15:guide id="29" orient="horz" pos="1368" userDrawn="1">
          <p15:clr>
            <a:srgbClr val="F26B43"/>
          </p15:clr>
        </p15:guide>
        <p15:guide id="30" orient="horz" pos="1480" userDrawn="1">
          <p15:clr>
            <a:srgbClr val="F26B43"/>
          </p15:clr>
        </p15:guide>
        <p15:guide id="31" orient="horz" pos="1584" userDrawn="1">
          <p15:clr>
            <a:srgbClr val="F26B43"/>
          </p15:clr>
        </p15:guide>
        <p15:guide id="32" orient="horz" pos="1688" userDrawn="1">
          <p15:clr>
            <a:srgbClr val="F26B43"/>
          </p15:clr>
        </p15:guide>
        <p15:guide id="33" orient="horz" pos="1792" userDrawn="1">
          <p15:clr>
            <a:srgbClr val="F26B43"/>
          </p15:clr>
        </p15:guide>
        <p15:guide id="34" orient="horz" pos="1904" userDrawn="1">
          <p15:clr>
            <a:srgbClr val="F26B43"/>
          </p15:clr>
        </p15:guide>
        <p15:guide id="35" orient="horz" pos="2008" userDrawn="1">
          <p15:clr>
            <a:srgbClr val="F26B43"/>
          </p15:clr>
        </p15:guide>
        <p15:guide id="36" orient="horz" pos="2112" userDrawn="1">
          <p15:clr>
            <a:srgbClr val="F26B43"/>
          </p15:clr>
        </p15:guide>
        <p15:guide id="37" orient="horz" pos="2224" userDrawn="1">
          <p15:clr>
            <a:srgbClr val="F26B43"/>
          </p15:clr>
        </p15:guide>
        <p15:guide id="38" orient="horz" pos="2328" userDrawn="1">
          <p15:clr>
            <a:srgbClr val="F26B43"/>
          </p15:clr>
        </p15:guide>
        <p15:guide id="39" orient="horz" pos="2432" userDrawn="1">
          <p15:clr>
            <a:srgbClr val="F26B43"/>
          </p15:clr>
        </p15:guide>
        <p15:guide id="40" orient="horz" pos="2544" userDrawn="1">
          <p15:clr>
            <a:srgbClr val="F26B43"/>
          </p15:clr>
        </p15:guide>
        <p15:guide id="41" orient="horz" pos="2648" userDrawn="1">
          <p15:clr>
            <a:srgbClr val="F26B43"/>
          </p15:clr>
        </p15:guide>
        <p15:guide id="42" orient="horz" pos="2752" userDrawn="1">
          <p15:clr>
            <a:srgbClr val="F26B43"/>
          </p15:clr>
        </p15:guide>
        <p15:guide id="43" orient="horz" pos="2864" userDrawn="1">
          <p15:clr>
            <a:srgbClr val="F26B43"/>
          </p15:clr>
        </p15:guide>
        <p15:guide id="44" orient="horz" pos="2968" userDrawn="1">
          <p15:clr>
            <a:srgbClr val="F26B43"/>
          </p15:clr>
        </p15:guide>
        <p15:guide id="45" orient="horz" pos="3072" userDrawn="1">
          <p15:clr>
            <a:srgbClr val="F26B43"/>
          </p15:clr>
        </p15:guide>
        <p15:guide id="46" orient="horz" pos="3184" userDrawn="1">
          <p15:clr>
            <a:srgbClr val="F26B43"/>
          </p15:clr>
        </p15:guide>
        <p15:guide id="47" orient="horz" pos="3288" userDrawn="1">
          <p15:clr>
            <a:srgbClr val="F26B43"/>
          </p15:clr>
        </p15:guide>
        <p15:guide id="48" orient="horz" pos="3392" userDrawn="1">
          <p15:clr>
            <a:srgbClr val="F26B43"/>
          </p15:clr>
        </p15:guide>
        <p15:guide id="49" orient="horz" pos="3504" userDrawn="1">
          <p15:clr>
            <a:srgbClr val="F26B43"/>
          </p15:clr>
        </p15:guide>
        <p15:guide id="50" orient="horz" pos="3608" userDrawn="1">
          <p15:clr>
            <a:srgbClr val="F26B43"/>
          </p15:clr>
        </p15:guide>
        <p15:guide id="51" orient="horz" pos="3712" userDrawn="1">
          <p15:clr>
            <a:srgbClr val="F26B43"/>
          </p15:clr>
        </p15:guide>
        <p15:guide id="52" orient="horz" pos="3824" userDrawn="1">
          <p15:clr>
            <a:srgbClr val="F26B43"/>
          </p15:clr>
        </p15:guide>
        <p15:guide id="53" orient="horz" pos="3928" userDrawn="1">
          <p15:clr>
            <a:srgbClr val="F26B43"/>
          </p15:clr>
        </p15:guide>
        <p15:guide id="54" orient="horz" pos="4032" userDrawn="1">
          <p15:clr>
            <a:srgbClr val="F26B43"/>
          </p15:clr>
        </p15:guide>
        <p15:guide id="55" orient="horz" pos="4144" userDrawn="1">
          <p15:clr>
            <a:srgbClr val="F26B43"/>
          </p15:clr>
        </p15:guide>
        <p15:guide id="56" orient="horz" pos="4248" userDrawn="1">
          <p15:clr>
            <a:srgbClr val="F26B43"/>
          </p15:clr>
        </p15:guide>
        <p15:guide id="57" orient="horz" pos="4352" userDrawn="1">
          <p15:clr>
            <a:srgbClr val="F26B43"/>
          </p15:clr>
        </p15:guide>
        <p15:guide id="58" orient="horz" pos="4464" userDrawn="1">
          <p15:clr>
            <a:srgbClr val="F26B43"/>
          </p15:clr>
        </p15:guide>
        <p15:guide id="59" orient="horz" pos="4568" userDrawn="1">
          <p15:clr>
            <a:srgbClr val="F26B43"/>
          </p15:clr>
        </p15:guide>
        <p15:guide id="60" orient="horz" pos="4672" userDrawn="1">
          <p15:clr>
            <a:srgbClr val="F26B43"/>
          </p15:clr>
        </p15:guide>
        <p15:guide id="61" orient="horz" pos="4776" userDrawn="1">
          <p15:clr>
            <a:srgbClr val="F26B43"/>
          </p15:clr>
        </p15:guide>
        <p15:guide id="62" orient="horz" pos="4888" userDrawn="1">
          <p15:clr>
            <a:srgbClr val="F26B43"/>
          </p15:clr>
        </p15:guide>
        <p15:guide id="63" orient="horz" pos="4992" userDrawn="1">
          <p15:clr>
            <a:srgbClr val="F26B43"/>
          </p15:clr>
        </p15:guide>
        <p15:guide id="64" orient="horz" pos="5096" userDrawn="1">
          <p15:clr>
            <a:srgbClr val="F26B43"/>
          </p15:clr>
        </p15:guide>
        <p15:guide id="65" orient="horz" pos="5208" userDrawn="1">
          <p15:clr>
            <a:srgbClr val="F26B43"/>
          </p15:clr>
        </p15:guide>
        <p15:guide id="66" orient="horz" pos="5312" userDrawn="1">
          <p15:clr>
            <a:srgbClr val="F26B43"/>
          </p15:clr>
        </p15:guide>
        <p15:guide id="67" orient="horz" pos="5416" userDrawn="1">
          <p15:clr>
            <a:srgbClr val="F26B43"/>
          </p15:clr>
        </p15:guide>
        <p15:guide id="68" orient="horz" pos="5528" userDrawn="1">
          <p15:clr>
            <a:srgbClr val="F26B43"/>
          </p15:clr>
        </p15:guide>
        <p15:guide id="69" orient="horz" pos="5632" userDrawn="1">
          <p15:clr>
            <a:srgbClr val="F26B43"/>
          </p15:clr>
        </p15:guide>
        <p15:guide id="70" orient="horz" pos="5736" userDrawn="1">
          <p15:clr>
            <a:srgbClr val="F26B43"/>
          </p15:clr>
        </p15:guide>
        <p15:guide id="71" orient="horz" pos="5848" userDrawn="1">
          <p15:clr>
            <a:srgbClr val="F26B43"/>
          </p15:clr>
        </p15:guide>
        <p15:guide id="72" orient="horz" pos="5952" userDrawn="1">
          <p15:clr>
            <a:srgbClr val="F26B43"/>
          </p15:clr>
        </p15:guide>
        <p15:guide id="73" orient="horz" pos="60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6D8A26-4054-740B-5895-A86DEF349E2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6421" y="312738"/>
            <a:ext cx="6272654" cy="33813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en-US" sz="1800" b="1" dirty="0"/>
              <a:t>PAKETY, IP ADRESY, DIGITÁLNÍ STOPA</a:t>
            </a:r>
            <a:endParaRPr lang="en-US" sz="1400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07999D-0F91-8328-48C5-206BB8B3A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6421" y="650875"/>
            <a:ext cx="6265158" cy="339726"/>
          </a:xfrm>
        </p:spPr>
        <p:txBody>
          <a:bodyPr>
            <a:noAutofit/>
          </a:bodyPr>
          <a:lstStyle/>
          <a:p>
            <a:pPr marL="228600" indent="-228600">
              <a:lnSpc>
                <a:spcPct val="110000"/>
              </a:lnSpc>
              <a:buSzPct val="120000"/>
              <a:buFont typeface="+mj-lt"/>
              <a:buAutoNum type="arabicPeriod"/>
            </a:pPr>
            <a:r>
              <a:rPr lang="cs-CZ" b="1" dirty="0">
                <a:solidFill>
                  <a:srgbClr val="000000"/>
                </a:solidFill>
                <a:effectLst/>
                <a:ea typeface="Avenir"/>
              </a:rPr>
              <a:t>Zapiš do sloupce PŘED, jestli je dané tvrzení vždy pravdivé (VŽDY), </a:t>
            </a:r>
            <a:br>
              <a:rPr lang="cs-CZ" b="1" dirty="0">
                <a:solidFill>
                  <a:srgbClr val="000000"/>
                </a:solidFill>
                <a:effectLst/>
                <a:ea typeface="Avenir"/>
              </a:rPr>
            </a:br>
            <a:r>
              <a:rPr lang="cs-CZ" b="1" dirty="0">
                <a:solidFill>
                  <a:srgbClr val="000000"/>
                </a:solidFill>
                <a:effectLst/>
                <a:ea typeface="Avenir"/>
              </a:rPr>
              <a:t>většinou pravdivé (SPÍŠE ANO) nebo není pravdivé (NE):</a:t>
            </a:r>
            <a:endParaRPr lang="en-US" b="1" dirty="0"/>
          </a:p>
        </p:txBody>
      </p:sp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6516C297-6B3C-5E9C-0B56-AAA7B434E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4900F333-2C91-1D71-5D8C-7C9E6B38AA82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19563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en-US" sz="1000" b="0" dirty="0"/>
              <a:t>PRACOVNÍ LIST č.</a:t>
            </a:r>
            <a:r>
              <a:rPr lang="cs-CZ" sz="1000" b="0" dirty="0"/>
              <a:t>3L</a:t>
            </a:r>
            <a:endParaRPr lang="en-US" sz="1000" b="0" dirty="0"/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27E287E6-8E7A-F6F4-09DC-B5D6E0C645B4}"/>
              </a:ext>
            </a:extLst>
          </p:cNvPr>
          <p:cNvSpPr/>
          <p:nvPr/>
        </p:nvSpPr>
        <p:spPr>
          <a:xfrm>
            <a:off x="287338" y="7580564"/>
            <a:ext cx="4259262" cy="1701368"/>
          </a:xfrm>
          <a:prstGeom prst="roundRect">
            <a:avLst>
              <a:gd name="adj" fmla="val 50000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0DC74D7F-34A8-A750-99F9-07C110B546FA}"/>
              </a:ext>
            </a:extLst>
          </p:cNvPr>
          <p:cNvSpPr/>
          <p:nvPr/>
        </p:nvSpPr>
        <p:spPr>
          <a:xfrm>
            <a:off x="2309813" y="7580564"/>
            <a:ext cx="4259262" cy="1701368"/>
          </a:xfrm>
          <a:prstGeom prst="roundRect">
            <a:avLst>
              <a:gd name="adj" fmla="val 50000"/>
            </a:avLst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 6">
            <a:extLst>
              <a:ext uri="{FF2B5EF4-FFF2-40B4-BE49-F238E27FC236}">
                <a16:creationId xmlns:a16="http://schemas.microsoft.com/office/drawing/2014/main" id="{C618D231-7456-89F9-E16B-BC6D413E195F}"/>
              </a:ext>
            </a:extLst>
          </p:cNvPr>
          <p:cNvSpPr txBox="1">
            <a:spLocks/>
          </p:cNvSpPr>
          <p:nvPr/>
        </p:nvSpPr>
        <p:spPr>
          <a:xfrm>
            <a:off x="287337" y="7580564"/>
            <a:ext cx="2022475" cy="1907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10000"/>
              </a:lnSpc>
              <a:buSzPct val="120000"/>
            </a:pPr>
            <a:r>
              <a:rPr lang="cs-CZ" sz="1000" b="1" dirty="0">
                <a:solidFill>
                  <a:srgbClr val="000000"/>
                </a:solidFill>
                <a:ea typeface="Avenir"/>
              </a:rPr>
              <a:t>výhody</a:t>
            </a:r>
            <a:endParaRPr lang="en-US" sz="1000" b="1" dirty="0"/>
          </a:p>
        </p:txBody>
      </p:sp>
      <p:sp>
        <p:nvSpPr>
          <p:cNvPr id="9" name=" 6">
            <a:extLst>
              <a:ext uri="{FF2B5EF4-FFF2-40B4-BE49-F238E27FC236}">
                <a16:creationId xmlns:a16="http://schemas.microsoft.com/office/drawing/2014/main" id="{D5B12A94-A017-8621-62A8-9ADB9DF31A72}"/>
              </a:ext>
            </a:extLst>
          </p:cNvPr>
          <p:cNvSpPr txBox="1">
            <a:spLocks/>
          </p:cNvSpPr>
          <p:nvPr/>
        </p:nvSpPr>
        <p:spPr>
          <a:xfrm>
            <a:off x="4546599" y="7580564"/>
            <a:ext cx="2022475" cy="1907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SzPct val="120000"/>
            </a:pPr>
            <a:r>
              <a:rPr lang="cs-CZ" sz="1000" b="1" dirty="0">
                <a:solidFill>
                  <a:srgbClr val="000000"/>
                </a:solidFill>
                <a:ea typeface="Avenir"/>
              </a:rPr>
              <a:t>nevýhody</a:t>
            </a:r>
            <a:endParaRPr lang="en-US" sz="1000" b="1" dirty="0"/>
          </a:p>
        </p:txBody>
      </p:sp>
      <p:sp>
        <p:nvSpPr>
          <p:cNvPr id="10" name=" 9">
            <a:extLst>
              <a:ext uri="{FF2B5EF4-FFF2-40B4-BE49-F238E27FC236}">
                <a16:creationId xmlns:a16="http://schemas.microsoft.com/office/drawing/2014/main" id="{5AB97A98-8FDB-0AAE-1435-855086B65CB8}"/>
              </a:ext>
            </a:extLst>
          </p:cNvPr>
          <p:cNvSpPr txBox="1">
            <a:spLocks/>
          </p:cNvSpPr>
          <p:nvPr/>
        </p:nvSpPr>
        <p:spPr>
          <a:xfrm>
            <a:off x="287337" y="3695911"/>
            <a:ext cx="6281738" cy="1681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2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Podívejte se na historii vyhledávání jednoho člověka. Odpovězte na otázky níže.</a:t>
            </a:r>
            <a:endParaRPr lang="en-US" sz="1000" b="1" dirty="0"/>
          </a:p>
        </p:txBody>
      </p:sp>
      <p:sp>
        <p:nvSpPr>
          <p:cNvPr id="23" name=" 9">
            <a:extLst>
              <a:ext uri="{FF2B5EF4-FFF2-40B4-BE49-F238E27FC236}">
                <a16:creationId xmlns:a16="http://schemas.microsoft.com/office/drawing/2014/main" id="{96D109BF-051F-4828-33F7-F85095DA8D64}"/>
              </a:ext>
            </a:extLst>
          </p:cNvPr>
          <p:cNvSpPr txBox="1">
            <a:spLocks/>
          </p:cNvSpPr>
          <p:nvPr/>
        </p:nvSpPr>
        <p:spPr>
          <a:xfrm>
            <a:off x="287336" y="7247134"/>
            <a:ext cx="5745163" cy="1656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2"/>
              <a:defRPr sz="1000" b="1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3"/>
            </a:pPr>
            <a:r>
              <a:rPr lang="pl-PL" spc="-1" dirty="0"/>
              <a:t>Co je dobré a co je špatné na tom, že jsou o nás na internetu sbírány informace?</a:t>
            </a:r>
            <a:endParaRPr lang="en-US" spc="-1" dirty="0"/>
          </a:p>
        </p:txBody>
      </p:sp>
      <p:sp>
        <p:nvSpPr>
          <p:cNvPr id="11" name=" 9">
            <a:extLst>
              <a:ext uri="{FF2B5EF4-FFF2-40B4-BE49-F238E27FC236}">
                <a16:creationId xmlns:a16="http://schemas.microsoft.com/office/drawing/2014/main" id="{D9A363B0-E419-264F-1FEC-446D2275FD3E}"/>
              </a:ext>
            </a:extLst>
          </p:cNvPr>
          <p:cNvSpPr txBox="1">
            <a:spLocks/>
          </p:cNvSpPr>
          <p:nvPr/>
        </p:nvSpPr>
        <p:spPr>
          <a:xfrm>
            <a:off x="287338" y="1156952"/>
            <a:ext cx="4162705" cy="250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TVRZENÍ</a:t>
            </a:r>
            <a:endParaRPr lang="en-US" sz="1000" b="1" dirty="0"/>
          </a:p>
        </p:txBody>
      </p:sp>
      <p:sp>
        <p:nvSpPr>
          <p:cNvPr id="19" name=" 9">
            <a:extLst>
              <a:ext uri="{FF2B5EF4-FFF2-40B4-BE49-F238E27FC236}">
                <a16:creationId xmlns:a16="http://schemas.microsoft.com/office/drawing/2014/main" id="{49CFCB9B-6995-DD05-06F4-1845A1724298}"/>
              </a:ext>
            </a:extLst>
          </p:cNvPr>
          <p:cNvSpPr txBox="1">
            <a:spLocks/>
          </p:cNvSpPr>
          <p:nvPr/>
        </p:nvSpPr>
        <p:spPr>
          <a:xfrm>
            <a:off x="4553512" y="1156952"/>
            <a:ext cx="945588" cy="25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MŮJ TIP</a:t>
            </a:r>
            <a:endParaRPr lang="en-US" sz="1000" b="1" dirty="0"/>
          </a:p>
        </p:txBody>
      </p:sp>
      <p:sp>
        <p:nvSpPr>
          <p:cNvPr id="22" name=" 9">
            <a:extLst>
              <a:ext uri="{FF2B5EF4-FFF2-40B4-BE49-F238E27FC236}">
                <a16:creationId xmlns:a16="http://schemas.microsoft.com/office/drawing/2014/main" id="{87066433-C359-DBB1-C824-DA492271A6D8}"/>
              </a:ext>
            </a:extLst>
          </p:cNvPr>
          <p:cNvSpPr txBox="1">
            <a:spLocks/>
          </p:cNvSpPr>
          <p:nvPr/>
        </p:nvSpPr>
        <p:spPr>
          <a:xfrm>
            <a:off x="5613399" y="1156952"/>
            <a:ext cx="955675" cy="25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SPRÁVNĚ</a:t>
            </a:r>
            <a:endParaRPr lang="en-US" sz="1000" b="1" dirty="0"/>
          </a:p>
        </p:txBody>
      </p:sp>
      <p:cxnSp>
        <p:nvCxnSpPr>
          <p:cNvPr id="42" name="Přímá spojnice 41">
            <a:extLst>
              <a:ext uri="{FF2B5EF4-FFF2-40B4-BE49-F238E27FC236}">
                <a16:creationId xmlns:a16="http://schemas.microsoft.com/office/drawing/2014/main" id="{24A0275B-3C80-9C83-9437-C4B046BA6744}"/>
              </a:ext>
            </a:extLst>
          </p:cNvPr>
          <p:cNvCxnSpPr>
            <a:cxnSpLocks/>
          </p:cNvCxnSpPr>
          <p:nvPr/>
        </p:nvCxnSpPr>
        <p:spPr>
          <a:xfrm flipH="1">
            <a:off x="296421" y="1427174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43">
            <a:extLst>
              <a:ext uri="{FF2B5EF4-FFF2-40B4-BE49-F238E27FC236}">
                <a16:creationId xmlns:a16="http://schemas.microsoft.com/office/drawing/2014/main" id="{F1E9AEF9-2EB6-E977-EAF6-8E1057016F95}"/>
              </a:ext>
            </a:extLst>
          </p:cNvPr>
          <p:cNvCxnSpPr>
            <a:cxnSpLocks/>
          </p:cNvCxnSpPr>
          <p:nvPr/>
        </p:nvCxnSpPr>
        <p:spPr>
          <a:xfrm flipH="1">
            <a:off x="296421" y="1758326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nice 46">
            <a:extLst>
              <a:ext uri="{FF2B5EF4-FFF2-40B4-BE49-F238E27FC236}">
                <a16:creationId xmlns:a16="http://schemas.microsoft.com/office/drawing/2014/main" id="{2524D806-F2DB-DA71-37F7-58977E0CEA6A}"/>
              </a:ext>
            </a:extLst>
          </p:cNvPr>
          <p:cNvCxnSpPr>
            <a:cxnSpLocks/>
          </p:cNvCxnSpPr>
          <p:nvPr/>
        </p:nvCxnSpPr>
        <p:spPr>
          <a:xfrm flipV="1">
            <a:off x="4502150" y="1161859"/>
            <a:ext cx="0" cy="219666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Přímá spojnice 47">
            <a:extLst>
              <a:ext uri="{FF2B5EF4-FFF2-40B4-BE49-F238E27FC236}">
                <a16:creationId xmlns:a16="http://schemas.microsoft.com/office/drawing/2014/main" id="{ED631A77-7224-06DF-3AFD-29135C5BB669}"/>
              </a:ext>
            </a:extLst>
          </p:cNvPr>
          <p:cNvCxnSpPr>
            <a:cxnSpLocks/>
          </p:cNvCxnSpPr>
          <p:nvPr/>
        </p:nvCxnSpPr>
        <p:spPr>
          <a:xfrm flipV="1">
            <a:off x="5561293" y="1161859"/>
            <a:ext cx="0" cy="219666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Zástupný obsah 2">
            <a:extLst>
              <a:ext uri="{FF2B5EF4-FFF2-40B4-BE49-F238E27FC236}">
                <a16:creationId xmlns:a16="http://schemas.microsoft.com/office/drawing/2014/main" id="{50185338-6A7A-6321-B32A-D201A4696497}"/>
              </a:ext>
            </a:extLst>
          </p:cNvPr>
          <p:cNvSpPr txBox="1">
            <a:spLocks/>
          </p:cNvSpPr>
          <p:nvPr/>
        </p:nvSpPr>
        <p:spPr>
          <a:xfrm>
            <a:off x="296421" y="1498600"/>
            <a:ext cx="4148579" cy="20319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563"/>
              </a:spcBef>
              <a:buSzPct val="120000"/>
              <a:buFont typeface="+mj-lt"/>
              <a:buAutoNum type="alphaUcPeriod"/>
              <a:defRPr sz="1000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spcBef>
                <a:spcPts val="1280"/>
              </a:spcBef>
              <a:buFont typeface="+mj-lt"/>
              <a:buAutoNum type="arabicPeriod"/>
            </a:pPr>
            <a:r>
              <a:rPr lang="cs-CZ" dirty="0"/>
              <a:t>Paket obsahuje IP adresu odesílatele.</a:t>
            </a:r>
          </a:p>
          <a:p>
            <a:pPr>
              <a:spcBef>
                <a:spcPts val="1280"/>
              </a:spcBef>
              <a:buFont typeface="+mj-lt"/>
              <a:buAutoNum type="arabicPeriod"/>
            </a:pPr>
            <a:r>
              <a:rPr lang="cs-CZ" dirty="0"/>
              <a:t>Delší zpráva bude mít stejně paketů jako kratší zpráva.</a:t>
            </a:r>
          </a:p>
          <a:p>
            <a:pPr>
              <a:spcBef>
                <a:spcPts val="1280"/>
              </a:spcBef>
              <a:buFont typeface="+mj-lt"/>
              <a:buAutoNum type="arabicPeriod"/>
            </a:pPr>
            <a:r>
              <a:rPr lang="cs-CZ" spc="-22" dirty="0"/>
              <a:t>Všechny pakety jedné zprávy musí cestovat stejnými routery.</a:t>
            </a:r>
          </a:p>
          <a:p>
            <a:pPr>
              <a:spcBef>
                <a:spcPts val="1280"/>
              </a:spcBef>
              <a:buFont typeface="+mj-lt"/>
              <a:buAutoNum type="arabicPeriod"/>
            </a:pPr>
            <a:r>
              <a:rPr lang="cs-CZ" spc="-22" dirty="0"/>
              <a:t>Video bude rozděleno do více paketů než obrázek.</a:t>
            </a:r>
          </a:p>
          <a:p>
            <a:pPr>
              <a:spcBef>
                <a:spcPts val="1280"/>
              </a:spcBef>
              <a:buFont typeface="+mj-lt"/>
              <a:buAutoNum type="arabicPeriod"/>
            </a:pPr>
            <a:r>
              <a:rPr lang="cs-CZ" spc="-22" dirty="0"/>
              <a:t>Pakety vždy přijdou již ve správném pořadí.</a:t>
            </a:r>
          </a:p>
          <a:p>
            <a:pPr>
              <a:spcBef>
                <a:spcPts val="1280"/>
              </a:spcBef>
              <a:buFont typeface="+mj-lt"/>
              <a:buAutoNum type="arabicPeriod"/>
            </a:pPr>
            <a:r>
              <a:rPr lang="cs-CZ" spc="-22" dirty="0"/>
              <a:t>Pakety jsou po internetu směrovány servery.</a:t>
            </a:r>
          </a:p>
        </p:txBody>
      </p:sp>
      <p:cxnSp>
        <p:nvCxnSpPr>
          <p:cNvPr id="51" name="Přímá spojnice 50">
            <a:extLst>
              <a:ext uri="{FF2B5EF4-FFF2-40B4-BE49-F238E27FC236}">
                <a16:creationId xmlns:a16="http://schemas.microsoft.com/office/drawing/2014/main" id="{4F5173A5-7E7E-CCB7-E730-A64C70053C86}"/>
              </a:ext>
            </a:extLst>
          </p:cNvPr>
          <p:cNvCxnSpPr>
            <a:cxnSpLocks/>
          </p:cNvCxnSpPr>
          <p:nvPr/>
        </p:nvCxnSpPr>
        <p:spPr>
          <a:xfrm flipH="1">
            <a:off x="296421" y="2101226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Přímá spojnice 51">
            <a:extLst>
              <a:ext uri="{FF2B5EF4-FFF2-40B4-BE49-F238E27FC236}">
                <a16:creationId xmlns:a16="http://schemas.microsoft.com/office/drawing/2014/main" id="{3E18F1AD-1935-77A5-7D32-28E4B6663E65}"/>
              </a:ext>
            </a:extLst>
          </p:cNvPr>
          <p:cNvCxnSpPr>
            <a:cxnSpLocks/>
          </p:cNvCxnSpPr>
          <p:nvPr/>
        </p:nvCxnSpPr>
        <p:spPr>
          <a:xfrm flipH="1">
            <a:off x="296421" y="2451746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Přímá spojnice 52">
            <a:extLst>
              <a:ext uri="{FF2B5EF4-FFF2-40B4-BE49-F238E27FC236}">
                <a16:creationId xmlns:a16="http://schemas.microsoft.com/office/drawing/2014/main" id="{CDB4FC84-87E3-D8B9-0A55-9F92B5977E1E}"/>
              </a:ext>
            </a:extLst>
          </p:cNvPr>
          <p:cNvCxnSpPr>
            <a:cxnSpLocks/>
          </p:cNvCxnSpPr>
          <p:nvPr/>
        </p:nvCxnSpPr>
        <p:spPr>
          <a:xfrm flipH="1">
            <a:off x="296421" y="2771786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Přímá spojnice 53">
            <a:extLst>
              <a:ext uri="{FF2B5EF4-FFF2-40B4-BE49-F238E27FC236}">
                <a16:creationId xmlns:a16="http://schemas.microsoft.com/office/drawing/2014/main" id="{B92DEEAB-2D7B-90D2-9BB2-E99D78EAE3EE}"/>
              </a:ext>
            </a:extLst>
          </p:cNvPr>
          <p:cNvCxnSpPr>
            <a:cxnSpLocks/>
          </p:cNvCxnSpPr>
          <p:nvPr/>
        </p:nvCxnSpPr>
        <p:spPr>
          <a:xfrm flipH="1">
            <a:off x="296421" y="3107066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image1.png" descr="Obsah obrázku snímek obrazovky, text, Písmo, řada/pruh&#10;&#10;Popis byl vytvořen automaticky">
            <a:extLst>
              <a:ext uri="{FF2B5EF4-FFF2-40B4-BE49-F238E27FC236}">
                <a16:creationId xmlns:a16="http://schemas.microsoft.com/office/drawing/2014/main" id="{BEAA0473-064E-19D0-8162-69D2CB3A987E}"/>
              </a:ext>
            </a:extLst>
          </p:cNvPr>
          <p:cNvPicPr/>
          <p:nvPr/>
        </p:nvPicPr>
        <p:blipFill rotWithShape="1">
          <a:blip r:embed="rId2"/>
          <a:srcRect l="5863" t="55160" r="46632" b="378"/>
          <a:stretch/>
        </p:blipFill>
        <p:spPr>
          <a:xfrm>
            <a:off x="3446584" y="4044363"/>
            <a:ext cx="3128963" cy="1266825"/>
          </a:xfrm>
          <a:prstGeom prst="rect">
            <a:avLst/>
          </a:prstGeom>
          <a:ln w="9525">
            <a:solidFill>
              <a:srgbClr val="FFFFFF"/>
            </a:solidFill>
            <a:prstDash val="solid"/>
          </a:ln>
        </p:spPr>
      </p:pic>
      <p:sp>
        <p:nvSpPr>
          <p:cNvPr id="56" name=" 9">
            <a:extLst>
              <a:ext uri="{FF2B5EF4-FFF2-40B4-BE49-F238E27FC236}">
                <a16:creationId xmlns:a16="http://schemas.microsoft.com/office/drawing/2014/main" id="{7F86C2E0-10AE-460E-354B-5D06077C5651}"/>
              </a:ext>
            </a:extLst>
          </p:cNvPr>
          <p:cNvSpPr txBox="1">
            <a:spLocks/>
          </p:cNvSpPr>
          <p:nvPr/>
        </p:nvSpPr>
        <p:spPr>
          <a:xfrm>
            <a:off x="296421" y="4038600"/>
            <a:ext cx="3183379" cy="11810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lphaLcParenR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Co lze odhadnout z této historie vyhledávání? A proč?</a:t>
            </a:r>
            <a:endParaRPr lang="en-US" sz="1000" dirty="0"/>
          </a:p>
        </p:txBody>
      </p:sp>
      <p:sp>
        <p:nvSpPr>
          <p:cNvPr id="57" name=" 9">
            <a:extLst>
              <a:ext uri="{FF2B5EF4-FFF2-40B4-BE49-F238E27FC236}">
                <a16:creationId xmlns:a16="http://schemas.microsoft.com/office/drawing/2014/main" id="{DA80229F-ABA0-D114-FF07-2FFBDE63A6FC}"/>
              </a:ext>
            </a:extLst>
          </p:cNvPr>
          <p:cNvSpPr txBox="1">
            <a:spLocks/>
          </p:cNvSpPr>
          <p:nvPr/>
        </p:nvSpPr>
        <p:spPr>
          <a:xfrm>
            <a:off x="296421" y="5562600"/>
            <a:ext cx="3183379" cy="11785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lphaLcParenR" startAt="2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Jaké reklamy by se tomuto člověku podle vás měly ukazovat?</a:t>
            </a:r>
            <a:endParaRPr lang="en-US" sz="1000" dirty="0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6EA6FE2D-6C6B-1153-3F7C-1F698AE0A5D1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59915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1325</TotalTime>
  <Words>156</Words>
  <Application>Microsoft Office PowerPoint</Application>
  <PresentationFormat>A4 Paper (210x297 mm)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Motiv Office</vt:lpstr>
      <vt:lpstr>PAKETY, IP ADRESY, DIGITÁLNÍ STOPA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</dc:title>
  <dc:creator>Ondrej Javora</dc:creator>
  <cp:lastModifiedBy>Anna Yaghobová</cp:lastModifiedBy>
  <cp:revision>9</cp:revision>
  <dcterms:created xsi:type="dcterms:W3CDTF">2024-02-25T15:00:55Z</dcterms:created>
  <dcterms:modified xsi:type="dcterms:W3CDTF">2024-05-23T11:49:30Z</dcterms:modified>
</cp:coreProperties>
</file>