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65" r:id="rId2"/>
    <p:sldId id="277" r:id="rId3"/>
    <p:sldId id="268" r:id="rId4"/>
    <p:sldId id="272" r:id="rId5"/>
    <p:sldId id="270" r:id="rId6"/>
    <p:sldId id="274" r:id="rId7"/>
    <p:sldId id="275" r:id="rId8"/>
  </p:sldIdLst>
  <p:sldSz cx="6858000" cy="9906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3.hodina - priprava lehka" id="{B885B6F1-FF72-4B8B-815A-26C426B7EB60}">
          <p14:sldIdLst>
            <p14:sldId id="265"/>
            <p14:sldId id="277"/>
            <p14:sldId id="268"/>
            <p14:sldId id="272"/>
            <p14:sldId id="270"/>
            <p14:sldId id="274"/>
            <p14:sldId id="27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6834" autoAdjust="0"/>
    <p:restoredTop sz="94660"/>
  </p:normalViewPr>
  <p:slideViewPr>
    <p:cSldViewPr snapToGrid="0" showGuides="1">
      <p:cViewPr varScale="1">
        <p:scale>
          <a:sx n="85" d="100"/>
          <a:sy n="85" d="100"/>
        </p:scale>
        <p:origin x="2736"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6AA77F1-E731-4A0D-AD40-2192F8E16725}" type="datetimeFigureOut">
              <a:rPr lang="en-US" smtClean="0"/>
              <a:t>8/6/24</a:t>
            </a:fld>
            <a:endParaRPr lang="en-US"/>
          </a:p>
        </p:txBody>
      </p:sp>
      <p:sp>
        <p:nvSpPr>
          <p:cNvPr id="4" name="Zástupný symbol pro obrázek snímku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CA77D49-7409-4C8C-97C4-6BB7504B57FD}" type="slidenum">
              <a:rPr lang="en-US" smtClean="0"/>
              <a:t>‹#›</a:t>
            </a:fld>
            <a:endParaRPr lang="en-US"/>
          </a:p>
        </p:txBody>
      </p:sp>
    </p:spTree>
    <p:extLst>
      <p:ext uri="{BB962C8B-B14F-4D97-AF65-F5344CB8AC3E}">
        <p14:creationId xmlns:p14="http://schemas.microsoft.com/office/powerpoint/2010/main" val="10088744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obsah">
    <p:spTree>
      <p:nvGrpSpPr>
        <p:cNvPr id="1" name=""/>
        <p:cNvGrpSpPr/>
        <p:nvPr/>
      </p:nvGrpSpPr>
      <p:grpSpPr>
        <a:xfrm>
          <a:off x="0" y="0"/>
          <a:ext cx="0" cy="0"/>
          <a:chOff x="0" y="0"/>
          <a:chExt cx="0" cy="0"/>
        </a:xfrm>
      </p:grpSpPr>
      <p:sp>
        <p:nvSpPr>
          <p:cNvPr id="2" name="Zástupný text 2">
            <a:extLst>
              <a:ext uri="{FF2B5EF4-FFF2-40B4-BE49-F238E27FC236}">
                <a16:creationId xmlns:a16="http://schemas.microsoft.com/office/drawing/2014/main" id="{E64C0EAA-77B8-F2D6-219E-B49BA923C41E}"/>
              </a:ext>
            </a:extLst>
          </p:cNvPr>
          <p:cNvSpPr>
            <a:spLocks noGrp="1"/>
          </p:cNvSpPr>
          <p:nvPr>
            <p:ph type="body" idx="1"/>
          </p:nvPr>
        </p:nvSpPr>
        <p:spPr>
          <a:xfrm>
            <a:off x="287339" y="639445"/>
            <a:ext cx="6281736" cy="349568"/>
          </a:xfrm>
          <a:prstGeom prst="rect">
            <a:avLst/>
          </a:prstGeom>
        </p:spPr>
        <p:txBody>
          <a:bodyPr>
            <a:normAutofit/>
          </a:bodyPr>
          <a:lstStyle>
            <a:lvl1pPr marL="228600" indent="-228600">
              <a:lnSpc>
                <a:spcPct val="110000"/>
              </a:lnSpc>
              <a:spcBef>
                <a:spcPts val="0"/>
              </a:spcBef>
              <a:spcAft>
                <a:spcPts val="1500"/>
              </a:spcAft>
              <a:buFont typeface="+mj-lt"/>
              <a:buAutoNum type="arabicPeriod"/>
              <a:defRPr sz="1000" b="1"/>
            </a:lvl1pPr>
            <a:lvl2pPr marL="457200" indent="0">
              <a:buNone/>
              <a:defRPr sz="1000"/>
            </a:lvl2pPr>
            <a:lvl3pPr marL="914400" indent="0">
              <a:buNone/>
              <a:defRPr sz="1000"/>
            </a:lvl3pPr>
            <a:lvl4pPr marL="1371600" indent="0">
              <a:buNone/>
              <a:defRPr sz="1000"/>
            </a:lvl4pPr>
            <a:lvl5pPr marL="1828800" indent="0">
              <a:buNone/>
              <a:defRPr sz="1000"/>
            </a:lvl5pPr>
          </a:lstStyle>
          <a:p>
            <a:endParaRPr lang="en-US" dirty="0"/>
          </a:p>
        </p:txBody>
      </p:sp>
      <p:sp>
        <p:nvSpPr>
          <p:cNvPr id="4" name="Nadpis 1">
            <a:extLst>
              <a:ext uri="{FF2B5EF4-FFF2-40B4-BE49-F238E27FC236}">
                <a16:creationId xmlns:a16="http://schemas.microsoft.com/office/drawing/2014/main" id="{0089B75E-95EF-0699-7D27-06652A6262EB}"/>
              </a:ext>
            </a:extLst>
          </p:cNvPr>
          <p:cNvSpPr txBox="1">
            <a:spLocks/>
          </p:cNvSpPr>
          <p:nvPr userDrawn="1"/>
        </p:nvSpPr>
        <p:spPr>
          <a:xfrm>
            <a:off x="287338" y="143968"/>
            <a:ext cx="3195637" cy="197345"/>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endParaRPr lang="en-US" sz="1000" b="0" dirty="0"/>
          </a:p>
        </p:txBody>
      </p:sp>
      <p:sp>
        <p:nvSpPr>
          <p:cNvPr id="7" name="Zástupný symbol pro číslo snímku 5">
            <a:extLst>
              <a:ext uri="{FF2B5EF4-FFF2-40B4-BE49-F238E27FC236}">
                <a16:creationId xmlns:a16="http://schemas.microsoft.com/office/drawing/2014/main" id="{DC537B07-33DC-978F-799D-ACB56403B68B}"/>
              </a:ext>
            </a:extLst>
          </p:cNvPr>
          <p:cNvSpPr txBox="1">
            <a:spLocks/>
          </p:cNvSpPr>
          <p:nvPr userDrawn="1"/>
        </p:nvSpPr>
        <p:spPr>
          <a:xfrm>
            <a:off x="3482975" y="142875"/>
            <a:ext cx="990600" cy="198440"/>
          </a:xfrm>
          <a:prstGeom prst="rect">
            <a:avLst/>
          </a:prstGeom>
        </p:spPr>
        <p:txBody>
          <a:bodyPr vert="horz" lIns="91440" tIns="45720" rIns="91440" bIns="45720" rtlCol="0" anchor="ctr"/>
          <a:lstStyle>
            <a:defPPr>
              <a:defRPr lang="en-US"/>
            </a:defPPr>
            <a:lvl1pPr marL="0" algn="r" defTabSz="914400" rtl="0" eaLnBrk="1" latinLnBrk="0" hangingPunct="1">
              <a:defRPr sz="1100" kern="1200">
                <a:solidFill>
                  <a:schemeClr val="tx1">
                    <a:tint val="82000"/>
                  </a:schemeClr>
                </a:solidFill>
                <a:latin typeface="Poppins" panose="00000500000000000000" pitchFamily="2" charset="0"/>
                <a:ea typeface="+mn-ea"/>
                <a:cs typeface="Poppins" panose="00000500000000000000" pitchFamily="2"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endParaRPr lang="en-US" sz="800" dirty="0">
              <a:solidFill>
                <a:schemeClr val="bg1">
                  <a:lumMod val="50000"/>
                </a:schemeClr>
              </a:solidFill>
            </a:endParaRPr>
          </a:p>
        </p:txBody>
      </p:sp>
      <p:sp>
        <p:nvSpPr>
          <p:cNvPr id="8" name="Zástupný text 16">
            <a:extLst>
              <a:ext uri="{FF2B5EF4-FFF2-40B4-BE49-F238E27FC236}">
                <a16:creationId xmlns:a16="http://schemas.microsoft.com/office/drawing/2014/main" id="{6667F572-74EE-BA50-C96C-A02C64145171}"/>
              </a:ext>
            </a:extLst>
          </p:cNvPr>
          <p:cNvSpPr>
            <a:spLocks noGrp="1"/>
          </p:cNvSpPr>
          <p:nvPr>
            <p:ph type="body" sz="quarter" idx="13"/>
          </p:nvPr>
        </p:nvSpPr>
        <p:spPr>
          <a:xfrm>
            <a:off x="287338" y="142875"/>
            <a:ext cx="3086100" cy="169863"/>
          </a:xfrm>
          <a:prstGeom prst="rect">
            <a:avLst/>
          </a:prstGeom>
        </p:spPr>
        <p:txBody>
          <a:bodyPr>
            <a:noAutofit/>
          </a:bodyPr>
          <a:lstStyle>
            <a:lvl1pPr marL="0" indent="0">
              <a:buNone/>
              <a:defRPr sz="1000"/>
            </a:lvl1pPr>
            <a:lvl2pPr marL="457200" indent="0">
              <a:buNone/>
              <a:defRPr sz="1000"/>
            </a:lvl2pPr>
            <a:lvl3pPr marL="914400" indent="0">
              <a:buNone/>
              <a:defRPr sz="1000"/>
            </a:lvl3pPr>
            <a:lvl4pPr marL="1371600" indent="0">
              <a:buNone/>
              <a:defRPr sz="1000"/>
            </a:lvl4pPr>
            <a:lvl5pPr marL="1828800" indent="0">
              <a:buNone/>
              <a:defRPr sz="1000"/>
            </a:lvl5pPr>
          </a:lstStyle>
          <a:p>
            <a:pPr lvl="0"/>
            <a:endParaRPr lang="en-US" dirty="0"/>
          </a:p>
        </p:txBody>
      </p:sp>
      <p:sp>
        <p:nvSpPr>
          <p:cNvPr id="10" name="Zástupný text 2">
            <a:extLst>
              <a:ext uri="{FF2B5EF4-FFF2-40B4-BE49-F238E27FC236}">
                <a16:creationId xmlns:a16="http://schemas.microsoft.com/office/drawing/2014/main" id="{AFCF74F8-0C62-C672-3F37-C35B80679B0F}"/>
              </a:ext>
            </a:extLst>
          </p:cNvPr>
          <p:cNvSpPr>
            <a:spLocks noGrp="1"/>
          </p:cNvSpPr>
          <p:nvPr>
            <p:ph type="body" idx="14"/>
          </p:nvPr>
        </p:nvSpPr>
        <p:spPr>
          <a:xfrm>
            <a:off x="287337" y="312738"/>
            <a:ext cx="6281737" cy="326707"/>
          </a:xfrm>
          <a:prstGeom prst="rect">
            <a:avLst/>
          </a:prstGeom>
        </p:spPr>
        <p:txBody>
          <a:bodyPr>
            <a:noAutofit/>
          </a:bodyPr>
          <a:lstStyle>
            <a:lvl1pPr marL="0" indent="0">
              <a:lnSpc>
                <a:spcPct val="110000"/>
              </a:lnSpc>
              <a:spcBef>
                <a:spcPts val="0"/>
              </a:spcBef>
              <a:spcAft>
                <a:spcPts val="1500"/>
              </a:spcAft>
              <a:buFont typeface="+mj-lt"/>
              <a:buNone/>
              <a:defRPr sz="1800" b="1"/>
            </a:lvl1pPr>
            <a:lvl2pPr marL="457200" indent="0">
              <a:buNone/>
              <a:defRPr sz="1000"/>
            </a:lvl2pPr>
            <a:lvl3pPr marL="914400" indent="0">
              <a:buNone/>
              <a:defRPr sz="1000"/>
            </a:lvl3pPr>
            <a:lvl4pPr marL="1371600" indent="0">
              <a:buNone/>
              <a:defRPr sz="1000"/>
            </a:lvl4pPr>
            <a:lvl5pPr marL="1828800" indent="0">
              <a:buNone/>
              <a:defRPr sz="1000"/>
            </a:lvl5pPr>
          </a:lstStyle>
          <a:p>
            <a:endParaRPr lang="en-US" dirty="0"/>
          </a:p>
        </p:txBody>
      </p:sp>
      <p:sp>
        <p:nvSpPr>
          <p:cNvPr id="11" name="Zástupný text 16">
            <a:extLst>
              <a:ext uri="{FF2B5EF4-FFF2-40B4-BE49-F238E27FC236}">
                <a16:creationId xmlns:a16="http://schemas.microsoft.com/office/drawing/2014/main" id="{189577FB-E2A7-920A-E13B-5D07811B9C76}"/>
              </a:ext>
            </a:extLst>
          </p:cNvPr>
          <p:cNvSpPr>
            <a:spLocks noGrp="1"/>
          </p:cNvSpPr>
          <p:nvPr>
            <p:ph type="body" sz="quarter" idx="15"/>
          </p:nvPr>
        </p:nvSpPr>
        <p:spPr>
          <a:xfrm>
            <a:off x="287338" y="989013"/>
            <a:ext cx="3086100" cy="1692275"/>
          </a:xfrm>
          <a:prstGeom prst="rect">
            <a:avLst/>
          </a:prstGeom>
        </p:spPr>
        <p:txBody>
          <a:bodyPr>
            <a:noAutofit/>
          </a:bodyPr>
          <a:lstStyle>
            <a:lvl1pPr marL="0" indent="0">
              <a:lnSpc>
                <a:spcPct val="110000"/>
              </a:lnSpc>
              <a:spcAft>
                <a:spcPts val="1500"/>
              </a:spcAft>
              <a:buNone/>
              <a:defRPr sz="1000"/>
            </a:lvl1pPr>
            <a:lvl2pPr marL="457200" indent="0">
              <a:lnSpc>
                <a:spcPct val="110000"/>
              </a:lnSpc>
              <a:spcAft>
                <a:spcPts val="1500"/>
              </a:spcAft>
              <a:buNone/>
              <a:defRPr sz="1000"/>
            </a:lvl2pPr>
            <a:lvl3pPr marL="914400" indent="0">
              <a:lnSpc>
                <a:spcPct val="110000"/>
              </a:lnSpc>
              <a:spcAft>
                <a:spcPts val="1500"/>
              </a:spcAft>
              <a:buNone/>
              <a:defRPr sz="1000"/>
            </a:lvl3pPr>
            <a:lvl4pPr marL="1371600" indent="0">
              <a:lnSpc>
                <a:spcPct val="110000"/>
              </a:lnSpc>
              <a:spcAft>
                <a:spcPts val="1500"/>
              </a:spcAft>
              <a:buNone/>
              <a:defRPr sz="1000"/>
            </a:lvl4pPr>
            <a:lvl5pPr marL="1828800" indent="0">
              <a:lnSpc>
                <a:spcPct val="110000"/>
              </a:lnSpc>
              <a:spcAft>
                <a:spcPts val="1500"/>
              </a:spcAft>
              <a:buNone/>
              <a:defRPr sz="1000"/>
            </a:lvl5pPr>
          </a:lstStyle>
          <a:p>
            <a:pPr lvl="0"/>
            <a:endParaRPr lang="en-US" dirty="0"/>
          </a:p>
        </p:txBody>
      </p:sp>
      <p:sp>
        <p:nvSpPr>
          <p:cNvPr id="18" name="Zástupný symbol pro zápatí 4">
            <a:extLst>
              <a:ext uri="{FF2B5EF4-FFF2-40B4-BE49-F238E27FC236}">
                <a16:creationId xmlns:a16="http://schemas.microsoft.com/office/drawing/2014/main" id="{3406FCA9-94CB-F1EA-7306-A997DC4E6154}"/>
              </a:ext>
            </a:extLst>
          </p:cNvPr>
          <p:cNvSpPr>
            <a:spLocks noGrp="1"/>
          </p:cNvSpPr>
          <p:nvPr>
            <p:ph type="ftr" sz="quarter" idx="11"/>
          </p:nvPr>
        </p:nvSpPr>
        <p:spPr>
          <a:xfrm>
            <a:off x="296421" y="9448800"/>
            <a:ext cx="5207442" cy="457199"/>
          </a:xfrm>
          <a:prstGeom prst="rect">
            <a:avLst/>
          </a:prstGeom>
        </p:spPr>
        <p:txBody>
          <a:bodyPr anchor="t"/>
          <a:lstStyle>
            <a:lvl1pPr algn="l">
              <a:defRPr sz="1000">
                <a:solidFill>
                  <a:schemeClr val="tx1">
                    <a:lumMod val="50000"/>
                    <a:lumOff val="50000"/>
                  </a:schemeClr>
                </a:solidFill>
              </a:defRPr>
            </a:lvl1pPr>
          </a:lstStyle>
          <a:p>
            <a:endParaRPr lang="en-US" dirty="0"/>
          </a:p>
        </p:txBody>
      </p:sp>
      <p:sp>
        <p:nvSpPr>
          <p:cNvPr id="19" name="Zástupný symbol pro číslo snímku 5">
            <a:extLst>
              <a:ext uri="{FF2B5EF4-FFF2-40B4-BE49-F238E27FC236}">
                <a16:creationId xmlns:a16="http://schemas.microsoft.com/office/drawing/2014/main" id="{3BEC8CDE-2280-2DBC-1613-59A434926069}"/>
              </a:ext>
            </a:extLst>
          </p:cNvPr>
          <p:cNvSpPr>
            <a:spLocks noGrp="1"/>
          </p:cNvSpPr>
          <p:nvPr>
            <p:ph type="sldNum" sz="quarter" idx="12"/>
          </p:nvPr>
        </p:nvSpPr>
        <p:spPr>
          <a:xfrm>
            <a:off x="5611813" y="9448800"/>
            <a:ext cx="957262" cy="457199"/>
          </a:xfrm>
          <a:prstGeom prst="rect">
            <a:avLst/>
          </a:prstGeom>
        </p:spPr>
        <p:txBody>
          <a:bodyPr anchor="t"/>
          <a:lstStyle>
            <a:lvl1pPr algn="r">
              <a:defRPr sz="1000" b="0">
                <a:solidFill>
                  <a:schemeClr val="tx1">
                    <a:lumMod val="50000"/>
                    <a:lumOff val="50000"/>
                  </a:schemeClr>
                </a:solidFill>
              </a:defRPr>
            </a:lvl1pPr>
          </a:lstStyle>
          <a:p>
            <a:fld id="{A9EAB66F-AC3E-4D68-8127-A531A2CE5C11}" type="slidenum">
              <a:rPr lang="en-US" smtClean="0"/>
              <a:pPr/>
              <a:t>‹#›</a:t>
            </a:fld>
            <a:endParaRPr lang="en-US" dirty="0"/>
          </a:p>
        </p:txBody>
      </p:sp>
      <p:cxnSp>
        <p:nvCxnSpPr>
          <p:cNvPr id="22" name="Přímá spojnice 21">
            <a:extLst>
              <a:ext uri="{FF2B5EF4-FFF2-40B4-BE49-F238E27FC236}">
                <a16:creationId xmlns:a16="http://schemas.microsoft.com/office/drawing/2014/main" id="{9812D484-EE01-3331-8089-3E93AAA3B3B2}"/>
              </a:ext>
            </a:extLst>
          </p:cNvPr>
          <p:cNvCxnSpPr>
            <a:cxnSpLocks/>
          </p:cNvCxnSpPr>
          <p:nvPr userDrawn="1"/>
        </p:nvCxnSpPr>
        <p:spPr>
          <a:xfrm>
            <a:off x="5611813" y="9448800"/>
            <a:ext cx="957262" cy="0"/>
          </a:xfrm>
          <a:prstGeom prst="line">
            <a:avLst/>
          </a:prstGeom>
          <a:ln w="12700">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74014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p:spTree>
      <p:nvGrpSpPr>
        <p:cNvPr id="1" name=""/>
        <p:cNvGrpSpPr/>
        <p:nvPr/>
      </p:nvGrpSpPr>
      <p:grpSpPr>
        <a:xfrm>
          <a:off x="0" y="0"/>
          <a:ext cx="0" cy="0"/>
          <a:chOff x="0" y="0"/>
          <a:chExt cx="0" cy="0"/>
        </a:xfrm>
      </p:grpSpPr>
    </p:spTree>
  </p:cSld>
  <p:clrMapOvr>
    <a:masterClrMapping/>
  </p:clrMapOvr>
  <p:extLst>
    <p:ext uri="{DCECCB84-F9BA-43D5-87BE-67443E8EF086}">
      <p15:sldGuideLst xmlns:p15="http://schemas.microsoft.com/office/powerpoint/2012/main">
        <p15:guide id="1" orient="horz" pos="3120" userDrawn="1">
          <p15:clr>
            <a:srgbClr val="FBAE40"/>
          </p15:clr>
        </p15:guide>
        <p15:guide id="2" pos="216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6798589"/>
      </p:ext>
    </p:extLst>
  </p:cSld>
  <p:clrMap bg1="lt1" tx1="dk1" bg2="lt2" tx2="dk2" accent1="accent1" accent2="accent2" accent3="accent3" accent4="accent4" accent5="accent5" accent6="accent6" hlink="hlink" folHlink="folHlink"/>
  <p:sldLayoutIdLst>
    <p:sldLayoutId id="2147483653" r:id="rId1"/>
    <p:sldLayoutId id="214748365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userDrawn="1">
          <p15:clr>
            <a:srgbClr val="F26B43"/>
          </p15:clr>
        </p15:guide>
        <p15:guide id="2" pos="4320" userDrawn="1">
          <p15:clr>
            <a:srgbClr val="F26B43"/>
          </p15:clr>
        </p15:guide>
        <p15:guide id="3" pos="184" userDrawn="1">
          <p15:clr>
            <a:srgbClr val="F26B43"/>
          </p15:clr>
        </p15:guide>
        <p15:guide id="4" pos="784" userDrawn="1">
          <p15:clr>
            <a:srgbClr val="F26B43"/>
          </p15:clr>
        </p15:guide>
        <p15:guide id="5" pos="856" userDrawn="1">
          <p15:clr>
            <a:srgbClr val="F26B43"/>
          </p15:clr>
        </p15:guide>
        <p15:guide id="6" pos="1456" userDrawn="1">
          <p15:clr>
            <a:srgbClr val="F26B43"/>
          </p15:clr>
        </p15:guide>
        <p15:guide id="7" pos="1520" userDrawn="1">
          <p15:clr>
            <a:srgbClr val="F26B43"/>
          </p15:clr>
        </p15:guide>
        <p15:guide id="8" pos="2128" userDrawn="1">
          <p15:clr>
            <a:srgbClr val="F26B43"/>
          </p15:clr>
        </p15:guide>
        <p15:guide id="9" pos="2192" userDrawn="1">
          <p15:clr>
            <a:srgbClr val="F26B43"/>
          </p15:clr>
        </p15:guide>
        <p15:guide id="10" pos="2800" userDrawn="1">
          <p15:clr>
            <a:srgbClr val="F26B43"/>
          </p15:clr>
        </p15:guide>
        <p15:guide id="11" pos="2864" userDrawn="1">
          <p15:clr>
            <a:srgbClr val="F26B43"/>
          </p15:clr>
        </p15:guide>
        <p15:guide id="12" pos="3464" userDrawn="1">
          <p15:clr>
            <a:srgbClr val="F26B43"/>
          </p15:clr>
        </p15:guide>
        <p15:guide id="13" pos="3536" userDrawn="1">
          <p15:clr>
            <a:srgbClr val="F26B43"/>
          </p15:clr>
        </p15:guide>
        <p15:guide id="14" pos="4136" userDrawn="1">
          <p15:clr>
            <a:srgbClr val="F26B43"/>
          </p15:clr>
        </p15:guide>
        <p15:guide id="15" orient="horz" userDrawn="1">
          <p15:clr>
            <a:srgbClr val="F26B43"/>
          </p15:clr>
        </p15:guide>
        <p15:guide id="16" orient="horz" pos="6240" userDrawn="1">
          <p15:clr>
            <a:srgbClr val="F26B43"/>
          </p15:clr>
        </p15:guide>
        <p15:guide id="17" orient="horz" pos="88" userDrawn="1">
          <p15:clr>
            <a:srgbClr val="F26B43"/>
          </p15:clr>
        </p15:guide>
        <p15:guide id="18" orient="horz" pos="200" userDrawn="1">
          <p15:clr>
            <a:srgbClr val="F26B43"/>
          </p15:clr>
        </p15:guide>
        <p15:guide id="19" orient="horz" pos="304" userDrawn="1">
          <p15:clr>
            <a:srgbClr val="F26B43"/>
          </p15:clr>
        </p15:guide>
        <p15:guide id="20" orient="horz" pos="408" userDrawn="1">
          <p15:clr>
            <a:srgbClr val="F26B43"/>
          </p15:clr>
        </p15:guide>
        <p15:guide id="21" orient="horz" pos="520" userDrawn="1">
          <p15:clr>
            <a:srgbClr val="F26B43"/>
          </p15:clr>
        </p15:guide>
        <p15:guide id="22" orient="horz" pos="624" userDrawn="1">
          <p15:clr>
            <a:srgbClr val="F26B43"/>
          </p15:clr>
        </p15:guide>
        <p15:guide id="23" orient="horz" pos="728" userDrawn="1">
          <p15:clr>
            <a:srgbClr val="F26B43"/>
          </p15:clr>
        </p15:guide>
        <p15:guide id="24" orient="horz" pos="840" userDrawn="1">
          <p15:clr>
            <a:srgbClr val="F26B43"/>
          </p15:clr>
        </p15:guide>
        <p15:guide id="25" orient="horz" pos="944" userDrawn="1">
          <p15:clr>
            <a:srgbClr val="F26B43"/>
          </p15:clr>
        </p15:guide>
        <p15:guide id="26" orient="horz" pos="1048" userDrawn="1">
          <p15:clr>
            <a:srgbClr val="F26B43"/>
          </p15:clr>
        </p15:guide>
        <p15:guide id="27" orient="horz" pos="1160" userDrawn="1">
          <p15:clr>
            <a:srgbClr val="F26B43"/>
          </p15:clr>
        </p15:guide>
        <p15:guide id="28" orient="horz" pos="1264" userDrawn="1">
          <p15:clr>
            <a:srgbClr val="F26B43"/>
          </p15:clr>
        </p15:guide>
        <p15:guide id="29" orient="horz" pos="1368" userDrawn="1">
          <p15:clr>
            <a:srgbClr val="F26B43"/>
          </p15:clr>
        </p15:guide>
        <p15:guide id="30" orient="horz" pos="1480" userDrawn="1">
          <p15:clr>
            <a:srgbClr val="F26B43"/>
          </p15:clr>
        </p15:guide>
        <p15:guide id="31" orient="horz" pos="1584" userDrawn="1">
          <p15:clr>
            <a:srgbClr val="F26B43"/>
          </p15:clr>
        </p15:guide>
        <p15:guide id="32" orient="horz" pos="1688" userDrawn="1">
          <p15:clr>
            <a:srgbClr val="F26B43"/>
          </p15:clr>
        </p15:guide>
        <p15:guide id="33" orient="horz" pos="1792" userDrawn="1">
          <p15:clr>
            <a:srgbClr val="F26B43"/>
          </p15:clr>
        </p15:guide>
        <p15:guide id="34" orient="horz" pos="1904" userDrawn="1">
          <p15:clr>
            <a:srgbClr val="F26B43"/>
          </p15:clr>
        </p15:guide>
        <p15:guide id="35" orient="horz" pos="2008" userDrawn="1">
          <p15:clr>
            <a:srgbClr val="F26B43"/>
          </p15:clr>
        </p15:guide>
        <p15:guide id="36" orient="horz" pos="2112" userDrawn="1">
          <p15:clr>
            <a:srgbClr val="F26B43"/>
          </p15:clr>
        </p15:guide>
        <p15:guide id="37" orient="horz" pos="2224" userDrawn="1">
          <p15:clr>
            <a:srgbClr val="F26B43"/>
          </p15:clr>
        </p15:guide>
        <p15:guide id="38" orient="horz" pos="2328" userDrawn="1">
          <p15:clr>
            <a:srgbClr val="F26B43"/>
          </p15:clr>
        </p15:guide>
        <p15:guide id="39" orient="horz" pos="2432" userDrawn="1">
          <p15:clr>
            <a:srgbClr val="F26B43"/>
          </p15:clr>
        </p15:guide>
        <p15:guide id="40" orient="horz" pos="2544" userDrawn="1">
          <p15:clr>
            <a:srgbClr val="F26B43"/>
          </p15:clr>
        </p15:guide>
        <p15:guide id="41" orient="horz" pos="2648" userDrawn="1">
          <p15:clr>
            <a:srgbClr val="F26B43"/>
          </p15:clr>
        </p15:guide>
        <p15:guide id="42" orient="horz" pos="2752" userDrawn="1">
          <p15:clr>
            <a:srgbClr val="F26B43"/>
          </p15:clr>
        </p15:guide>
        <p15:guide id="43" orient="horz" pos="2864" userDrawn="1">
          <p15:clr>
            <a:srgbClr val="F26B43"/>
          </p15:clr>
        </p15:guide>
        <p15:guide id="44" orient="horz" pos="2968" userDrawn="1">
          <p15:clr>
            <a:srgbClr val="F26B43"/>
          </p15:clr>
        </p15:guide>
        <p15:guide id="45" orient="horz" pos="3072" userDrawn="1">
          <p15:clr>
            <a:srgbClr val="F26B43"/>
          </p15:clr>
        </p15:guide>
        <p15:guide id="46" orient="horz" pos="3184" userDrawn="1">
          <p15:clr>
            <a:srgbClr val="F26B43"/>
          </p15:clr>
        </p15:guide>
        <p15:guide id="47" orient="horz" pos="3288" userDrawn="1">
          <p15:clr>
            <a:srgbClr val="F26B43"/>
          </p15:clr>
        </p15:guide>
        <p15:guide id="48" orient="horz" pos="3392" userDrawn="1">
          <p15:clr>
            <a:srgbClr val="F26B43"/>
          </p15:clr>
        </p15:guide>
        <p15:guide id="49" orient="horz" pos="3504" userDrawn="1">
          <p15:clr>
            <a:srgbClr val="F26B43"/>
          </p15:clr>
        </p15:guide>
        <p15:guide id="50" orient="horz" pos="3608" userDrawn="1">
          <p15:clr>
            <a:srgbClr val="F26B43"/>
          </p15:clr>
        </p15:guide>
        <p15:guide id="51" orient="horz" pos="3712" userDrawn="1">
          <p15:clr>
            <a:srgbClr val="F26B43"/>
          </p15:clr>
        </p15:guide>
        <p15:guide id="52" orient="horz" pos="3824" userDrawn="1">
          <p15:clr>
            <a:srgbClr val="F26B43"/>
          </p15:clr>
        </p15:guide>
        <p15:guide id="53" orient="horz" pos="3928" userDrawn="1">
          <p15:clr>
            <a:srgbClr val="F26B43"/>
          </p15:clr>
        </p15:guide>
        <p15:guide id="54" orient="horz" pos="4032" userDrawn="1">
          <p15:clr>
            <a:srgbClr val="F26B43"/>
          </p15:clr>
        </p15:guide>
        <p15:guide id="55" orient="horz" pos="4144" userDrawn="1">
          <p15:clr>
            <a:srgbClr val="F26B43"/>
          </p15:clr>
        </p15:guide>
        <p15:guide id="56" orient="horz" pos="4248" userDrawn="1">
          <p15:clr>
            <a:srgbClr val="F26B43"/>
          </p15:clr>
        </p15:guide>
        <p15:guide id="57" orient="horz" pos="4352" userDrawn="1">
          <p15:clr>
            <a:srgbClr val="F26B43"/>
          </p15:clr>
        </p15:guide>
        <p15:guide id="58" orient="horz" pos="4464" userDrawn="1">
          <p15:clr>
            <a:srgbClr val="F26B43"/>
          </p15:clr>
        </p15:guide>
        <p15:guide id="59" orient="horz" pos="4568" userDrawn="1">
          <p15:clr>
            <a:srgbClr val="F26B43"/>
          </p15:clr>
        </p15:guide>
        <p15:guide id="60" orient="horz" pos="4672" userDrawn="1">
          <p15:clr>
            <a:srgbClr val="F26B43"/>
          </p15:clr>
        </p15:guide>
        <p15:guide id="61" orient="horz" pos="4776" userDrawn="1">
          <p15:clr>
            <a:srgbClr val="F26B43"/>
          </p15:clr>
        </p15:guide>
        <p15:guide id="62" orient="horz" pos="4888" userDrawn="1">
          <p15:clr>
            <a:srgbClr val="F26B43"/>
          </p15:clr>
        </p15:guide>
        <p15:guide id="63" orient="horz" pos="4992" userDrawn="1">
          <p15:clr>
            <a:srgbClr val="F26B43"/>
          </p15:clr>
        </p15:guide>
        <p15:guide id="64" orient="horz" pos="5096" userDrawn="1">
          <p15:clr>
            <a:srgbClr val="F26B43"/>
          </p15:clr>
        </p15:guide>
        <p15:guide id="65" orient="horz" pos="5208" userDrawn="1">
          <p15:clr>
            <a:srgbClr val="F26B43"/>
          </p15:clr>
        </p15:guide>
        <p15:guide id="66" orient="horz" pos="5312" userDrawn="1">
          <p15:clr>
            <a:srgbClr val="F26B43"/>
          </p15:clr>
        </p15:guide>
        <p15:guide id="67" orient="horz" pos="5416" userDrawn="1">
          <p15:clr>
            <a:srgbClr val="F26B43"/>
          </p15:clr>
        </p15:guide>
        <p15:guide id="68" orient="horz" pos="5528" userDrawn="1">
          <p15:clr>
            <a:srgbClr val="F26B43"/>
          </p15:clr>
        </p15:guide>
        <p15:guide id="69" orient="horz" pos="5632" userDrawn="1">
          <p15:clr>
            <a:srgbClr val="F26B43"/>
          </p15:clr>
        </p15:guide>
        <p15:guide id="70" orient="horz" pos="5736" userDrawn="1">
          <p15:clr>
            <a:srgbClr val="F26B43"/>
          </p15:clr>
        </p15:guide>
        <p15:guide id="71" orient="horz" pos="5848" userDrawn="1">
          <p15:clr>
            <a:srgbClr val="F26B43"/>
          </p15:clr>
        </p15:guide>
        <p15:guide id="72" orient="horz" pos="5952" userDrawn="1">
          <p15:clr>
            <a:srgbClr val="F26B43"/>
          </p15:clr>
        </p15:guide>
        <p15:guide id="73" orient="horz" pos="6056"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C68DB0-1E57-24C2-57F5-6FDA4A534F40}"/>
            </a:ext>
          </a:extLst>
        </p:cNvPr>
        <p:cNvGrpSpPr/>
        <p:nvPr/>
      </p:nvGrpSpPr>
      <p:grpSpPr>
        <a:xfrm>
          <a:off x="0" y="0"/>
          <a:ext cx="0" cy="0"/>
          <a:chOff x="0" y="0"/>
          <a:chExt cx="0" cy="0"/>
        </a:xfrm>
      </p:grpSpPr>
      <p:sp>
        <p:nvSpPr>
          <p:cNvPr id="3" name="Zástupný obsah 2">
            <a:extLst>
              <a:ext uri="{FF2B5EF4-FFF2-40B4-BE49-F238E27FC236}">
                <a16:creationId xmlns:a16="http://schemas.microsoft.com/office/drawing/2014/main" id="{01543C36-72B7-B785-E307-CE607EA9F382}"/>
              </a:ext>
            </a:extLst>
          </p:cNvPr>
          <p:cNvSpPr>
            <a:spLocks noGrp="1"/>
          </p:cNvSpPr>
          <p:nvPr>
            <p:ph type="body" idx="1"/>
          </p:nvPr>
        </p:nvSpPr>
        <p:spPr>
          <a:xfrm>
            <a:off x="287339" y="828676"/>
            <a:ext cx="3086098" cy="338138"/>
          </a:xfrm>
        </p:spPr>
        <p:txBody>
          <a:bodyPr anchor="ctr">
            <a:noAutofit/>
          </a:bodyPr>
          <a:lstStyle/>
          <a:p>
            <a:pPr marL="0" indent="0" algn="ctr">
              <a:lnSpc>
                <a:spcPct val="110000"/>
              </a:lnSpc>
              <a:buSzPct val="120000"/>
              <a:buNone/>
            </a:pPr>
            <a:r>
              <a:rPr lang="cs-CZ" dirty="0">
                <a:solidFill>
                  <a:srgbClr val="000000"/>
                </a:solidFill>
              </a:rPr>
              <a:t>CÍLE HODINY</a:t>
            </a:r>
            <a:endParaRPr lang="en-US" dirty="0"/>
          </a:p>
        </p:txBody>
      </p:sp>
      <p:sp>
        <p:nvSpPr>
          <p:cNvPr id="43" name="Zástupný symbol pro číslo snímku 42">
            <a:extLst>
              <a:ext uri="{FF2B5EF4-FFF2-40B4-BE49-F238E27FC236}">
                <a16:creationId xmlns:a16="http://schemas.microsoft.com/office/drawing/2014/main" id="{A51B0E90-85CA-B33E-0772-46EC89EC0F2B}"/>
              </a:ext>
            </a:extLst>
          </p:cNvPr>
          <p:cNvSpPr>
            <a:spLocks noGrp="1"/>
          </p:cNvSpPr>
          <p:nvPr>
            <p:ph type="sldNum" sz="quarter" idx="12"/>
          </p:nvPr>
        </p:nvSpPr>
        <p:spPr/>
        <p:txBody>
          <a:bodyPr/>
          <a:lstStyle/>
          <a:p>
            <a:fld id="{92AB32FF-A138-4429-B478-DF8FBDAC87D8}" type="slidenum">
              <a:rPr lang="en-US" smtClean="0"/>
              <a:pPr/>
              <a:t>1</a:t>
            </a:fld>
            <a:endParaRPr lang="en-US"/>
          </a:p>
        </p:txBody>
      </p:sp>
      <p:sp>
        <p:nvSpPr>
          <p:cNvPr id="2" name="Nadpis 1">
            <a:extLst>
              <a:ext uri="{FF2B5EF4-FFF2-40B4-BE49-F238E27FC236}">
                <a16:creationId xmlns:a16="http://schemas.microsoft.com/office/drawing/2014/main" id="{02E5BB04-64D4-6251-4423-663ED7227D14}"/>
              </a:ext>
            </a:extLst>
          </p:cNvPr>
          <p:cNvSpPr>
            <a:spLocks noGrp="1"/>
          </p:cNvSpPr>
          <p:nvPr>
            <p:ph type="title" idx="4294967295"/>
          </p:nvPr>
        </p:nvSpPr>
        <p:spPr>
          <a:xfrm>
            <a:off x="287337" y="490539"/>
            <a:ext cx="6281737" cy="338137"/>
          </a:xfrm>
          <a:prstGeom prst="rect">
            <a:avLst/>
          </a:prstGeom>
        </p:spPr>
        <p:txBody>
          <a:bodyPr anchor="ctr">
            <a:noAutofit/>
          </a:bodyPr>
          <a:lstStyle/>
          <a:p>
            <a:r>
              <a:rPr lang="cs-CZ" sz="1800" b="1" dirty="0"/>
              <a:t>CO O NÁS VÍ INTERNET?</a:t>
            </a:r>
            <a:endParaRPr lang="en-US" sz="1400" b="1" dirty="0"/>
          </a:p>
        </p:txBody>
      </p:sp>
      <p:sp>
        <p:nvSpPr>
          <p:cNvPr id="4" name="Nadpis 1">
            <a:extLst>
              <a:ext uri="{FF2B5EF4-FFF2-40B4-BE49-F238E27FC236}">
                <a16:creationId xmlns:a16="http://schemas.microsoft.com/office/drawing/2014/main" id="{EE2DFC95-6A85-19AC-8929-043FB99A4474}"/>
              </a:ext>
            </a:extLst>
          </p:cNvPr>
          <p:cNvSpPr txBox="1">
            <a:spLocks/>
          </p:cNvSpPr>
          <p:nvPr/>
        </p:nvSpPr>
        <p:spPr>
          <a:xfrm>
            <a:off x="287338" y="143969"/>
            <a:ext cx="3086097"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1000" b="0" dirty="0"/>
              <a:t>HODINA 3 – CO O NÁS VÍ INTERNET?</a:t>
            </a:r>
            <a:endParaRPr lang="en-US" sz="1000" b="0" dirty="0"/>
          </a:p>
        </p:txBody>
      </p:sp>
      <p:sp>
        <p:nvSpPr>
          <p:cNvPr id="12" name="Obdélník: se zakulacenými rohy 11">
            <a:extLst>
              <a:ext uri="{FF2B5EF4-FFF2-40B4-BE49-F238E27FC236}">
                <a16:creationId xmlns:a16="http://schemas.microsoft.com/office/drawing/2014/main" id="{2AF4E69F-ED3E-7D73-FC0D-13F4991692AD}"/>
              </a:ext>
            </a:extLst>
          </p:cNvPr>
          <p:cNvSpPr/>
          <p:nvPr/>
        </p:nvSpPr>
        <p:spPr>
          <a:xfrm>
            <a:off x="287338" y="831278"/>
            <a:ext cx="3086098" cy="1353123"/>
          </a:xfrm>
          <a:prstGeom prst="roundRect">
            <a:avLst>
              <a:gd name="adj" fmla="val 5113"/>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 9">
            <a:extLst>
              <a:ext uri="{FF2B5EF4-FFF2-40B4-BE49-F238E27FC236}">
                <a16:creationId xmlns:a16="http://schemas.microsoft.com/office/drawing/2014/main" id="{420FF957-6B0F-D08B-139C-BDBAD57FB143}"/>
              </a:ext>
            </a:extLst>
          </p:cNvPr>
          <p:cNvSpPr txBox="1">
            <a:spLocks/>
          </p:cNvSpPr>
          <p:nvPr/>
        </p:nvSpPr>
        <p:spPr>
          <a:xfrm>
            <a:off x="287337" y="1158877"/>
            <a:ext cx="3086099" cy="1026484"/>
          </a:xfrm>
          <a:prstGeom prst="rect">
            <a:avLst/>
          </a:prstGeom>
        </p:spPr>
        <p:txBody>
          <a:bodyPr vert="horz" lIns="91440" tIns="45720" rIns="91440" bIns="45720" rtlCol="0" anchor="t">
            <a:noAutofit/>
          </a:bodyPr>
          <a:lstStyle>
            <a:lvl1pPr marL="0" indent="0" algn="l" defTabSz="514350" rtl="0" eaLnBrk="1" latinLnBrk="0" hangingPunct="1">
              <a:lnSpc>
                <a:spcPct val="100000"/>
              </a:lnSpc>
              <a:spcBef>
                <a:spcPts val="563"/>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1pPr>
            <a:lvl2pPr marL="257175"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2pPr>
            <a:lvl3pPr marL="514350"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3pPr>
            <a:lvl4pPr marL="771525"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4pPr>
            <a:lvl5pPr marL="1028700"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171450" indent="-171450">
              <a:lnSpc>
                <a:spcPct val="110000"/>
              </a:lnSpc>
              <a:spcBef>
                <a:spcPts val="0"/>
              </a:spcBef>
              <a:buSzPct val="120000"/>
              <a:buFont typeface="Arial" panose="020B0604020202020204" pitchFamily="34" charset="0"/>
              <a:buChar char="•"/>
            </a:pPr>
            <a:r>
              <a:rPr lang="pl-PL" sz="1000" dirty="0">
                <a:solidFill>
                  <a:srgbClr val="000000"/>
                </a:solidFill>
                <a:ea typeface="Avenir"/>
              </a:rPr>
              <a:t>Žák odhadne a napíše vlastnosti osoby, podle její historie vyhledávání.</a:t>
            </a:r>
          </a:p>
          <a:p>
            <a:pPr marL="171450" indent="-171450">
              <a:lnSpc>
                <a:spcPct val="110000"/>
              </a:lnSpc>
              <a:spcBef>
                <a:spcPts val="0"/>
              </a:spcBef>
              <a:buSzPct val="120000"/>
              <a:buFont typeface="Arial" panose="020B0604020202020204" pitchFamily="34" charset="0"/>
              <a:buChar char="•"/>
            </a:pPr>
            <a:r>
              <a:rPr lang="pl-PL" sz="1000" dirty="0">
                <a:solidFill>
                  <a:srgbClr val="000000"/>
                </a:solidFill>
                <a:ea typeface="Avenir"/>
              </a:rPr>
              <a:t>Žák vyjmenuje alespoň dvě pozitivní a dvě negativní věci na datové stopě </a:t>
            </a:r>
            <a:br>
              <a:rPr lang="pl-PL" sz="1000" dirty="0">
                <a:solidFill>
                  <a:srgbClr val="000000"/>
                </a:solidFill>
                <a:ea typeface="Avenir"/>
              </a:rPr>
            </a:br>
            <a:r>
              <a:rPr lang="pl-PL" sz="1000" dirty="0">
                <a:solidFill>
                  <a:srgbClr val="000000"/>
                </a:solidFill>
                <a:ea typeface="Avenir"/>
              </a:rPr>
              <a:t>z perspektivy uživatele internetu.</a:t>
            </a:r>
          </a:p>
        </p:txBody>
      </p:sp>
      <p:sp>
        <p:nvSpPr>
          <p:cNvPr id="14" name="Obdélník: se zakulacenými rohy 13">
            <a:extLst>
              <a:ext uri="{FF2B5EF4-FFF2-40B4-BE49-F238E27FC236}">
                <a16:creationId xmlns:a16="http://schemas.microsoft.com/office/drawing/2014/main" id="{2E6FB8A6-F9B0-145C-48B1-446EADE8C181}"/>
              </a:ext>
            </a:extLst>
          </p:cNvPr>
          <p:cNvSpPr/>
          <p:nvPr/>
        </p:nvSpPr>
        <p:spPr>
          <a:xfrm>
            <a:off x="3484565" y="831278"/>
            <a:ext cx="3086098" cy="1184339"/>
          </a:xfrm>
          <a:prstGeom prst="roundRect">
            <a:avLst>
              <a:gd name="adj" fmla="val 5113"/>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Zástupný obsah 2">
            <a:extLst>
              <a:ext uri="{FF2B5EF4-FFF2-40B4-BE49-F238E27FC236}">
                <a16:creationId xmlns:a16="http://schemas.microsoft.com/office/drawing/2014/main" id="{AF08A732-E148-CB24-8E8B-BA73AB251103}"/>
              </a:ext>
            </a:extLst>
          </p:cNvPr>
          <p:cNvSpPr txBox="1">
            <a:spLocks/>
          </p:cNvSpPr>
          <p:nvPr/>
        </p:nvSpPr>
        <p:spPr>
          <a:xfrm>
            <a:off x="3484564" y="828676"/>
            <a:ext cx="3086098" cy="338138"/>
          </a:xfrm>
          <a:prstGeom prst="rect">
            <a:avLst/>
          </a:prstGeom>
        </p:spPr>
        <p:txBody>
          <a:bodyPr anchor="ctr">
            <a:noAutofit/>
          </a:bodyPr>
          <a:lstStyle>
            <a:lvl1pPr marL="228600" indent="-228600" algn="l" defTabSz="914400" rtl="0" eaLnBrk="1" latinLnBrk="0" hangingPunct="1">
              <a:lnSpc>
                <a:spcPct val="110000"/>
              </a:lnSpc>
              <a:spcBef>
                <a:spcPts val="0"/>
              </a:spcBef>
              <a:spcAft>
                <a:spcPts val="1500"/>
              </a:spcAft>
              <a:buFont typeface="+mj-lt"/>
              <a:buAutoNum type="arabicPeriod"/>
              <a:defRPr sz="10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SzPct val="120000"/>
              <a:buFont typeface="+mj-lt"/>
              <a:buNone/>
            </a:pPr>
            <a:r>
              <a:rPr lang="cs-CZ" dirty="0">
                <a:solidFill>
                  <a:srgbClr val="000000"/>
                </a:solidFill>
              </a:rPr>
              <a:t>OČEKÁVANÉ VÝSTUPY V RVP</a:t>
            </a:r>
            <a:endParaRPr lang="en-US" dirty="0"/>
          </a:p>
        </p:txBody>
      </p:sp>
      <p:sp>
        <p:nvSpPr>
          <p:cNvPr id="16" name=" 9">
            <a:extLst>
              <a:ext uri="{FF2B5EF4-FFF2-40B4-BE49-F238E27FC236}">
                <a16:creationId xmlns:a16="http://schemas.microsoft.com/office/drawing/2014/main" id="{C63C18BF-6402-0776-90B6-58ADBAC34096}"/>
              </a:ext>
            </a:extLst>
          </p:cNvPr>
          <p:cNvSpPr txBox="1">
            <a:spLocks/>
          </p:cNvSpPr>
          <p:nvPr/>
        </p:nvSpPr>
        <p:spPr>
          <a:xfrm>
            <a:off x="3484564" y="1166813"/>
            <a:ext cx="3086099" cy="840319"/>
          </a:xfrm>
          <a:prstGeom prst="rect">
            <a:avLst/>
          </a:prstGeom>
        </p:spPr>
        <p:txBody>
          <a:bodyPr vert="horz" lIns="91440" tIns="45720" rIns="91440" bIns="45720" rtlCol="0" anchor="t">
            <a:noAutofit/>
          </a:bodyPr>
          <a:lstStyle>
            <a:lvl1pPr marL="0" indent="0" algn="l" defTabSz="514350" rtl="0" eaLnBrk="1" latinLnBrk="0" hangingPunct="1">
              <a:lnSpc>
                <a:spcPct val="100000"/>
              </a:lnSpc>
              <a:spcBef>
                <a:spcPts val="563"/>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1pPr>
            <a:lvl2pPr marL="257175"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2pPr>
            <a:lvl3pPr marL="514350"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3pPr>
            <a:lvl4pPr marL="771525"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4pPr>
            <a:lvl5pPr marL="1028700"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171450" indent="-171450">
              <a:lnSpc>
                <a:spcPct val="110000"/>
              </a:lnSpc>
              <a:spcBef>
                <a:spcPts val="0"/>
              </a:spcBef>
              <a:spcAft>
                <a:spcPts val="1300"/>
              </a:spcAft>
              <a:buSzPct val="120000"/>
              <a:buFont typeface="Arial" panose="020B0604020202020204" pitchFamily="34" charset="0"/>
              <a:buChar char="•"/>
            </a:pPr>
            <a:r>
              <a:rPr lang="pl-PL" sz="1000" dirty="0">
                <a:solidFill>
                  <a:srgbClr val="000000"/>
                </a:solidFill>
                <a:ea typeface="Avenir"/>
              </a:rPr>
              <a:t>I-9-4-05 dokáže usměrnit svoji činnost tak, aby minimalizoval riziko ztráty či zneužití dat; popíše fungování a diskutuje omezení zabezpečovacích řešení</a:t>
            </a:r>
          </a:p>
        </p:txBody>
      </p:sp>
      <p:sp>
        <p:nvSpPr>
          <p:cNvPr id="17" name="Obdélník: se zakulacenými rohy 16">
            <a:extLst>
              <a:ext uri="{FF2B5EF4-FFF2-40B4-BE49-F238E27FC236}">
                <a16:creationId xmlns:a16="http://schemas.microsoft.com/office/drawing/2014/main" id="{5DF86083-4DF5-B047-8E98-10B16255F18A}"/>
              </a:ext>
            </a:extLst>
          </p:cNvPr>
          <p:cNvSpPr/>
          <p:nvPr/>
        </p:nvSpPr>
        <p:spPr>
          <a:xfrm>
            <a:off x="287337" y="2295526"/>
            <a:ext cx="3086098" cy="1064663"/>
          </a:xfrm>
          <a:prstGeom prst="roundRect">
            <a:avLst>
              <a:gd name="adj" fmla="val 5113"/>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 9">
            <a:extLst>
              <a:ext uri="{FF2B5EF4-FFF2-40B4-BE49-F238E27FC236}">
                <a16:creationId xmlns:a16="http://schemas.microsoft.com/office/drawing/2014/main" id="{31FF1230-1C27-3783-942F-257BE126BA8E}"/>
              </a:ext>
            </a:extLst>
          </p:cNvPr>
          <p:cNvSpPr txBox="1">
            <a:spLocks/>
          </p:cNvSpPr>
          <p:nvPr/>
        </p:nvSpPr>
        <p:spPr>
          <a:xfrm>
            <a:off x="287338" y="2686731"/>
            <a:ext cx="2022476" cy="674008"/>
          </a:xfrm>
          <a:prstGeom prst="rect">
            <a:avLst/>
          </a:prstGeom>
        </p:spPr>
        <p:txBody>
          <a:bodyPr vert="horz" lIns="91440" tIns="45720" rIns="91440" bIns="45720" rtlCol="0" anchor="t">
            <a:noAutofit/>
          </a:bodyPr>
          <a:lstStyle>
            <a:lvl1pPr marL="0" indent="0" algn="l" defTabSz="514350" rtl="0" eaLnBrk="1" latinLnBrk="0" hangingPunct="1">
              <a:lnSpc>
                <a:spcPct val="100000"/>
              </a:lnSpc>
              <a:spcBef>
                <a:spcPts val="563"/>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1pPr>
            <a:lvl2pPr marL="257175"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2pPr>
            <a:lvl3pPr marL="514350"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3pPr>
            <a:lvl4pPr marL="771525"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4pPr>
            <a:lvl5pPr marL="1028700"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171450" indent="-171450">
              <a:lnSpc>
                <a:spcPct val="110000"/>
              </a:lnSpc>
              <a:spcBef>
                <a:spcPts val="0"/>
              </a:spcBef>
              <a:buSzPct val="120000"/>
              <a:buFont typeface="Arial" panose="020B0604020202020204" pitchFamily="34" charset="0"/>
              <a:buChar char="•"/>
            </a:pPr>
            <a:r>
              <a:rPr lang="pl-PL" sz="1000" dirty="0">
                <a:solidFill>
                  <a:srgbClr val="000000"/>
                </a:solidFill>
                <a:ea typeface="Avenir"/>
              </a:rPr>
              <a:t>Pakety</a:t>
            </a:r>
          </a:p>
          <a:p>
            <a:pPr marL="171450" indent="-171450">
              <a:lnSpc>
                <a:spcPct val="110000"/>
              </a:lnSpc>
              <a:spcBef>
                <a:spcPts val="0"/>
              </a:spcBef>
              <a:buSzPct val="120000"/>
              <a:buFont typeface="Arial" panose="020B0604020202020204" pitchFamily="34" charset="0"/>
              <a:buChar char="•"/>
            </a:pPr>
            <a:r>
              <a:rPr lang="pl-PL" sz="1000" dirty="0">
                <a:solidFill>
                  <a:srgbClr val="000000"/>
                </a:solidFill>
                <a:ea typeface="Avenir"/>
              </a:rPr>
              <a:t>IP adresa</a:t>
            </a:r>
          </a:p>
          <a:p>
            <a:pPr marL="171450" indent="-171450">
              <a:lnSpc>
                <a:spcPct val="110000"/>
              </a:lnSpc>
              <a:spcBef>
                <a:spcPts val="0"/>
              </a:spcBef>
              <a:buSzPct val="120000"/>
              <a:buFont typeface="Arial" panose="020B0604020202020204" pitchFamily="34" charset="0"/>
              <a:buChar char="•"/>
            </a:pPr>
            <a:r>
              <a:rPr lang="pl-PL" sz="1000" dirty="0">
                <a:solidFill>
                  <a:srgbClr val="000000"/>
                </a:solidFill>
                <a:ea typeface="Avenir"/>
              </a:rPr>
              <a:t>Datová stopa</a:t>
            </a:r>
          </a:p>
        </p:txBody>
      </p:sp>
      <p:sp>
        <p:nvSpPr>
          <p:cNvPr id="21" name="Zástupný obsah 2">
            <a:extLst>
              <a:ext uri="{FF2B5EF4-FFF2-40B4-BE49-F238E27FC236}">
                <a16:creationId xmlns:a16="http://schemas.microsoft.com/office/drawing/2014/main" id="{F0B31A38-29D6-3CD5-CF4D-7F1EE487F17C}"/>
              </a:ext>
            </a:extLst>
          </p:cNvPr>
          <p:cNvSpPr txBox="1">
            <a:spLocks/>
          </p:cNvSpPr>
          <p:nvPr/>
        </p:nvSpPr>
        <p:spPr>
          <a:xfrm>
            <a:off x="287339" y="2343806"/>
            <a:ext cx="3086098" cy="338138"/>
          </a:xfrm>
          <a:prstGeom prst="rect">
            <a:avLst/>
          </a:prstGeom>
        </p:spPr>
        <p:txBody>
          <a:bodyPr anchor="ctr">
            <a:noAutofit/>
          </a:bodyPr>
          <a:lstStyle>
            <a:lvl1pPr marL="228600" indent="-228600" algn="l" defTabSz="914400" rtl="0" eaLnBrk="1" latinLnBrk="0" hangingPunct="1">
              <a:lnSpc>
                <a:spcPct val="110000"/>
              </a:lnSpc>
              <a:spcBef>
                <a:spcPts val="0"/>
              </a:spcBef>
              <a:spcAft>
                <a:spcPts val="1500"/>
              </a:spcAft>
              <a:buFont typeface="+mj-lt"/>
              <a:buAutoNum type="arabicPeriod"/>
              <a:defRPr sz="10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SzPct val="120000"/>
              <a:buFont typeface="+mj-lt"/>
              <a:buNone/>
            </a:pPr>
            <a:r>
              <a:rPr lang="cs-CZ" dirty="0">
                <a:solidFill>
                  <a:srgbClr val="000000"/>
                </a:solidFill>
              </a:rPr>
              <a:t>KONCEPTY, SE KTERÝMI SE ŽÁCI SEZNÁMÍ</a:t>
            </a:r>
            <a:endParaRPr lang="en-US" dirty="0"/>
          </a:p>
        </p:txBody>
      </p:sp>
      <p:sp>
        <p:nvSpPr>
          <p:cNvPr id="24" name="Obdélník: se zakulacenými rohy 23">
            <a:extLst>
              <a:ext uri="{FF2B5EF4-FFF2-40B4-BE49-F238E27FC236}">
                <a16:creationId xmlns:a16="http://schemas.microsoft.com/office/drawing/2014/main" id="{8CEEE272-115F-E766-FB06-E8E29337EEC9}"/>
              </a:ext>
            </a:extLst>
          </p:cNvPr>
          <p:cNvSpPr/>
          <p:nvPr/>
        </p:nvSpPr>
        <p:spPr>
          <a:xfrm>
            <a:off x="3482975" y="2130448"/>
            <a:ext cx="3086098" cy="1222352"/>
          </a:xfrm>
          <a:prstGeom prst="roundRect">
            <a:avLst>
              <a:gd name="adj" fmla="val 5113"/>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Zástupný obsah 2">
            <a:extLst>
              <a:ext uri="{FF2B5EF4-FFF2-40B4-BE49-F238E27FC236}">
                <a16:creationId xmlns:a16="http://schemas.microsoft.com/office/drawing/2014/main" id="{2849A3BC-16EB-F0FC-75E9-95CBEB17CE1C}"/>
              </a:ext>
            </a:extLst>
          </p:cNvPr>
          <p:cNvSpPr txBox="1">
            <a:spLocks/>
          </p:cNvSpPr>
          <p:nvPr/>
        </p:nvSpPr>
        <p:spPr>
          <a:xfrm>
            <a:off x="3482977" y="2182813"/>
            <a:ext cx="3086098" cy="338138"/>
          </a:xfrm>
          <a:prstGeom prst="rect">
            <a:avLst/>
          </a:prstGeom>
        </p:spPr>
        <p:txBody>
          <a:bodyPr anchor="ctr">
            <a:noAutofit/>
          </a:bodyPr>
          <a:lstStyle>
            <a:lvl1pPr marL="228600" indent="-228600" algn="l" defTabSz="914400" rtl="0" eaLnBrk="1" latinLnBrk="0" hangingPunct="1">
              <a:lnSpc>
                <a:spcPct val="110000"/>
              </a:lnSpc>
              <a:spcBef>
                <a:spcPts val="0"/>
              </a:spcBef>
              <a:spcAft>
                <a:spcPts val="1500"/>
              </a:spcAft>
              <a:buFont typeface="+mj-lt"/>
              <a:buAutoNum type="arabicPeriod"/>
              <a:defRPr sz="10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SzPct val="120000"/>
              <a:buFont typeface="+mj-lt"/>
              <a:buNone/>
            </a:pPr>
            <a:r>
              <a:rPr lang="pl-PL" dirty="0">
                <a:solidFill>
                  <a:srgbClr val="000000"/>
                </a:solidFill>
              </a:rPr>
              <a:t>CO JE POTŘEBA ZAJISTIT PŘED HODINOU</a:t>
            </a:r>
            <a:endParaRPr lang="en-US" dirty="0"/>
          </a:p>
        </p:txBody>
      </p:sp>
      <p:sp>
        <p:nvSpPr>
          <p:cNvPr id="30" name=" 9">
            <a:extLst>
              <a:ext uri="{FF2B5EF4-FFF2-40B4-BE49-F238E27FC236}">
                <a16:creationId xmlns:a16="http://schemas.microsoft.com/office/drawing/2014/main" id="{BB084CA8-86B0-748D-59CF-250A75401899}"/>
              </a:ext>
            </a:extLst>
          </p:cNvPr>
          <p:cNvSpPr txBox="1">
            <a:spLocks/>
          </p:cNvSpPr>
          <p:nvPr/>
        </p:nvSpPr>
        <p:spPr>
          <a:xfrm>
            <a:off x="3482975" y="2518431"/>
            <a:ext cx="3086100" cy="849694"/>
          </a:xfrm>
          <a:prstGeom prst="rect">
            <a:avLst/>
          </a:prstGeom>
        </p:spPr>
        <p:txBody>
          <a:bodyPr vert="horz" lIns="91440" tIns="45720" rIns="91440" bIns="45720" rtlCol="0" anchor="t">
            <a:noAutofit/>
          </a:bodyPr>
          <a:lstStyle>
            <a:lvl1pPr marL="0" indent="0" algn="l" defTabSz="514350" rtl="0" eaLnBrk="1" latinLnBrk="0" hangingPunct="1">
              <a:lnSpc>
                <a:spcPct val="100000"/>
              </a:lnSpc>
              <a:spcBef>
                <a:spcPts val="563"/>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1pPr>
            <a:lvl2pPr marL="257175"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2pPr>
            <a:lvl3pPr marL="514350"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3pPr>
            <a:lvl4pPr marL="771525"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4pPr>
            <a:lvl5pPr marL="1028700" indent="0" algn="l" defTabSz="514350" rtl="0" eaLnBrk="1" latinLnBrk="0" hangingPunct="1">
              <a:lnSpc>
                <a:spcPct val="100000"/>
              </a:lnSpc>
              <a:spcBef>
                <a:spcPts val="281"/>
              </a:spcBef>
              <a:buFont typeface="Arial" panose="020B0604020202020204" pitchFamily="34" charset="0"/>
              <a:buNone/>
              <a:defRPr sz="1100" kern="1200">
                <a:solidFill>
                  <a:schemeClr val="tx1"/>
                </a:solidFill>
                <a:latin typeface="Poppins" panose="00000500000000000000" pitchFamily="2" charset="0"/>
                <a:ea typeface="+mn-ea"/>
                <a:cs typeface="Poppins" panose="00000500000000000000" pitchFamily="2" charset="0"/>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171450" indent="-171450">
              <a:lnSpc>
                <a:spcPct val="110000"/>
              </a:lnSpc>
              <a:spcBef>
                <a:spcPts val="0"/>
              </a:spcBef>
              <a:buSzPct val="120000"/>
              <a:buFont typeface="Arial" panose="020B0604020202020204" pitchFamily="34" charset="0"/>
              <a:buChar char="•"/>
            </a:pPr>
            <a:r>
              <a:rPr lang="pl-PL" sz="1000" dirty="0">
                <a:solidFill>
                  <a:srgbClr val="000000"/>
                </a:solidFill>
                <a:ea typeface="Avenir"/>
              </a:rPr>
              <a:t>Projít si podrobný průběh hodiny</a:t>
            </a:r>
          </a:p>
          <a:p>
            <a:pPr marL="171450" indent="-171450">
              <a:lnSpc>
                <a:spcPct val="110000"/>
              </a:lnSpc>
              <a:spcBef>
                <a:spcPts val="0"/>
              </a:spcBef>
              <a:buSzPct val="120000"/>
              <a:buFont typeface="Arial" panose="020B0604020202020204" pitchFamily="34" charset="0"/>
              <a:buChar char="•"/>
            </a:pPr>
            <a:r>
              <a:rPr lang="pl-PL" sz="1000" dirty="0">
                <a:solidFill>
                  <a:srgbClr val="000000"/>
                </a:solidFill>
                <a:ea typeface="Avenir"/>
              </a:rPr>
              <a:t>Vytisknout pracovní listy</a:t>
            </a:r>
          </a:p>
          <a:p>
            <a:pPr marL="171450" indent="-171450">
              <a:lnSpc>
                <a:spcPct val="110000"/>
              </a:lnSpc>
              <a:spcBef>
                <a:spcPts val="0"/>
              </a:spcBef>
              <a:buSzPct val="120000"/>
              <a:buFont typeface="Arial" panose="020B0604020202020204" pitchFamily="34" charset="0"/>
              <a:buChar char="•"/>
            </a:pPr>
            <a:r>
              <a:rPr lang="pl-PL" sz="1000" dirty="0">
                <a:solidFill>
                  <a:srgbClr val="000000"/>
                </a:solidFill>
                <a:ea typeface="Avenir"/>
              </a:rPr>
              <a:t>Připravit si: prezentaci, projektor, </a:t>
            </a:r>
            <a:br>
              <a:rPr lang="pl-PL" sz="1000" dirty="0">
                <a:solidFill>
                  <a:srgbClr val="000000"/>
                </a:solidFill>
                <a:ea typeface="Avenir"/>
              </a:rPr>
            </a:br>
            <a:r>
              <a:rPr lang="pl-PL" sz="1000" dirty="0">
                <a:solidFill>
                  <a:srgbClr val="000000"/>
                </a:solidFill>
                <a:ea typeface="Avenir"/>
              </a:rPr>
              <a:t>tabuli + fixy/křídy</a:t>
            </a:r>
          </a:p>
        </p:txBody>
      </p:sp>
      <p:sp>
        <p:nvSpPr>
          <p:cNvPr id="11" name="Nadpis 1">
            <a:extLst>
              <a:ext uri="{FF2B5EF4-FFF2-40B4-BE49-F238E27FC236}">
                <a16:creationId xmlns:a16="http://schemas.microsoft.com/office/drawing/2014/main" id="{65C91E50-5055-703B-8ED8-333F981968F4}"/>
              </a:ext>
            </a:extLst>
          </p:cNvPr>
          <p:cNvSpPr txBox="1">
            <a:spLocks/>
          </p:cNvSpPr>
          <p:nvPr/>
        </p:nvSpPr>
        <p:spPr>
          <a:xfrm>
            <a:off x="284162" y="3701140"/>
            <a:ext cx="6281737" cy="338137"/>
          </a:xfrm>
          <a:prstGeom prst="rect">
            <a:avLst/>
          </a:prstGeom>
        </p:spPr>
        <p:txBody>
          <a:bodyPr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800" dirty="0"/>
              <a:t>Průběh podrobně</a:t>
            </a:r>
            <a:endParaRPr lang="en-US" sz="1400" dirty="0"/>
          </a:p>
        </p:txBody>
      </p:sp>
      <p:sp>
        <p:nvSpPr>
          <p:cNvPr id="18" name="Nadpis 1">
            <a:extLst>
              <a:ext uri="{FF2B5EF4-FFF2-40B4-BE49-F238E27FC236}">
                <a16:creationId xmlns:a16="http://schemas.microsoft.com/office/drawing/2014/main" id="{B46F70A4-D416-04D0-9F7A-9817E17F3B8D}"/>
              </a:ext>
            </a:extLst>
          </p:cNvPr>
          <p:cNvSpPr txBox="1">
            <a:spLocks/>
          </p:cNvSpPr>
          <p:nvPr/>
        </p:nvSpPr>
        <p:spPr>
          <a:xfrm>
            <a:off x="284162" y="4047474"/>
            <a:ext cx="6281737" cy="169603"/>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200" b="1" cap="all" dirty="0"/>
              <a:t>Opakování z předchozích hodin – volitelné (5 min)</a:t>
            </a:r>
            <a:endParaRPr lang="en-US" sz="1200" b="1" cap="all" dirty="0"/>
          </a:p>
        </p:txBody>
      </p:sp>
      <p:sp>
        <p:nvSpPr>
          <p:cNvPr id="19" name="Nadpis 1">
            <a:extLst>
              <a:ext uri="{FF2B5EF4-FFF2-40B4-BE49-F238E27FC236}">
                <a16:creationId xmlns:a16="http://schemas.microsoft.com/office/drawing/2014/main" id="{E157FFAB-B587-7209-AF1E-3FEBA61FE7DC}"/>
              </a:ext>
            </a:extLst>
          </p:cNvPr>
          <p:cNvSpPr txBox="1">
            <a:spLocks/>
          </p:cNvSpPr>
          <p:nvPr/>
        </p:nvSpPr>
        <p:spPr>
          <a:xfrm>
            <a:off x="288925" y="4368799"/>
            <a:ext cx="6276975" cy="2878542"/>
          </a:xfrm>
          <a:prstGeom prst="rect">
            <a:avLst/>
          </a:prstGeom>
        </p:spPr>
        <p:txBody>
          <a:bodyPr numCol="2" spcCol="21600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spc="22" dirty="0"/>
              <a:t>Položte otázku a nabídněte možné odpovědi. Nechte žáky hlasovat se zavřenýma očima. Ihned po hlasování sdělte správnou odpověď.</a:t>
            </a:r>
          </a:p>
          <a:p>
            <a:pPr>
              <a:lnSpc>
                <a:spcPct val="110000"/>
              </a:lnSpc>
            </a:pPr>
            <a:endParaRPr lang="cs-CZ" sz="1000" spc="22" dirty="0"/>
          </a:p>
          <a:p>
            <a:pPr>
              <a:lnSpc>
                <a:spcPct val="110000"/>
              </a:lnSpc>
            </a:pPr>
            <a:r>
              <a:rPr lang="cs-CZ" sz="1000" spc="22" dirty="0"/>
              <a:t>Otázky:</a:t>
            </a:r>
          </a:p>
          <a:p>
            <a:pPr marL="228600" indent="-228600">
              <a:lnSpc>
                <a:spcPct val="110000"/>
              </a:lnSpc>
              <a:buFont typeface="+mj-lt"/>
              <a:buAutoNum type="arabicPeriod"/>
            </a:pPr>
            <a:r>
              <a:rPr lang="cs-CZ" sz="1000" b="1" spc="22" dirty="0"/>
              <a:t>Má internet nějaké centrum?</a:t>
            </a:r>
            <a:br>
              <a:rPr lang="cs-CZ" sz="1000" b="1" spc="22" dirty="0"/>
            </a:br>
            <a:r>
              <a:rPr lang="cs-CZ" sz="1000" spc="22" dirty="0"/>
              <a:t>a) ano, má </a:t>
            </a:r>
            <a:r>
              <a:rPr lang="cs-CZ" sz="1000" u="sng" spc="22" dirty="0"/>
              <a:t>b) ne, nemá</a:t>
            </a:r>
            <a:r>
              <a:rPr lang="cs-CZ" sz="1000" spc="22" dirty="0"/>
              <a:t> c) nevím</a:t>
            </a:r>
          </a:p>
          <a:p>
            <a:pPr>
              <a:lnSpc>
                <a:spcPct val="110000"/>
              </a:lnSpc>
            </a:pPr>
            <a:endParaRPr lang="cs-CZ" sz="1000" spc="22" dirty="0"/>
          </a:p>
          <a:p>
            <a:pPr marL="228600" indent="-228600">
              <a:lnSpc>
                <a:spcPct val="110000"/>
              </a:lnSpc>
              <a:buFont typeface="+mj-lt"/>
              <a:buAutoNum type="arabicPeriod" startAt="2"/>
            </a:pPr>
            <a:r>
              <a:rPr lang="cs-CZ" sz="1000" b="1" spc="22" dirty="0"/>
              <a:t>Kde jsou uloženy webové stránky?</a:t>
            </a:r>
            <a:br>
              <a:rPr lang="cs-CZ" sz="1000" b="1" spc="22" dirty="0"/>
            </a:br>
            <a:r>
              <a:rPr lang="cs-CZ" sz="1000" u="sng" spc="22" dirty="0"/>
              <a:t>a) server</a:t>
            </a:r>
            <a:r>
              <a:rPr lang="cs-CZ" sz="1000" spc="22" dirty="0"/>
              <a:t> b) router c) nevím</a:t>
            </a:r>
          </a:p>
          <a:p>
            <a:pPr>
              <a:lnSpc>
                <a:spcPct val="110000"/>
              </a:lnSpc>
            </a:pPr>
            <a:endParaRPr lang="cs-CZ" sz="1000" b="1" spc="22" dirty="0"/>
          </a:p>
          <a:p>
            <a:pPr marL="228600" indent="-228600">
              <a:lnSpc>
                <a:spcPct val="110000"/>
              </a:lnSpc>
              <a:buFont typeface="+mj-lt"/>
              <a:buAutoNum type="arabicPeriod" startAt="3"/>
            </a:pPr>
            <a:r>
              <a:rPr lang="cs-CZ" sz="1000" b="1" spc="22" dirty="0"/>
              <a:t>Jaké zařízení rozhoduje, kudy půjdou po internetu přenášené informace a je tedy takovou “chytrou křižovatkou”?</a:t>
            </a:r>
          </a:p>
          <a:p>
            <a:pPr>
              <a:lnSpc>
                <a:spcPct val="110000"/>
              </a:lnSpc>
            </a:pPr>
            <a:r>
              <a:rPr lang="cs-CZ" sz="1000" b="1" spc="22" dirty="0"/>
              <a:t>       </a:t>
            </a:r>
            <a:r>
              <a:rPr lang="cs-CZ" sz="1000" spc="22" dirty="0"/>
              <a:t>a)</a:t>
            </a:r>
            <a:r>
              <a:rPr lang="cs-CZ" sz="1000" b="1" spc="22" dirty="0"/>
              <a:t> </a:t>
            </a:r>
            <a:r>
              <a:rPr lang="cs-CZ" sz="1000" spc="22" dirty="0"/>
              <a:t>server </a:t>
            </a:r>
            <a:r>
              <a:rPr lang="cs-CZ" sz="1000" u="sng" spc="22" dirty="0"/>
              <a:t>b) router</a:t>
            </a:r>
            <a:r>
              <a:rPr lang="cs-CZ" sz="1000" spc="22" dirty="0"/>
              <a:t> c) nevím</a:t>
            </a:r>
          </a:p>
          <a:p>
            <a:pPr marL="228600" indent="-228600">
              <a:lnSpc>
                <a:spcPct val="110000"/>
              </a:lnSpc>
              <a:buAutoNum type="alphaLcParenR"/>
            </a:pPr>
            <a:endParaRPr lang="cs-CZ" sz="1000" spc="22" dirty="0"/>
          </a:p>
          <a:p>
            <a:pPr marL="228600" indent="-228600">
              <a:lnSpc>
                <a:spcPct val="110000"/>
              </a:lnSpc>
              <a:buFont typeface="+mj-lt"/>
              <a:buAutoNum type="arabicPeriod" startAt="4"/>
            </a:pPr>
            <a:r>
              <a:rPr lang="cs-CZ" sz="1000" b="1" spc="22" dirty="0"/>
              <a:t>Kde jsou uložena YouTube videa?</a:t>
            </a:r>
            <a:br>
              <a:rPr lang="cs-CZ" sz="1000" b="1" spc="22" dirty="0"/>
            </a:br>
            <a:r>
              <a:rPr lang="cs-CZ" sz="1000" u="sng" spc="22" dirty="0"/>
              <a:t>a) server</a:t>
            </a:r>
            <a:r>
              <a:rPr lang="cs-CZ" sz="1000" spc="22" dirty="0"/>
              <a:t> b) router c) nevím</a:t>
            </a:r>
          </a:p>
          <a:p>
            <a:pPr marL="228600" indent="-228600">
              <a:lnSpc>
                <a:spcPct val="110000"/>
              </a:lnSpc>
              <a:buAutoNum type="alphaLcParenR"/>
            </a:pPr>
            <a:endParaRPr lang="cs-CZ" sz="1000" spc="22" dirty="0"/>
          </a:p>
          <a:p>
            <a:pPr marL="228600" indent="-228600">
              <a:lnSpc>
                <a:spcPct val="110000"/>
              </a:lnSpc>
              <a:buFont typeface="+mj-lt"/>
              <a:buAutoNum type="arabicPeriod" startAt="5"/>
            </a:pPr>
            <a:r>
              <a:rPr lang="cs-CZ" sz="1000" b="1" spc="22" dirty="0"/>
              <a:t>Jakým způsobem jsou spolu jednotlivá</a:t>
            </a:r>
            <a:r>
              <a:rPr lang="cs-CZ" sz="1000" spc="22" dirty="0"/>
              <a:t> </a:t>
            </a:r>
            <a:r>
              <a:rPr lang="cs-CZ" sz="1000" b="1" spc="22" dirty="0"/>
              <a:t>zařízení v internetové síti nejčastěji propojena?</a:t>
            </a:r>
            <a:br>
              <a:rPr lang="cs-CZ" sz="1000" b="1" spc="22" dirty="0"/>
            </a:br>
            <a:r>
              <a:rPr lang="cs-CZ" sz="1000" spc="22" dirty="0"/>
              <a:t>a) bezdrátově </a:t>
            </a:r>
            <a:r>
              <a:rPr lang="cs-CZ" sz="1000" u="sng" spc="22" dirty="0"/>
              <a:t>b) kabelem</a:t>
            </a:r>
            <a:r>
              <a:rPr lang="cs-CZ" sz="1000" spc="22" dirty="0"/>
              <a:t> </a:t>
            </a:r>
            <a:br>
              <a:rPr lang="cs-CZ" sz="1000" spc="22" dirty="0"/>
            </a:br>
            <a:r>
              <a:rPr lang="cs-CZ" sz="1000" spc="22" dirty="0"/>
              <a:t>c) přes satelit d) nevím</a:t>
            </a:r>
          </a:p>
          <a:p>
            <a:pPr marL="228600" indent="-228600">
              <a:lnSpc>
                <a:spcPct val="110000"/>
              </a:lnSpc>
              <a:buAutoNum type="alphaLcParenR"/>
            </a:pPr>
            <a:endParaRPr lang="cs-CZ" sz="1000" spc="22" dirty="0"/>
          </a:p>
          <a:p>
            <a:pPr marL="228600" indent="-228600">
              <a:lnSpc>
                <a:spcPct val="110000"/>
              </a:lnSpc>
              <a:buFont typeface="+mj-lt"/>
              <a:buAutoNum type="arabicPeriod" startAt="6"/>
            </a:pPr>
            <a:r>
              <a:rPr lang="cs-CZ" sz="1000" b="1" spc="22" dirty="0"/>
              <a:t>Je Wi-Fi to samé jako internet?</a:t>
            </a:r>
            <a:br>
              <a:rPr lang="cs-CZ" sz="1000" b="1" spc="22" dirty="0"/>
            </a:br>
            <a:r>
              <a:rPr lang="cs-CZ" sz="1000" spc="22" dirty="0"/>
              <a:t>a) ano, je to to samé </a:t>
            </a:r>
            <a:br>
              <a:rPr lang="cs-CZ" sz="1000" spc="22" dirty="0"/>
            </a:br>
            <a:r>
              <a:rPr lang="cs-CZ" sz="1000" u="sng" spc="22" dirty="0"/>
              <a:t>b) ne, není to to samé</a:t>
            </a:r>
            <a:r>
              <a:rPr lang="cs-CZ" sz="1000" spc="22" dirty="0"/>
              <a:t> c) nevím </a:t>
            </a:r>
          </a:p>
          <a:p>
            <a:pPr marL="228600" indent="-228600">
              <a:lnSpc>
                <a:spcPct val="110000"/>
              </a:lnSpc>
              <a:buAutoNum type="alphaLcParenR"/>
            </a:pPr>
            <a:endParaRPr lang="cs-CZ" sz="1000" spc="22" dirty="0"/>
          </a:p>
          <a:p>
            <a:pPr marL="228600" indent="-228600">
              <a:lnSpc>
                <a:spcPct val="110000"/>
              </a:lnSpc>
              <a:buFont typeface="+mj-lt"/>
              <a:buAutoNum type="arabicPeriod" startAt="7"/>
            </a:pPr>
            <a:r>
              <a:rPr lang="cs-CZ" sz="1000" b="1" spc="-12" dirty="0"/>
              <a:t>Pro připojení k Wi-Fi potřebuji BTS vysílač.</a:t>
            </a:r>
            <a:br>
              <a:rPr lang="cs-CZ" sz="1000" b="1" spc="22" dirty="0"/>
            </a:br>
            <a:r>
              <a:rPr lang="cs-CZ" sz="1000" spc="22" dirty="0"/>
              <a:t>a) ano, je to pravda </a:t>
            </a:r>
            <a:br>
              <a:rPr lang="cs-CZ" sz="1000" spc="22" dirty="0"/>
            </a:br>
            <a:r>
              <a:rPr lang="cs-CZ" sz="1000" u="sng" spc="22" dirty="0"/>
              <a:t>b) ne, není to pravda</a:t>
            </a:r>
            <a:r>
              <a:rPr lang="cs-CZ" sz="1000" spc="22" dirty="0"/>
              <a:t> c) nevím </a:t>
            </a:r>
          </a:p>
        </p:txBody>
      </p:sp>
      <p:sp>
        <p:nvSpPr>
          <p:cNvPr id="23" name="Nadpis 1">
            <a:extLst>
              <a:ext uri="{FF2B5EF4-FFF2-40B4-BE49-F238E27FC236}">
                <a16:creationId xmlns:a16="http://schemas.microsoft.com/office/drawing/2014/main" id="{ADA36014-5CE4-7104-0BE1-F8C4A880351B}"/>
              </a:ext>
            </a:extLst>
          </p:cNvPr>
          <p:cNvSpPr txBox="1">
            <a:spLocks/>
          </p:cNvSpPr>
          <p:nvPr/>
        </p:nvSpPr>
        <p:spPr>
          <a:xfrm>
            <a:off x="284163" y="7586244"/>
            <a:ext cx="6284912" cy="163087"/>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200" cap="all" dirty="0"/>
              <a:t>Aktivita Převoz dinosaura</a:t>
            </a:r>
            <a:endParaRPr lang="en-US" sz="1200" cap="all" dirty="0"/>
          </a:p>
        </p:txBody>
      </p:sp>
      <p:cxnSp>
        <p:nvCxnSpPr>
          <p:cNvPr id="5" name="Přímá spojnice 4">
            <a:extLst>
              <a:ext uri="{FF2B5EF4-FFF2-40B4-BE49-F238E27FC236}">
                <a16:creationId xmlns:a16="http://schemas.microsoft.com/office/drawing/2014/main" id="{5A651A97-2A41-C426-F54E-6DCA8B6B0302}"/>
              </a:ext>
            </a:extLst>
          </p:cNvPr>
          <p:cNvCxnSpPr>
            <a:cxnSpLocks/>
          </p:cNvCxnSpPr>
          <p:nvPr/>
        </p:nvCxnSpPr>
        <p:spPr>
          <a:xfrm>
            <a:off x="3482974" y="7759700"/>
            <a:ext cx="3082926" cy="0"/>
          </a:xfrm>
          <a:prstGeom prst="line">
            <a:avLst/>
          </a:prstGeom>
          <a:ln w="6350">
            <a:solidFill>
              <a:schemeClr val="tx1">
                <a:lumMod val="50000"/>
                <a:lumOff val="50000"/>
              </a:schemeClr>
            </a:solidFill>
          </a:ln>
        </p:spPr>
        <p:style>
          <a:lnRef idx="2">
            <a:schemeClr val="dk1"/>
          </a:lnRef>
          <a:fillRef idx="0">
            <a:schemeClr val="dk1"/>
          </a:fillRef>
          <a:effectRef idx="1">
            <a:schemeClr val="dk1"/>
          </a:effectRef>
          <a:fontRef idx="minor">
            <a:schemeClr val="tx1"/>
          </a:fontRef>
        </p:style>
      </p:cxnSp>
      <p:sp>
        <p:nvSpPr>
          <p:cNvPr id="6" name="Nadpis 1">
            <a:extLst>
              <a:ext uri="{FF2B5EF4-FFF2-40B4-BE49-F238E27FC236}">
                <a16:creationId xmlns:a16="http://schemas.microsoft.com/office/drawing/2014/main" id="{16A33DC2-1DEA-4A4B-69E5-F8A3DE7E141B}"/>
              </a:ext>
            </a:extLst>
          </p:cNvPr>
          <p:cNvSpPr txBox="1">
            <a:spLocks/>
          </p:cNvSpPr>
          <p:nvPr/>
        </p:nvSpPr>
        <p:spPr>
          <a:xfrm>
            <a:off x="3482974" y="148730"/>
            <a:ext cx="3082925"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pPr algn="r"/>
            <a:r>
              <a:rPr lang="cs-CZ" sz="1000" b="0" dirty="0"/>
              <a:t>6.-7. ročník ZŠ / lehčí varianta</a:t>
            </a:r>
            <a:endParaRPr lang="en-US" sz="1000" b="0" dirty="0"/>
          </a:p>
        </p:txBody>
      </p:sp>
      <p:sp>
        <p:nvSpPr>
          <p:cNvPr id="7" name="Nadpis 1">
            <a:extLst>
              <a:ext uri="{FF2B5EF4-FFF2-40B4-BE49-F238E27FC236}">
                <a16:creationId xmlns:a16="http://schemas.microsoft.com/office/drawing/2014/main" id="{82A56BBD-A550-BE3A-212C-358C6695E860}"/>
              </a:ext>
            </a:extLst>
          </p:cNvPr>
          <p:cNvSpPr txBox="1">
            <a:spLocks/>
          </p:cNvSpPr>
          <p:nvPr/>
        </p:nvSpPr>
        <p:spPr>
          <a:xfrm>
            <a:off x="284162" y="7399063"/>
            <a:ext cx="6281737" cy="182837"/>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1200" b="1" cap="all" dirty="0" err="1"/>
              <a:t>Evokace</a:t>
            </a:r>
            <a:r>
              <a:rPr lang="es-ES" sz="1200" b="1" cap="all" dirty="0"/>
              <a:t>: Převoz dinosaura (5–7 min)</a:t>
            </a:r>
            <a:endParaRPr lang="en-US" sz="1200" b="1" cap="all" dirty="0"/>
          </a:p>
        </p:txBody>
      </p:sp>
      <p:sp>
        <p:nvSpPr>
          <p:cNvPr id="33" name="Nadpis 1">
            <a:extLst>
              <a:ext uri="{FF2B5EF4-FFF2-40B4-BE49-F238E27FC236}">
                <a16:creationId xmlns:a16="http://schemas.microsoft.com/office/drawing/2014/main" id="{3C53EDA4-CDFD-E3AF-043C-2723C8711239}"/>
              </a:ext>
            </a:extLst>
          </p:cNvPr>
          <p:cNvSpPr txBox="1">
            <a:spLocks/>
          </p:cNvSpPr>
          <p:nvPr/>
        </p:nvSpPr>
        <p:spPr>
          <a:xfrm>
            <a:off x="288925" y="7924800"/>
            <a:ext cx="6276975" cy="1022006"/>
          </a:xfrm>
          <a:prstGeom prst="rect">
            <a:avLst/>
          </a:prstGeom>
        </p:spPr>
        <p:txBody>
          <a:bodyPr numCol="2" spcCol="21600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b="1" dirty="0">
                <a:solidFill>
                  <a:srgbClr val="0070C0"/>
                </a:solidFill>
              </a:rPr>
              <a:t>Prezentace, snímek 2.</a:t>
            </a:r>
            <a:r>
              <a:rPr lang="cs-CZ" sz="1000" spc="22" dirty="0"/>
              <a:t> </a:t>
            </a:r>
            <a:br>
              <a:rPr lang="cs-CZ" sz="1000" spc="22" dirty="0"/>
            </a:br>
            <a:r>
              <a:rPr lang="cs-CZ" sz="1000" i="1" spc="22" dirty="0"/>
              <a:t>„Představte si, že jste pracovníci muzea, ve kterém je právě výstava koster dinosaurů. Tato výstava je putovní a příští měsíc se musí zapůjčit muzeu v jiném městě. Vaším úkolem je vymyslet, jakým způsobem dostanete kostru tohoto dinosaura do jiného muzea. Pozor na to, že kostra se nesmí poškodit, na helikoptéru nemáte peníze a do jednoho nákladního auta se celá kostra nevejde.“</a:t>
            </a:r>
          </a:p>
        </p:txBody>
      </p:sp>
      <p:sp>
        <p:nvSpPr>
          <p:cNvPr id="8" name="Nadpis 1">
            <a:extLst>
              <a:ext uri="{FF2B5EF4-FFF2-40B4-BE49-F238E27FC236}">
                <a16:creationId xmlns:a16="http://schemas.microsoft.com/office/drawing/2014/main" id="{6CD30B95-C2E5-E634-F318-A6E3030C65FE}"/>
              </a:ext>
            </a:extLst>
          </p:cNvPr>
          <p:cNvSpPr txBox="1">
            <a:spLocks/>
          </p:cNvSpPr>
          <p:nvPr/>
        </p:nvSpPr>
        <p:spPr>
          <a:xfrm>
            <a:off x="287338" y="9463796"/>
            <a:ext cx="3195637" cy="25195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800" b="0" dirty="0">
                <a:solidFill>
                  <a:schemeClr val="bg1">
                    <a:lumMod val="50000"/>
                  </a:schemeClr>
                </a:solidFill>
              </a:rPr>
              <a:t>internet4kids.mff.cuni.cz</a:t>
            </a:r>
            <a:endParaRPr lang="en-US" sz="800" b="0" dirty="0">
              <a:solidFill>
                <a:schemeClr val="bg1">
                  <a:lumMod val="50000"/>
                </a:schemeClr>
              </a:solidFill>
            </a:endParaRPr>
          </a:p>
        </p:txBody>
      </p:sp>
    </p:spTree>
    <p:extLst>
      <p:ext uri="{BB962C8B-B14F-4D97-AF65-F5344CB8AC3E}">
        <p14:creationId xmlns:p14="http://schemas.microsoft.com/office/powerpoint/2010/main" val="3106975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30A709-983F-593C-3453-39FD1C332961}"/>
            </a:ext>
          </a:extLst>
        </p:cNvPr>
        <p:cNvGrpSpPr/>
        <p:nvPr/>
      </p:nvGrpSpPr>
      <p:grpSpPr>
        <a:xfrm>
          <a:off x="0" y="0"/>
          <a:ext cx="0" cy="0"/>
          <a:chOff x="0" y="0"/>
          <a:chExt cx="0" cy="0"/>
        </a:xfrm>
      </p:grpSpPr>
      <p:sp>
        <p:nvSpPr>
          <p:cNvPr id="43" name="Zástupný symbol pro číslo snímku 42">
            <a:extLst>
              <a:ext uri="{FF2B5EF4-FFF2-40B4-BE49-F238E27FC236}">
                <a16:creationId xmlns:a16="http://schemas.microsoft.com/office/drawing/2014/main" id="{44DB80D4-B7FD-CA57-176B-253D6B392024}"/>
              </a:ext>
            </a:extLst>
          </p:cNvPr>
          <p:cNvSpPr>
            <a:spLocks noGrp="1"/>
          </p:cNvSpPr>
          <p:nvPr>
            <p:ph type="sldNum" sz="quarter" idx="12"/>
          </p:nvPr>
        </p:nvSpPr>
        <p:spPr/>
        <p:txBody>
          <a:bodyPr/>
          <a:lstStyle/>
          <a:p>
            <a:fld id="{92AB32FF-A138-4429-B478-DF8FBDAC87D8}" type="slidenum">
              <a:rPr lang="en-US" smtClean="0"/>
              <a:pPr/>
              <a:t>2</a:t>
            </a:fld>
            <a:endParaRPr lang="en-US"/>
          </a:p>
        </p:txBody>
      </p:sp>
      <p:sp>
        <p:nvSpPr>
          <p:cNvPr id="9" name="Nadpis 1">
            <a:extLst>
              <a:ext uri="{FF2B5EF4-FFF2-40B4-BE49-F238E27FC236}">
                <a16:creationId xmlns:a16="http://schemas.microsoft.com/office/drawing/2014/main" id="{750027F2-40DE-02F1-D948-E0F6EB7CE2B4}"/>
              </a:ext>
            </a:extLst>
          </p:cNvPr>
          <p:cNvSpPr txBox="1">
            <a:spLocks/>
          </p:cNvSpPr>
          <p:nvPr/>
        </p:nvSpPr>
        <p:spPr>
          <a:xfrm>
            <a:off x="292100" y="488803"/>
            <a:ext cx="6276975" cy="2533795"/>
          </a:xfrm>
          <a:prstGeom prst="rect">
            <a:avLst/>
          </a:prstGeom>
        </p:spPr>
        <p:txBody>
          <a:bodyPr numCol="2" spcCol="21600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1000"/>
              </a:lnSpc>
            </a:pPr>
            <a:r>
              <a:rPr lang="cs-CZ" sz="1000" spc="11" dirty="0"/>
              <a:t>Žáci pracují ve dvojicích, poradí se cca </a:t>
            </a:r>
            <a:br>
              <a:rPr lang="cs-CZ" sz="1000" spc="11" dirty="0"/>
            </a:br>
            <a:r>
              <a:rPr lang="cs-CZ" sz="1000" spc="11" dirty="0"/>
              <a:t>2 minuty, poté sdílí nápady společně.</a:t>
            </a:r>
            <a:r>
              <a:rPr lang="cs-CZ" sz="1000" dirty="0"/>
              <a:t> Učitel </a:t>
            </a:r>
          </a:p>
          <a:p>
            <a:pPr>
              <a:lnSpc>
                <a:spcPct val="111000"/>
              </a:lnSpc>
            </a:pPr>
            <a:r>
              <a:rPr lang="cs-CZ" sz="1000" dirty="0"/>
              <a:t>usměrňuje nápady tak, aby na závěr dospěli </a:t>
            </a:r>
            <a:br>
              <a:rPr lang="cs-CZ" sz="1000" dirty="0"/>
            </a:br>
            <a:r>
              <a:rPr lang="cs-CZ" sz="1000" dirty="0"/>
              <a:t>k tomu, že je </a:t>
            </a:r>
            <a:r>
              <a:rPr lang="cs-CZ" sz="1000" b="1" dirty="0"/>
              <a:t>potřeba kostru rozebrat, kosti očíslovat (nebo jinak označit), vytvořit plánek, jak kostru později sestavit, naložit do více nákladních aut, převést do druhého muzea a následně složit kostru dle plánku.</a:t>
            </a:r>
            <a:r>
              <a:rPr lang="cs-CZ" sz="1000" dirty="0"/>
              <a:t> </a:t>
            </a:r>
            <a:r>
              <a:rPr lang="cs-CZ" sz="1000" b="1" dirty="0">
                <a:solidFill>
                  <a:srgbClr val="0070C0"/>
                </a:solidFill>
              </a:rPr>
              <a:t>Prezentace, snímek 3.</a:t>
            </a:r>
          </a:p>
          <a:p>
            <a:pPr>
              <a:lnSpc>
                <a:spcPct val="111000"/>
              </a:lnSpc>
            </a:pPr>
            <a:endParaRPr lang="cs-CZ" sz="1000" dirty="0"/>
          </a:p>
          <a:p>
            <a:pPr>
              <a:lnSpc>
                <a:spcPct val="111000"/>
              </a:lnSpc>
            </a:pPr>
            <a:r>
              <a:rPr lang="cs-CZ" sz="1000" spc="22" dirty="0"/>
              <a:t>Pozn. Snažte se aktivitu vést takovým způsobem, aby žádný nápad nebyl považován za chybný. Setkali jsme se během testování s různými nápady žáků, např. „Použiju kouzlo pro přenos věcí.“ </a:t>
            </a:r>
            <a:br>
              <a:rPr lang="cs-CZ" sz="1000" spc="-45" dirty="0"/>
            </a:br>
            <a:r>
              <a:rPr lang="cs-CZ" sz="1000" dirty="0"/>
              <a:t>Na takové odpovědi doporučujeme reagovat „Ano, to je dobrý nápad, ale my bohužel </a:t>
            </a:r>
            <a:r>
              <a:rPr lang="cs-CZ" sz="1000" spc="-11" dirty="0"/>
              <a:t>kouzlit neumíme</a:t>
            </a:r>
            <a:r>
              <a:rPr lang="cs-CZ" sz="1000" dirty="0"/>
              <a:t>. Napadá vás, jak to můžeme vyřešit jinak?“</a:t>
            </a:r>
          </a:p>
          <a:p>
            <a:pPr>
              <a:lnSpc>
                <a:spcPct val="111000"/>
              </a:lnSpc>
            </a:pPr>
            <a:endParaRPr lang="cs-CZ" sz="1000" dirty="0"/>
          </a:p>
          <a:p>
            <a:pPr>
              <a:lnSpc>
                <a:spcPct val="111000"/>
              </a:lnSpc>
            </a:pPr>
            <a:r>
              <a:rPr lang="cs-CZ" sz="1000" dirty="0"/>
              <a:t>Dále se ptejte: </a:t>
            </a:r>
            <a:r>
              <a:rPr lang="cs-CZ" sz="1000" b="1" dirty="0"/>
              <a:t>Když kostra pojede ve více nákladních autech, bude vadit, že se každý náklaďák dostane do muzea jinou cestou </a:t>
            </a:r>
            <a:br>
              <a:rPr lang="cs-CZ" sz="1000" b="1" dirty="0"/>
            </a:br>
            <a:r>
              <a:rPr lang="cs-CZ" sz="1000" b="1" dirty="0"/>
              <a:t>a v jiném než původním pořadí?</a:t>
            </a:r>
          </a:p>
          <a:p>
            <a:pPr>
              <a:lnSpc>
                <a:spcPct val="111000"/>
              </a:lnSpc>
            </a:pPr>
            <a:r>
              <a:rPr lang="cs-CZ" sz="1000" dirty="0"/>
              <a:t>Nezáleží na cestě, hlavní je, že všechny dojedou do cíle.</a:t>
            </a:r>
          </a:p>
          <a:p>
            <a:pPr>
              <a:lnSpc>
                <a:spcPct val="111000"/>
              </a:lnSpc>
            </a:pPr>
            <a:endParaRPr lang="cs-CZ" sz="1000" dirty="0"/>
          </a:p>
          <a:p>
            <a:pPr>
              <a:lnSpc>
                <a:spcPct val="111000"/>
              </a:lnSpc>
            </a:pPr>
            <a:r>
              <a:rPr lang="cs-CZ" sz="1000" i="1" dirty="0"/>
              <a:t>„Úplně stejně jako s kostrou dinosaura to funguje i s posíláním dat na internetu.“</a:t>
            </a:r>
          </a:p>
        </p:txBody>
      </p:sp>
      <p:sp>
        <p:nvSpPr>
          <p:cNvPr id="2" name="Nadpis 1">
            <a:extLst>
              <a:ext uri="{FF2B5EF4-FFF2-40B4-BE49-F238E27FC236}">
                <a16:creationId xmlns:a16="http://schemas.microsoft.com/office/drawing/2014/main" id="{F9A76465-3D6B-FAB1-DAC8-D3D600553CAC}"/>
              </a:ext>
            </a:extLst>
          </p:cNvPr>
          <p:cNvSpPr txBox="1">
            <a:spLocks/>
          </p:cNvSpPr>
          <p:nvPr/>
        </p:nvSpPr>
        <p:spPr>
          <a:xfrm>
            <a:off x="287337" y="3354057"/>
            <a:ext cx="6281737" cy="176543"/>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200" b="1" cap="all" dirty="0"/>
              <a:t>Uvědomění: Pakety, IP adresa a datová stopa (20–25 min)</a:t>
            </a:r>
            <a:endParaRPr lang="en-US" sz="1200" b="1" cap="all" dirty="0"/>
          </a:p>
        </p:txBody>
      </p:sp>
      <p:sp>
        <p:nvSpPr>
          <p:cNvPr id="5" name="Nadpis 1">
            <a:extLst>
              <a:ext uri="{FF2B5EF4-FFF2-40B4-BE49-F238E27FC236}">
                <a16:creationId xmlns:a16="http://schemas.microsoft.com/office/drawing/2014/main" id="{76B506D4-4A17-2943-EC28-AEE5F98BAFA0}"/>
              </a:ext>
            </a:extLst>
          </p:cNvPr>
          <p:cNvSpPr txBox="1">
            <a:spLocks/>
          </p:cNvSpPr>
          <p:nvPr/>
        </p:nvSpPr>
        <p:spPr>
          <a:xfrm>
            <a:off x="287337" y="3691902"/>
            <a:ext cx="6281737" cy="163087"/>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l-PL" sz="1200" cap="all" dirty="0"/>
              <a:t>Pakety a IP adresy (3–5 min)</a:t>
            </a:r>
            <a:endParaRPr lang="en-US" sz="1200" cap="all" dirty="0"/>
          </a:p>
        </p:txBody>
      </p:sp>
      <p:cxnSp>
        <p:nvCxnSpPr>
          <p:cNvPr id="6" name="Přímá spojnice 5">
            <a:extLst>
              <a:ext uri="{FF2B5EF4-FFF2-40B4-BE49-F238E27FC236}">
                <a16:creationId xmlns:a16="http://schemas.microsoft.com/office/drawing/2014/main" id="{CB0104D2-E568-B122-1C1B-AABA020BAFDB}"/>
              </a:ext>
            </a:extLst>
          </p:cNvPr>
          <p:cNvCxnSpPr>
            <a:cxnSpLocks/>
          </p:cNvCxnSpPr>
          <p:nvPr/>
        </p:nvCxnSpPr>
        <p:spPr>
          <a:xfrm>
            <a:off x="2981325" y="3854989"/>
            <a:ext cx="3528482" cy="0"/>
          </a:xfrm>
          <a:prstGeom prst="line">
            <a:avLst/>
          </a:prstGeom>
          <a:ln w="6350">
            <a:solidFill>
              <a:schemeClr val="tx1">
                <a:lumMod val="50000"/>
                <a:lumOff val="50000"/>
              </a:schemeClr>
            </a:solidFill>
          </a:ln>
        </p:spPr>
        <p:style>
          <a:lnRef idx="2">
            <a:schemeClr val="dk1"/>
          </a:lnRef>
          <a:fillRef idx="0">
            <a:schemeClr val="dk1"/>
          </a:fillRef>
          <a:effectRef idx="1">
            <a:schemeClr val="dk1"/>
          </a:effectRef>
          <a:fontRef idx="minor">
            <a:schemeClr val="tx1"/>
          </a:fontRef>
        </p:style>
      </p:cxnSp>
      <p:sp>
        <p:nvSpPr>
          <p:cNvPr id="14" name="Nadpis 1">
            <a:extLst>
              <a:ext uri="{FF2B5EF4-FFF2-40B4-BE49-F238E27FC236}">
                <a16:creationId xmlns:a16="http://schemas.microsoft.com/office/drawing/2014/main" id="{59D81426-26A5-52D1-A62E-1EB49FCFA150}"/>
              </a:ext>
            </a:extLst>
          </p:cNvPr>
          <p:cNvSpPr txBox="1">
            <a:spLocks/>
          </p:cNvSpPr>
          <p:nvPr/>
        </p:nvSpPr>
        <p:spPr>
          <a:xfrm>
            <a:off x="292100" y="4031054"/>
            <a:ext cx="6276975" cy="2531344"/>
          </a:xfrm>
          <a:prstGeom prst="rect">
            <a:avLst/>
          </a:prstGeom>
        </p:spPr>
        <p:txBody>
          <a:bodyPr numCol="2" spcCol="21600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1000"/>
              </a:lnSpc>
            </a:pPr>
            <a:r>
              <a:rPr lang="cs-CZ" sz="1000" i="1" spc="22" dirty="0"/>
              <a:t>„Představte si, že posíláte kamarádům fotku přes internet. Taková fotka se, stejně jako kostra dinosaura, rozloží na malé kousíčky </a:t>
            </a:r>
            <a:br>
              <a:rPr lang="cs-CZ" sz="1000" i="1" spc="22" dirty="0"/>
            </a:br>
            <a:r>
              <a:rPr lang="cs-CZ" sz="1000" i="1" spc="22" dirty="0"/>
              <a:t>a přes internetovou síť cestují ty kousíčky klidně každý jinou cestou. Všechny se složí až v zařízení kamaráda. Těm kousíčkům se říká pakety. Čím větší bude to, co posíláme, tím víc vznikne paketů.“</a:t>
            </a:r>
          </a:p>
          <a:p>
            <a:pPr>
              <a:lnSpc>
                <a:spcPct val="111000"/>
              </a:lnSpc>
            </a:pPr>
            <a:r>
              <a:rPr lang="cs-CZ" sz="1000" b="1" dirty="0">
                <a:solidFill>
                  <a:srgbClr val="0070C0"/>
                </a:solidFill>
              </a:rPr>
              <a:t>Prezentace, snímek 4.</a:t>
            </a:r>
          </a:p>
          <a:p>
            <a:pPr>
              <a:lnSpc>
                <a:spcPct val="111000"/>
              </a:lnSpc>
            </a:pPr>
            <a:endParaRPr lang="cs-CZ" sz="1000" b="1" dirty="0">
              <a:solidFill>
                <a:srgbClr val="0070C0"/>
              </a:solidFill>
            </a:endParaRPr>
          </a:p>
          <a:p>
            <a:pPr marL="171450" indent="-171450">
              <a:lnSpc>
                <a:spcPct val="111000"/>
              </a:lnSpc>
              <a:buFont typeface="Arial" panose="020B0604020202020204" pitchFamily="34" charset="0"/>
              <a:buChar char="•"/>
            </a:pPr>
            <a:r>
              <a:rPr lang="cs-CZ" sz="1000" b="1" spc="11" dirty="0"/>
              <a:t>Rozdělí se na více paketů fotka, nebo video? Co myslíte?</a:t>
            </a:r>
            <a:br>
              <a:rPr lang="cs-CZ" sz="1000" b="1" spc="11" dirty="0"/>
            </a:br>
            <a:r>
              <a:rPr lang="cs-CZ" sz="1000" spc="11" dirty="0"/>
              <a:t>Typicky video. Je to proto, že video má větší velikost než fotka. Fotka je zase větší než například textový dokument. Neplatí to ale bez výjimky, záleží např. na délce textu, kvalitě fotografie, délce videa atd.</a:t>
            </a:r>
            <a:br>
              <a:rPr lang="cs-CZ" sz="1000" spc="11" dirty="0"/>
            </a:br>
            <a:r>
              <a:rPr lang="cs-CZ" sz="1000" b="1" dirty="0">
                <a:solidFill>
                  <a:srgbClr val="0070C0"/>
                </a:solidFill>
              </a:rPr>
              <a:t>Prezentace, snímek 4.</a:t>
            </a:r>
          </a:p>
          <a:p>
            <a:pPr>
              <a:lnSpc>
                <a:spcPct val="111000"/>
              </a:lnSpc>
            </a:pPr>
            <a:endParaRPr lang="cs-CZ" sz="1000" b="1" dirty="0">
              <a:solidFill>
                <a:srgbClr val="0070C0"/>
              </a:solidFill>
            </a:endParaRPr>
          </a:p>
          <a:p>
            <a:pPr marL="171450" indent="-171450">
              <a:lnSpc>
                <a:spcPct val="111000"/>
              </a:lnSpc>
              <a:buFont typeface="Arial" panose="020B0604020202020204" pitchFamily="34" charset="0"/>
              <a:buChar char="•"/>
            </a:pPr>
            <a:r>
              <a:rPr lang="cs-CZ" sz="1000" b="1" spc="11" dirty="0"/>
              <a:t>Jak je možné, že pakety dorazí do správného zařízení? Jak to, že například fotka, kterou posílám jednomu člověku, nedorazí do počítače jeho souseda?</a:t>
            </a:r>
            <a:br>
              <a:rPr lang="cs-CZ" sz="1000" b="1" spc="11" dirty="0"/>
            </a:br>
            <a:r>
              <a:rPr lang="cs-CZ" sz="1000" spc="11" dirty="0"/>
              <a:t>Protože každé zařízení má svou adresu. Jmenuje se IP adresa. Díky tomuto číslu routery poznají, kam mají data poslat </a:t>
            </a:r>
            <a:br>
              <a:rPr lang="cs-CZ" sz="1000" spc="11" dirty="0"/>
            </a:br>
            <a:r>
              <a:rPr lang="cs-CZ" sz="1000" spc="11" dirty="0"/>
              <a:t>a nám dorazí správné pakety.</a:t>
            </a:r>
            <a:br>
              <a:rPr lang="cs-CZ" sz="1000" spc="11" dirty="0"/>
            </a:br>
            <a:r>
              <a:rPr lang="cs-CZ" sz="1000" b="1" dirty="0">
                <a:solidFill>
                  <a:srgbClr val="0070C0"/>
                </a:solidFill>
              </a:rPr>
              <a:t>Prezentace, snímek 5.</a:t>
            </a:r>
          </a:p>
        </p:txBody>
      </p:sp>
      <p:sp>
        <p:nvSpPr>
          <p:cNvPr id="15" name="Nadpis 1">
            <a:extLst>
              <a:ext uri="{FF2B5EF4-FFF2-40B4-BE49-F238E27FC236}">
                <a16:creationId xmlns:a16="http://schemas.microsoft.com/office/drawing/2014/main" id="{3D513293-6410-45E2-F602-C7E79EC501E0}"/>
              </a:ext>
            </a:extLst>
          </p:cNvPr>
          <p:cNvSpPr txBox="1">
            <a:spLocks/>
          </p:cNvSpPr>
          <p:nvPr/>
        </p:nvSpPr>
        <p:spPr>
          <a:xfrm>
            <a:off x="287337" y="6740197"/>
            <a:ext cx="6281737" cy="163087"/>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l-PL" sz="1200" cap="all" dirty="0"/>
              <a:t>Co je pravda? (5 min)</a:t>
            </a:r>
            <a:endParaRPr lang="en-US" sz="1200" cap="all" dirty="0"/>
          </a:p>
        </p:txBody>
      </p:sp>
      <p:cxnSp>
        <p:nvCxnSpPr>
          <p:cNvPr id="16" name="Přímá spojnice 15">
            <a:extLst>
              <a:ext uri="{FF2B5EF4-FFF2-40B4-BE49-F238E27FC236}">
                <a16:creationId xmlns:a16="http://schemas.microsoft.com/office/drawing/2014/main" id="{D89BEB20-B2D0-7007-DE7F-97CB6D13A705}"/>
              </a:ext>
            </a:extLst>
          </p:cNvPr>
          <p:cNvCxnSpPr>
            <a:cxnSpLocks/>
          </p:cNvCxnSpPr>
          <p:nvPr/>
        </p:nvCxnSpPr>
        <p:spPr>
          <a:xfrm>
            <a:off x="2413000" y="6903284"/>
            <a:ext cx="4096807" cy="0"/>
          </a:xfrm>
          <a:prstGeom prst="line">
            <a:avLst/>
          </a:prstGeom>
          <a:ln w="6350">
            <a:solidFill>
              <a:schemeClr val="tx1">
                <a:lumMod val="50000"/>
                <a:lumOff val="50000"/>
              </a:schemeClr>
            </a:solidFill>
          </a:ln>
        </p:spPr>
        <p:style>
          <a:lnRef idx="2">
            <a:schemeClr val="dk1"/>
          </a:lnRef>
          <a:fillRef idx="0">
            <a:schemeClr val="dk1"/>
          </a:fillRef>
          <a:effectRef idx="1">
            <a:schemeClr val="dk1"/>
          </a:effectRef>
          <a:fontRef idx="minor">
            <a:schemeClr val="tx1"/>
          </a:fontRef>
        </p:style>
      </p:cxnSp>
      <p:sp>
        <p:nvSpPr>
          <p:cNvPr id="25" name="Nadpis 1">
            <a:extLst>
              <a:ext uri="{FF2B5EF4-FFF2-40B4-BE49-F238E27FC236}">
                <a16:creationId xmlns:a16="http://schemas.microsoft.com/office/drawing/2014/main" id="{D76BD01B-F5ED-1277-B13C-82F69D1152B2}"/>
              </a:ext>
            </a:extLst>
          </p:cNvPr>
          <p:cNvSpPr txBox="1">
            <a:spLocks/>
          </p:cNvSpPr>
          <p:nvPr/>
        </p:nvSpPr>
        <p:spPr>
          <a:xfrm>
            <a:off x="292100" y="7086600"/>
            <a:ext cx="6276975" cy="1164896"/>
          </a:xfrm>
          <a:prstGeom prst="rect">
            <a:avLst/>
          </a:prstGeom>
        </p:spPr>
        <p:txBody>
          <a:bodyPr numCol="2" spcCol="21600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1000"/>
              </a:lnSpc>
            </a:pPr>
            <a:r>
              <a:rPr lang="cs-CZ" sz="1000" b="1" dirty="0">
                <a:solidFill>
                  <a:srgbClr val="0070C0"/>
                </a:solidFill>
              </a:rPr>
              <a:t>Pracovní list, úkol 1.</a:t>
            </a:r>
            <a:r>
              <a:rPr lang="cs-CZ" sz="1000" dirty="0"/>
              <a:t> Žáci samostatně či ve dvojicích pracují na úkolu 1. Odpovědi píšou do sloupce „Můj tip“. Na závěr učitel žákům sdělí správné odpovědi, případně vysvětlí nejasnosti. Správné odpovědi si žáci zapíšou do druhého sloupce.</a:t>
            </a:r>
          </a:p>
          <a:p>
            <a:pPr>
              <a:lnSpc>
                <a:spcPct val="111000"/>
              </a:lnSpc>
            </a:pPr>
            <a:r>
              <a:rPr lang="cs-CZ" sz="1000" dirty="0"/>
              <a:t>Správné odpovědi: </a:t>
            </a:r>
            <a:br>
              <a:rPr lang="cs-CZ" sz="1000" dirty="0"/>
            </a:br>
            <a:r>
              <a:rPr lang="cs-CZ" sz="1000" dirty="0"/>
              <a:t>1. Vždy (aby data dorazila do správného zařízení) , 2. Ne, 3. Ne, 4. Spíše ano (ale není to tak vždy), 5. Ne, 6. Ne (nikoliv servery, </a:t>
            </a:r>
            <a:br>
              <a:rPr lang="cs-CZ" sz="1000" dirty="0"/>
            </a:br>
            <a:r>
              <a:rPr lang="cs-CZ" sz="1000" dirty="0"/>
              <a:t>ale routery)</a:t>
            </a:r>
          </a:p>
        </p:txBody>
      </p:sp>
      <p:sp>
        <p:nvSpPr>
          <p:cNvPr id="26" name="Nadpis 1">
            <a:extLst>
              <a:ext uri="{FF2B5EF4-FFF2-40B4-BE49-F238E27FC236}">
                <a16:creationId xmlns:a16="http://schemas.microsoft.com/office/drawing/2014/main" id="{832AD33D-94C3-5694-E471-F70E5011D3EF}"/>
              </a:ext>
            </a:extLst>
          </p:cNvPr>
          <p:cNvSpPr txBox="1">
            <a:spLocks/>
          </p:cNvSpPr>
          <p:nvPr/>
        </p:nvSpPr>
        <p:spPr>
          <a:xfrm>
            <a:off x="287337" y="8432800"/>
            <a:ext cx="6281737" cy="163087"/>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l-PL" sz="1200" cap="all" dirty="0"/>
              <a:t>Datová stopa (5–7 min)</a:t>
            </a:r>
            <a:endParaRPr lang="en-US" sz="1200" cap="all" dirty="0"/>
          </a:p>
        </p:txBody>
      </p:sp>
      <p:cxnSp>
        <p:nvCxnSpPr>
          <p:cNvPr id="28" name="Přímá spojnice 27">
            <a:extLst>
              <a:ext uri="{FF2B5EF4-FFF2-40B4-BE49-F238E27FC236}">
                <a16:creationId xmlns:a16="http://schemas.microsoft.com/office/drawing/2014/main" id="{6F6899DD-C3BC-AF6F-A209-06776FD27D74}"/>
              </a:ext>
            </a:extLst>
          </p:cNvPr>
          <p:cNvCxnSpPr>
            <a:cxnSpLocks/>
          </p:cNvCxnSpPr>
          <p:nvPr/>
        </p:nvCxnSpPr>
        <p:spPr>
          <a:xfrm>
            <a:off x="2413000" y="8595887"/>
            <a:ext cx="4096807" cy="0"/>
          </a:xfrm>
          <a:prstGeom prst="line">
            <a:avLst/>
          </a:prstGeom>
          <a:ln w="6350">
            <a:solidFill>
              <a:schemeClr val="tx1">
                <a:lumMod val="50000"/>
                <a:lumOff val="50000"/>
              </a:schemeClr>
            </a:solidFill>
          </a:ln>
        </p:spPr>
        <p:style>
          <a:lnRef idx="2">
            <a:schemeClr val="dk1"/>
          </a:lnRef>
          <a:fillRef idx="0">
            <a:schemeClr val="dk1"/>
          </a:fillRef>
          <a:effectRef idx="1">
            <a:schemeClr val="dk1"/>
          </a:effectRef>
          <a:fontRef idx="minor">
            <a:schemeClr val="tx1"/>
          </a:fontRef>
        </p:style>
      </p:cxnSp>
      <p:sp>
        <p:nvSpPr>
          <p:cNvPr id="32" name="Nadpis 1">
            <a:extLst>
              <a:ext uri="{FF2B5EF4-FFF2-40B4-BE49-F238E27FC236}">
                <a16:creationId xmlns:a16="http://schemas.microsoft.com/office/drawing/2014/main" id="{6AD5F972-ACEB-2F1B-142E-4038A6E02FA2}"/>
              </a:ext>
            </a:extLst>
          </p:cNvPr>
          <p:cNvSpPr txBox="1">
            <a:spLocks/>
          </p:cNvSpPr>
          <p:nvPr/>
        </p:nvSpPr>
        <p:spPr>
          <a:xfrm>
            <a:off x="292100" y="8775700"/>
            <a:ext cx="6276975" cy="671906"/>
          </a:xfrm>
          <a:prstGeom prst="rect">
            <a:avLst/>
          </a:prstGeom>
        </p:spPr>
        <p:txBody>
          <a:bodyPr numCol="2" spcCol="21600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1000"/>
              </a:lnSpc>
            </a:pPr>
            <a:r>
              <a:rPr lang="cs-CZ" sz="1000" b="1" dirty="0"/>
              <a:t>Je internet zadarmo? </a:t>
            </a:r>
            <a:r>
              <a:rPr lang="cs-CZ" sz="1000" b="1" dirty="0">
                <a:solidFill>
                  <a:srgbClr val="0070C0"/>
                </a:solidFill>
              </a:rPr>
              <a:t>Prezentace, snímek 6. </a:t>
            </a:r>
            <a:r>
              <a:rPr lang="cs-CZ" sz="1000" b="1" dirty="0"/>
              <a:t>Kdo platí internet?</a:t>
            </a:r>
          </a:p>
          <a:p>
            <a:pPr>
              <a:lnSpc>
                <a:spcPct val="111000"/>
              </a:lnSpc>
            </a:pPr>
            <a:r>
              <a:rPr lang="cs-CZ" sz="1000" dirty="0"/>
              <a:t>Ne, internet není zadarmo. Internet není něco, co si může každý zdarma „chytit ze vzduchu”, ani neexistuje žádný člověk nebo společnost, který by internet vlastnil a tomu uživatelé internetu platili.  Platíme za připojení poskytovatelům internetu.</a:t>
            </a:r>
          </a:p>
        </p:txBody>
      </p:sp>
      <p:sp>
        <p:nvSpPr>
          <p:cNvPr id="33" name="Nadpis 1">
            <a:extLst>
              <a:ext uri="{FF2B5EF4-FFF2-40B4-BE49-F238E27FC236}">
                <a16:creationId xmlns:a16="http://schemas.microsoft.com/office/drawing/2014/main" id="{C16D4A99-EC9D-0BE8-D57F-962EC4B28AB4}"/>
              </a:ext>
            </a:extLst>
          </p:cNvPr>
          <p:cNvSpPr txBox="1">
            <a:spLocks/>
          </p:cNvSpPr>
          <p:nvPr/>
        </p:nvSpPr>
        <p:spPr>
          <a:xfrm>
            <a:off x="287338" y="143969"/>
            <a:ext cx="3086097"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1000" b="0" dirty="0"/>
              <a:t>HODINA 3 – CO O NÁS VÍ INTERNET?</a:t>
            </a:r>
            <a:endParaRPr lang="en-US" sz="1000" b="0" dirty="0"/>
          </a:p>
        </p:txBody>
      </p:sp>
      <p:sp>
        <p:nvSpPr>
          <p:cNvPr id="34" name="Nadpis 1">
            <a:extLst>
              <a:ext uri="{FF2B5EF4-FFF2-40B4-BE49-F238E27FC236}">
                <a16:creationId xmlns:a16="http://schemas.microsoft.com/office/drawing/2014/main" id="{99357F35-1726-69AD-6958-577D5A1A800B}"/>
              </a:ext>
            </a:extLst>
          </p:cNvPr>
          <p:cNvSpPr txBox="1">
            <a:spLocks/>
          </p:cNvSpPr>
          <p:nvPr/>
        </p:nvSpPr>
        <p:spPr>
          <a:xfrm>
            <a:off x="3482974" y="148730"/>
            <a:ext cx="3082925"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pPr algn="r"/>
            <a:r>
              <a:rPr lang="cs-CZ" sz="1000" b="0" dirty="0"/>
              <a:t>6.-7. ročník ZŠ / lehčí varianta</a:t>
            </a:r>
            <a:endParaRPr lang="en-US" sz="1000" b="0" dirty="0"/>
          </a:p>
        </p:txBody>
      </p:sp>
      <p:sp>
        <p:nvSpPr>
          <p:cNvPr id="3" name="Nadpis 1">
            <a:extLst>
              <a:ext uri="{FF2B5EF4-FFF2-40B4-BE49-F238E27FC236}">
                <a16:creationId xmlns:a16="http://schemas.microsoft.com/office/drawing/2014/main" id="{1F456DEC-4227-D3DD-9E95-4402D3F0F850}"/>
              </a:ext>
            </a:extLst>
          </p:cNvPr>
          <p:cNvSpPr txBox="1">
            <a:spLocks/>
          </p:cNvSpPr>
          <p:nvPr/>
        </p:nvSpPr>
        <p:spPr>
          <a:xfrm>
            <a:off x="287338" y="9463796"/>
            <a:ext cx="3195637" cy="25195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800" b="0" dirty="0">
                <a:solidFill>
                  <a:schemeClr val="bg1">
                    <a:lumMod val="50000"/>
                  </a:schemeClr>
                </a:solidFill>
              </a:rPr>
              <a:t>internet4kids.mff.cuni.cz</a:t>
            </a:r>
            <a:endParaRPr lang="en-US" sz="800" b="0" dirty="0">
              <a:solidFill>
                <a:schemeClr val="bg1">
                  <a:lumMod val="50000"/>
                </a:schemeClr>
              </a:solidFill>
            </a:endParaRPr>
          </a:p>
        </p:txBody>
      </p:sp>
    </p:spTree>
    <p:extLst>
      <p:ext uri="{BB962C8B-B14F-4D97-AF65-F5344CB8AC3E}">
        <p14:creationId xmlns:p14="http://schemas.microsoft.com/office/powerpoint/2010/main" val="9026410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F8CF73-70BA-1089-60CD-F294355EC28C}"/>
            </a:ext>
          </a:extLst>
        </p:cNvPr>
        <p:cNvGrpSpPr/>
        <p:nvPr/>
      </p:nvGrpSpPr>
      <p:grpSpPr>
        <a:xfrm>
          <a:off x="0" y="0"/>
          <a:ext cx="0" cy="0"/>
          <a:chOff x="0" y="0"/>
          <a:chExt cx="0" cy="0"/>
        </a:xfrm>
      </p:grpSpPr>
      <p:sp>
        <p:nvSpPr>
          <p:cNvPr id="43" name="Zástupný symbol pro číslo snímku 42">
            <a:extLst>
              <a:ext uri="{FF2B5EF4-FFF2-40B4-BE49-F238E27FC236}">
                <a16:creationId xmlns:a16="http://schemas.microsoft.com/office/drawing/2014/main" id="{5012F944-FD56-9007-4B8B-9FB780E67EBD}"/>
              </a:ext>
            </a:extLst>
          </p:cNvPr>
          <p:cNvSpPr>
            <a:spLocks noGrp="1"/>
          </p:cNvSpPr>
          <p:nvPr>
            <p:ph type="sldNum" sz="quarter" idx="12"/>
          </p:nvPr>
        </p:nvSpPr>
        <p:spPr/>
        <p:txBody>
          <a:bodyPr/>
          <a:lstStyle/>
          <a:p>
            <a:fld id="{92AB32FF-A138-4429-B478-DF8FBDAC87D8}" type="slidenum">
              <a:rPr lang="en-US" smtClean="0"/>
              <a:pPr/>
              <a:t>3</a:t>
            </a:fld>
            <a:endParaRPr lang="en-US" dirty="0"/>
          </a:p>
        </p:txBody>
      </p:sp>
      <p:sp>
        <p:nvSpPr>
          <p:cNvPr id="31" name="Nadpis 1">
            <a:extLst>
              <a:ext uri="{FF2B5EF4-FFF2-40B4-BE49-F238E27FC236}">
                <a16:creationId xmlns:a16="http://schemas.microsoft.com/office/drawing/2014/main" id="{2E99F4F5-CC37-F791-B5B3-22BB2D6BB5CF}"/>
              </a:ext>
            </a:extLst>
          </p:cNvPr>
          <p:cNvSpPr txBox="1">
            <a:spLocks/>
          </p:cNvSpPr>
          <p:nvPr/>
        </p:nvSpPr>
        <p:spPr>
          <a:xfrm>
            <a:off x="3484567" y="7080249"/>
            <a:ext cx="3089909" cy="2368551"/>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endParaRPr lang="cs-CZ" sz="1000" dirty="0"/>
          </a:p>
        </p:txBody>
      </p:sp>
      <p:sp>
        <p:nvSpPr>
          <p:cNvPr id="2" name="Nadpis 1">
            <a:extLst>
              <a:ext uri="{FF2B5EF4-FFF2-40B4-BE49-F238E27FC236}">
                <a16:creationId xmlns:a16="http://schemas.microsoft.com/office/drawing/2014/main" id="{DBFE5AF0-EAA2-FCA7-1DB5-6F4FA61BF556}"/>
              </a:ext>
            </a:extLst>
          </p:cNvPr>
          <p:cNvSpPr txBox="1">
            <a:spLocks/>
          </p:cNvSpPr>
          <p:nvPr/>
        </p:nvSpPr>
        <p:spPr>
          <a:xfrm>
            <a:off x="287338" y="143969"/>
            <a:ext cx="3086097"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1000" b="0" dirty="0"/>
              <a:t>HODINA 3 – CO O NÁS VÍ INTERNET?</a:t>
            </a:r>
            <a:endParaRPr lang="en-US" sz="1000" b="0" dirty="0"/>
          </a:p>
        </p:txBody>
      </p:sp>
      <p:sp>
        <p:nvSpPr>
          <p:cNvPr id="3" name="Nadpis 1">
            <a:extLst>
              <a:ext uri="{FF2B5EF4-FFF2-40B4-BE49-F238E27FC236}">
                <a16:creationId xmlns:a16="http://schemas.microsoft.com/office/drawing/2014/main" id="{D93BFEDD-75E6-540D-F0B2-E8B9ED9A26F5}"/>
              </a:ext>
            </a:extLst>
          </p:cNvPr>
          <p:cNvSpPr txBox="1">
            <a:spLocks/>
          </p:cNvSpPr>
          <p:nvPr/>
        </p:nvSpPr>
        <p:spPr>
          <a:xfrm>
            <a:off x="3482974" y="148730"/>
            <a:ext cx="3082925"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pPr algn="r"/>
            <a:r>
              <a:rPr lang="cs-CZ" sz="1000" b="0" dirty="0"/>
              <a:t>6.-7. ročník ZŠ / lehčí varianta</a:t>
            </a:r>
            <a:endParaRPr lang="en-US" sz="1000" b="0" dirty="0"/>
          </a:p>
        </p:txBody>
      </p:sp>
      <p:sp>
        <p:nvSpPr>
          <p:cNvPr id="4" name="Nadpis 1">
            <a:extLst>
              <a:ext uri="{FF2B5EF4-FFF2-40B4-BE49-F238E27FC236}">
                <a16:creationId xmlns:a16="http://schemas.microsoft.com/office/drawing/2014/main" id="{E79CF1CF-79A4-9EF9-0860-4AF7A7BC7FEC}"/>
              </a:ext>
            </a:extLst>
          </p:cNvPr>
          <p:cNvSpPr txBox="1">
            <a:spLocks/>
          </p:cNvSpPr>
          <p:nvPr/>
        </p:nvSpPr>
        <p:spPr>
          <a:xfrm>
            <a:off x="292100" y="482600"/>
            <a:ext cx="6276975" cy="6095999"/>
          </a:xfrm>
          <a:prstGeom prst="rect">
            <a:avLst/>
          </a:prstGeom>
        </p:spPr>
        <p:txBody>
          <a:bodyPr numCol="2" spcCol="21600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1000"/>
              </a:lnSpc>
            </a:pPr>
            <a:r>
              <a:rPr lang="cs-CZ" sz="1000" spc="22" dirty="0"/>
              <a:t>Takových společností je spousta, v České republice je to například T-Mobile, Vodafone atd. Něco stojí zakopání nebo umístění kabelů (to mohla udělat zase jiná firma), provoz routerů, něco stojí také provoz serverů. Velké spousta webových stránek je financovaná díky reklamám. To znamená, že různé firmy zaplatí za to, že mohou na danou stránku umístit reklamu na svoje zboží.</a:t>
            </a:r>
          </a:p>
          <a:p>
            <a:pPr>
              <a:lnSpc>
                <a:spcPct val="111000"/>
              </a:lnSpc>
            </a:pPr>
            <a:endParaRPr lang="cs-CZ" sz="1000" spc="22" dirty="0"/>
          </a:p>
          <a:p>
            <a:pPr>
              <a:lnSpc>
                <a:spcPct val="111000"/>
              </a:lnSpc>
            </a:pPr>
            <a:r>
              <a:rPr lang="cs-CZ" sz="1000" b="1" spc="22" dirty="0">
                <a:solidFill>
                  <a:srgbClr val="0070C0"/>
                </a:solidFill>
              </a:rPr>
              <a:t>Prezentace, snímek 7.</a:t>
            </a:r>
            <a:r>
              <a:rPr lang="cs-CZ" sz="1000" spc="22" dirty="0"/>
              <a:t>  </a:t>
            </a:r>
            <a:r>
              <a:rPr lang="cs-CZ" sz="1000" b="1" spc="22" dirty="0"/>
              <a:t>Je tu někdo, kdo </a:t>
            </a:r>
            <a:br>
              <a:rPr lang="cs-CZ" sz="1000" b="1" spc="22" dirty="0"/>
            </a:br>
            <a:r>
              <a:rPr lang="cs-CZ" sz="1000" b="1" spc="22" dirty="0"/>
              <a:t>už se někdy setkal s tím, že by na nějaké stránce potvrzoval něco podobného? </a:t>
            </a:r>
            <a:br>
              <a:rPr lang="cs-CZ" sz="1000" b="1" spc="22" dirty="0"/>
            </a:br>
            <a:r>
              <a:rPr lang="cs-CZ" sz="1000" b="1" spc="22" dirty="0"/>
              <a:t>Kdo z vás to už někdy potvrdil? </a:t>
            </a:r>
          </a:p>
          <a:p>
            <a:pPr>
              <a:lnSpc>
                <a:spcPct val="111000"/>
              </a:lnSpc>
            </a:pPr>
            <a:r>
              <a:rPr lang="cs-CZ" sz="1000" spc="22" dirty="0"/>
              <a:t>Nechte žáky hlasovat.</a:t>
            </a:r>
          </a:p>
          <a:p>
            <a:pPr>
              <a:lnSpc>
                <a:spcPct val="111000"/>
              </a:lnSpc>
            </a:pPr>
            <a:endParaRPr lang="cs-CZ" sz="1000" spc="22" dirty="0"/>
          </a:p>
          <a:p>
            <a:pPr>
              <a:lnSpc>
                <a:spcPct val="111000"/>
              </a:lnSpc>
            </a:pPr>
            <a:r>
              <a:rPr lang="cs-CZ" sz="1000" b="1" spc="22" dirty="0"/>
              <a:t>Co se stane, když potvrdíme cookies? </a:t>
            </a:r>
          </a:p>
          <a:p>
            <a:pPr>
              <a:lnSpc>
                <a:spcPct val="111000"/>
              </a:lnSpc>
            </a:pPr>
            <a:r>
              <a:rPr lang="cs-CZ" sz="1000" b="1" spc="22" dirty="0">
                <a:solidFill>
                  <a:srgbClr val="0070C0"/>
                </a:solidFill>
              </a:rPr>
              <a:t>Prezentace, snímek 8. </a:t>
            </a:r>
            <a:r>
              <a:rPr lang="cs-CZ" sz="1000" spc="22" dirty="0"/>
              <a:t>Je to velmi podobné, jako když si v divadle dáme kabát do šatny. Jeden lístek s číslem nám dají na kabát </a:t>
            </a:r>
            <a:br>
              <a:rPr lang="cs-CZ" sz="1000" spc="22" dirty="0"/>
            </a:br>
            <a:r>
              <a:rPr lang="cs-CZ" sz="1000" spc="22" dirty="0"/>
              <a:t>a jeden si necháme u sebe. Díky tomu se ví, čí je který kabát, když si ho chceme po představení vyzvednout. Podobně to funguje i s cookies. Na serverech díky cookies „vědí“, co jsme si prohlíželi. </a:t>
            </a:r>
            <a:r>
              <a:rPr lang="cs-CZ" sz="1000" b="1" spc="22" dirty="0"/>
              <a:t>Když jsme na webové stránce poprvé a potvrdíme soubory cookies, náš počítač si to „zapamatuje“.</a:t>
            </a:r>
            <a:r>
              <a:rPr lang="cs-CZ" sz="1000" spc="22" dirty="0"/>
              <a:t> Pokud jdeme na stránku podruhé, server „pozná“, že jsme to opět my (tedy ne my osobně, ale naše zařízení). Na různé servery si tak mohou stránky u nás ukládat, na co se díváme, kam jsme klikli, kolik jsme strávili času na jaké stránce atd.</a:t>
            </a:r>
          </a:p>
          <a:p>
            <a:pPr>
              <a:lnSpc>
                <a:spcPct val="111000"/>
              </a:lnSpc>
            </a:pPr>
            <a:endParaRPr lang="cs-CZ" sz="1000" spc="11" dirty="0"/>
          </a:p>
          <a:p>
            <a:pPr>
              <a:lnSpc>
                <a:spcPct val="111000"/>
              </a:lnSpc>
            </a:pPr>
            <a:r>
              <a:rPr lang="cs-CZ" sz="1000" b="1" spc="-11" dirty="0"/>
              <a:t>K čemu by to mohlo být dobré?</a:t>
            </a:r>
          </a:p>
          <a:p>
            <a:pPr>
              <a:lnSpc>
                <a:spcPct val="111000"/>
              </a:lnSpc>
            </a:pPr>
            <a:r>
              <a:rPr lang="cs-CZ" sz="1000" spc="-11" dirty="0"/>
              <a:t>Pro uživatele: personalizace, obsahu – objevuje se mi, co mě zajímá</a:t>
            </a:r>
          </a:p>
          <a:p>
            <a:pPr>
              <a:lnSpc>
                <a:spcPct val="111000"/>
              </a:lnSpc>
            </a:pPr>
            <a:r>
              <a:rPr lang="cs-CZ" sz="1000" spc="-11" dirty="0"/>
              <a:t>Pro firmy: uživatelům se ukazují reklamy na produkty, které si spíše koupí; dále se nám objevují videa, která se nám líbí, a tím je udržena naše pozornost na internetu</a:t>
            </a:r>
          </a:p>
          <a:p>
            <a:pPr>
              <a:lnSpc>
                <a:spcPct val="111000"/>
              </a:lnSpc>
            </a:pPr>
            <a:endParaRPr lang="cs-CZ" sz="1000" spc="-11" dirty="0"/>
          </a:p>
          <a:p>
            <a:pPr>
              <a:lnSpc>
                <a:spcPct val="111000"/>
              </a:lnSpc>
            </a:pPr>
            <a:r>
              <a:rPr lang="cs-CZ" sz="1000" b="1" spc="-11" dirty="0"/>
              <a:t>Proč je to pro nás naopak nevýhodné?</a:t>
            </a:r>
          </a:p>
          <a:p>
            <a:pPr>
              <a:lnSpc>
                <a:spcPct val="111000"/>
              </a:lnSpc>
            </a:pPr>
            <a:r>
              <a:rPr lang="cs-CZ" sz="1000" spc="-11" dirty="0"/>
              <a:t>Nechte žáky krátce diskutovat o výhodách </a:t>
            </a:r>
            <a:br>
              <a:rPr lang="cs-CZ" sz="1000" spc="-11" dirty="0"/>
            </a:br>
            <a:r>
              <a:rPr lang="cs-CZ" sz="1000" spc="-11" dirty="0"/>
              <a:t>a nevýhodách personalizace obsahu na internetu.</a:t>
            </a:r>
          </a:p>
          <a:p>
            <a:pPr>
              <a:lnSpc>
                <a:spcPct val="111000"/>
              </a:lnSpc>
            </a:pPr>
            <a:endParaRPr lang="cs-CZ" sz="1000" spc="-11" dirty="0"/>
          </a:p>
          <a:p>
            <a:pPr>
              <a:lnSpc>
                <a:spcPct val="111000"/>
              </a:lnSpc>
            </a:pPr>
            <a:r>
              <a:rPr lang="cs-CZ" sz="1000" i="1" spc="-11" dirty="0"/>
              <a:t>„Možná si říkáte, že přicházíte o velkou část vašeho soukromí. Je to opravdu tak. Pokud potvrdíme soubory cookies, má to ale také nějaké výhody. Díky tomu si například hry mohou zapamatovat, jakého jsme naposledy dosáhli skóre nebo v jakém levelu jsme skončili, stránka si zapamatuje, jaký jazyk jsme nastavili nebo máme na e-shopu zboží </a:t>
            </a:r>
            <a:br>
              <a:rPr lang="cs-CZ" sz="1000" i="1" spc="-11" dirty="0"/>
            </a:br>
            <a:r>
              <a:rPr lang="cs-CZ" sz="1000" i="1" spc="-11" dirty="0"/>
              <a:t>v košíku, i když jsme ten e-shop zavřeli. Když se </a:t>
            </a:r>
            <a:br>
              <a:rPr lang="cs-CZ" sz="1000" i="1" spc="-11" dirty="0"/>
            </a:br>
            <a:r>
              <a:rPr lang="cs-CZ" sz="1000" i="1" spc="-11" dirty="0"/>
              <a:t>k vybranému zboží chceme vrátit, nemusíme ho znovu vyhledávat.“</a:t>
            </a:r>
          </a:p>
          <a:p>
            <a:pPr>
              <a:lnSpc>
                <a:spcPct val="111000"/>
              </a:lnSpc>
            </a:pPr>
            <a:endParaRPr lang="cs-CZ" sz="1000" spc="-11" dirty="0"/>
          </a:p>
          <a:p>
            <a:pPr>
              <a:lnSpc>
                <a:spcPct val="111000"/>
              </a:lnSpc>
            </a:pPr>
            <a:r>
              <a:rPr lang="cs-CZ" sz="1000" i="1" spc="-11" dirty="0"/>
              <a:t>„Pozor na to, že potvrzením souborů cookies </a:t>
            </a:r>
            <a:br>
              <a:rPr lang="cs-CZ" sz="1000" i="1" spc="-11" dirty="0"/>
            </a:br>
            <a:r>
              <a:rPr lang="cs-CZ" sz="1000" i="1" spc="-11" dirty="0"/>
              <a:t>se o nás shromažďuje více informací, ale </a:t>
            </a:r>
            <a:br>
              <a:rPr lang="cs-CZ" sz="1000" i="1" spc="-11" dirty="0"/>
            </a:br>
            <a:r>
              <a:rPr lang="cs-CZ" sz="1000" i="1" spc="-11" dirty="0"/>
              <a:t>i když cookies nepotvrdíme, i tak servery internetu ví, co na nich děláme. Zanecháváme za sebou stopu. </a:t>
            </a:r>
            <a:r>
              <a:rPr lang="cs-CZ" sz="1000" b="1" i="1" spc="-11" dirty="0"/>
              <a:t>Můžete si to představit tak, jako byste se prošli v čerstvě napadeném sněhu. Také budou vidět vaše stopy. Tak to funguje se vším, co na internetu děláme. Říkáme tomu datová stopa.“</a:t>
            </a:r>
          </a:p>
        </p:txBody>
      </p:sp>
      <p:sp>
        <p:nvSpPr>
          <p:cNvPr id="8" name="Nadpis 1">
            <a:extLst>
              <a:ext uri="{FF2B5EF4-FFF2-40B4-BE49-F238E27FC236}">
                <a16:creationId xmlns:a16="http://schemas.microsoft.com/office/drawing/2014/main" id="{639210B9-A8DB-029E-07DC-10D48859EFD9}"/>
              </a:ext>
            </a:extLst>
          </p:cNvPr>
          <p:cNvSpPr txBox="1">
            <a:spLocks/>
          </p:cNvSpPr>
          <p:nvPr/>
        </p:nvSpPr>
        <p:spPr>
          <a:xfrm>
            <a:off x="287337" y="6578599"/>
            <a:ext cx="6281737" cy="163087"/>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l-PL" sz="1200" cap="all" dirty="0"/>
              <a:t>Aktivita Křeček a historie vyhledávání (7–10 min)</a:t>
            </a:r>
            <a:endParaRPr lang="en-US" sz="1200" cap="all" dirty="0"/>
          </a:p>
        </p:txBody>
      </p:sp>
      <p:cxnSp>
        <p:nvCxnSpPr>
          <p:cNvPr id="9" name="Přímá spojnice 8">
            <a:extLst>
              <a:ext uri="{FF2B5EF4-FFF2-40B4-BE49-F238E27FC236}">
                <a16:creationId xmlns:a16="http://schemas.microsoft.com/office/drawing/2014/main" id="{123B4FC8-A95F-5D7B-DEBB-A333163978F4}"/>
              </a:ext>
            </a:extLst>
          </p:cNvPr>
          <p:cNvCxnSpPr>
            <a:cxnSpLocks/>
          </p:cNvCxnSpPr>
          <p:nvPr/>
        </p:nvCxnSpPr>
        <p:spPr>
          <a:xfrm>
            <a:off x="4546600" y="6741686"/>
            <a:ext cx="1963207" cy="0"/>
          </a:xfrm>
          <a:prstGeom prst="line">
            <a:avLst/>
          </a:prstGeom>
          <a:ln w="6350">
            <a:solidFill>
              <a:schemeClr val="tx1">
                <a:lumMod val="50000"/>
                <a:lumOff val="50000"/>
              </a:schemeClr>
            </a:solidFill>
          </a:ln>
        </p:spPr>
        <p:style>
          <a:lnRef idx="2">
            <a:schemeClr val="dk1"/>
          </a:lnRef>
          <a:fillRef idx="0">
            <a:schemeClr val="dk1"/>
          </a:fillRef>
          <a:effectRef idx="1">
            <a:schemeClr val="dk1"/>
          </a:effectRef>
          <a:fontRef idx="minor">
            <a:schemeClr val="tx1"/>
          </a:fontRef>
        </p:style>
      </p:cxnSp>
      <p:sp>
        <p:nvSpPr>
          <p:cNvPr id="10" name="Nadpis 1">
            <a:extLst>
              <a:ext uri="{FF2B5EF4-FFF2-40B4-BE49-F238E27FC236}">
                <a16:creationId xmlns:a16="http://schemas.microsoft.com/office/drawing/2014/main" id="{9224CCBA-6739-A4B9-2916-845189EC579E}"/>
              </a:ext>
            </a:extLst>
          </p:cNvPr>
          <p:cNvSpPr txBox="1">
            <a:spLocks/>
          </p:cNvSpPr>
          <p:nvPr/>
        </p:nvSpPr>
        <p:spPr>
          <a:xfrm>
            <a:off x="292100" y="6917161"/>
            <a:ext cx="6276975" cy="1680739"/>
          </a:xfrm>
          <a:prstGeom prst="rect">
            <a:avLst/>
          </a:prstGeom>
        </p:spPr>
        <p:txBody>
          <a:bodyPr numCol="2" spcCol="21600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1000"/>
              </a:lnSpc>
            </a:pPr>
            <a:r>
              <a:rPr lang="cs-CZ" sz="1000" b="1" spc="24" dirty="0">
                <a:solidFill>
                  <a:srgbClr val="0070C0"/>
                </a:solidFill>
              </a:rPr>
              <a:t>Prezentace, snímek 9.</a:t>
            </a:r>
            <a:r>
              <a:rPr lang="cs-CZ" sz="1000" spc="24" dirty="0"/>
              <a:t> </a:t>
            </a:r>
            <a:r>
              <a:rPr lang="cs-CZ" sz="1000" b="1" spc="24" dirty="0">
                <a:solidFill>
                  <a:srgbClr val="0070C0"/>
                </a:solidFill>
              </a:rPr>
              <a:t>Pracovní list, úkol 2.</a:t>
            </a:r>
          </a:p>
          <a:p>
            <a:pPr>
              <a:lnSpc>
                <a:spcPct val="111000"/>
              </a:lnSpc>
            </a:pPr>
            <a:r>
              <a:rPr lang="cs-CZ" sz="1000" spc="-25" dirty="0"/>
              <a:t>Žáci ve dvojicích či ve skupinách odpoví na obě otázky v úkolu 2. Následně sdílí nápady s celou třídou. Napište na tabuli všechny nápady </a:t>
            </a:r>
            <a:br>
              <a:rPr lang="cs-CZ" sz="1000" spc="-25" dirty="0"/>
            </a:br>
            <a:r>
              <a:rPr lang="cs-CZ" sz="1000" spc="-25" dirty="0"/>
              <a:t>a ptejte se, z čeho dané informace vyvodili.</a:t>
            </a:r>
            <a:br>
              <a:rPr lang="cs-CZ" sz="1000" spc="-25" dirty="0"/>
            </a:br>
            <a:endParaRPr lang="cs-CZ" sz="1000" spc="-25" dirty="0"/>
          </a:p>
          <a:p>
            <a:pPr>
              <a:lnSpc>
                <a:spcPct val="111000"/>
              </a:lnSpc>
            </a:pPr>
            <a:r>
              <a:rPr lang="cs-CZ" sz="1000" i="1" dirty="0"/>
              <a:t>„Servery pracují podobně, jako jste teď uvažovali vy. Neví jistě, jestli člověk, který toto vyhledával, má dítě, a proto hledá nejlepší ZŠ. Anebo jestli je to </a:t>
            </a:r>
            <a:r>
              <a:rPr lang="cs-CZ" sz="1000" i="1" dirty="0" err="1"/>
              <a:t>učitelk</a:t>
            </a:r>
            <a:r>
              <a:rPr lang="cs-CZ" sz="1000" i="1" dirty="0"/>
              <a:t>/</a:t>
            </a:r>
            <a:r>
              <a:rPr lang="cs-CZ" sz="1000" i="1" dirty="0" err="1"/>
              <a:t>ka</a:t>
            </a:r>
            <a:r>
              <a:rPr lang="cs-CZ" sz="1000" i="1" dirty="0"/>
              <a:t>. Nebo to hledá </a:t>
            </a:r>
            <a:br>
              <a:rPr lang="cs-CZ" sz="1000" i="1" dirty="0"/>
            </a:br>
            <a:r>
              <a:rPr lang="cs-CZ" sz="1000" i="1" dirty="0"/>
              <a:t>z úplně jiného důvodu. Servery nás ale odhadují na základě pravděpodobnosti – neví jistě, jestli si chce tento člověk koupit křečka, ale je velmi pravděpodobné, že ano. Servery se tedy mohou i plést.“</a:t>
            </a:r>
          </a:p>
        </p:txBody>
      </p:sp>
      <p:sp>
        <p:nvSpPr>
          <p:cNvPr id="5" name="Nadpis 1">
            <a:extLst>
              <a:ext uri="{FF2B5EF4-FFF2-40B4-BE49-F238E27FC236}">
                <a16:creationId xmlns:a16="http://schemas.microsoft.com/office/drawing/2014/main" id="{4F367B36-6634-57F7-49CF-30D2E9716124}"/>
              </a:ext>
            </a:extLst>
          </p:cNvPr>
          <p:cNvSpPr txBox="1">
            <a:spLocks/>
          </p:cNvSpPr>
          <p:nvPr/>
        </p:nvSpPr>
        <p:spPr>
          <a:xfrm>
            <a:off x="287338" y="9463796"/>
            <a:ext cx="3195637" cy="25195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800" b="0" dirty="0">
                <a:solidFill>
                  <a:schemeClr val="bg1">
                    <a:lumMod val="50000"/>
                  </a:schemeClr>
                </a:solidFill>
              </a:rPr>
              <a:t>internet4kids.mff.cuni.cz</a:t>
            </a:r>
            <a:endParaRPr lang="en-US" sz="800" b="0" dirty="0">
              <a:solidFill>
                <a:schemeClr val="bg1">
                  <a:lumMod val="50000"/>
                </a:schemeClr>
              </a:solidFill>
            </a:endParaRPr>
          </a:p>
        </p:txBody>
      </p:sp>
    </p:spTree>
    <p:extLst>
      <p:ext uri="{BB962C8B-B14F-4D97-AF65-F5344CB8AC3E}">
        <p14:creationId xmlns:p14="http://schemas.microsoft.com/office/powerpoint/2010/main" val="5747206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F8CF73-70BA-1089-60CD-F294355EC28C}"/>
            </a:ext>
          </a:extLst>
        </p:cNvPr>
        <p:cNvGrpSpPr/>
        <p:nvPr/>
      </p:nvGrpSpPr>
      <p:grpSpPr>
        <a:xfrm>
          <a:off x="0" y="0"/>
          <a:ext cx="0" cy="0"/>
          <a:chOff x="0" y="0"/>
          <a:chExt cx="0" cy="0"/>
        </a:xfrm>
      </p:grpSpPr>
      <p:sp>
        <p:nvSpPr>
          <p:cNvPr id="43" name="Zástupný symbol pro číslo snímku 42">
            <a:extLst>
              <a:ext uri="{FF2B5EF4-FFF2-40B4-BE49-F238E27FC236}">
                <a16:creationId xmlns:a16="http://schemas.microsoft.com/office/drawing/2014/main" id="{5012F944-FD56-9007-4B8B-9FB780E67EBD}"/>
              </a:ext>
            </a:extLst>
          </p:cNvPr>
          <p:cNvSpPr>
            <a:spLocks noGrp="1"/>
          </p:cNvSpPr>
          <p:nvPr>
            <p:ph type="sldNum" sz="quarter" idx="12"/>
          </p:nvPr>
        </p:nvSpPr>
        <p:spPr/>
        <p:txBody>
          <a:bodyPr/>
          <a:lstStyle/>
          <a:p>
            <a:fld id="{92AB32FF-A138-4429-B478-DF8FBDAC87D8}" type="slidenum">
              <a:rPr lang="en-US" smtClean="0"/>
              <a:pPr/>
              <a:t>4</a:t>
            </a:fld>
            <a:endParaRPr lang="en-US" dirty="0"/>
          </a:p>
        </p:txBody>
      </p:sp>
      <p:sp>
        <p:nvSpPr>
          <p:cNvPr id="31" name="Nadpis 1">
            <a:extLst>
              <a:ext uri="{FF2B5EF4-FFF2-40B4-BE49-F238E27FC236}">
                <a16:creationId xmlns:a16="http://schemas.microsoft.com/office/drawing/2014/main" id="{2E99F4F5-CC37-F791-B5B3-22BB2D6BB5CF}"/>
              </a:ext>
            </a:extLst>
          </p:cNvPr>
          <p:cNvSpPr txBox="1">
            <a:spLocks/>
          </p:cNvSpPr>
          <p:nvPr/>
        </p:nvSpPr>
        <p:spPr>
          <a:xfrm>
            <a:off x="3484567" y="7080249"/>
            <a:ext cx="3089909" cy="2368551"/>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endParaRPr lang="cs-CZ" sz="1000" dirty="0"/>
          </a:p>
        </p:txBody>
      </p:sp>
      <p:sp>
        <p:nvSpPr>
          <p:cNvPr id="2" name="Nadpis 1">
            <a:extLst>
              <a:ext uri="{FF2B5EF4-FFF2-40B4-BE49-F238E27FC236}">
                <a16:creationId xmlns:a16="http://schemas.microsoft.com/office/drawing/2014/main" id="{DBFE5AF0-EAA2-FCA7-1DB5-6F4FA61BF556}"/>
              </a:ext>
            </a:extLst>
          </p:cNvPr>
          <p:cNvSpPr txBox="1">
            <a:spLocks/>
          </p:cNvSpPr>
          <p:nvPr/>
        </p:nvSpPr>
        <p:spPr>
          <a:xfrm>
            <a:off x="287338" y="143969"/>
            <a:ext cx="3086097"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1000" b="0" dirty="0"/>
              <a:t>HODINA 3 – CO O NÁS VÍ INTERNET?</a:t>
            </a:r>
            <a:endParaRPr lang="en-US" sz="1000" b="0" dirty="0"/>
          </a:p>
        </p:txBody>
      </p:sp>
      <p:sp>
        <p:nvSpPr>
          <p:cNvPr id="3" name="Nadpis 1">
            <a:extLst>
              <a:ext uri="{FF2B5EF4-FFF2-40B4-BE49-F238E27FC236}">
                <a16:creationId xmlns:a16="http://schemas.microsoft.com/office/drawing/2014/main" id="{D93BFEDD-75E6-540D-F0B2-E8B9ED9A26F5}"/>
              </a:ext>
            </a:extLst>
          </p:cNvPr>
          <p:cNvSpPr txBox="1">
            <a:spLocks/>
          </p:cNvSpPr>
          <p:nvPr/>
        </p:nvSpPr>
        <p:spPr>
          <a:xfrm>
            <a:off x="3482974" y="148730"/>
            <a:ext cx="3082925"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pPr algn="r"/>
            <a:r>
              <a:rPr lang="cs-CZ" sz="1000" b="0" dirty="0"/>
              <a:t>6.-7. ročník ZŠ / lehčí varianta</a:t>
            </a:r>
            <a:endParaRPr lang="en-US" sz="1000" b="0" dirty="0"/>
          </a:p>
        </p:txBody>
      </p:sp>
      <p:sp>
        <p:nvSpPr>
          <p:cNvPr id="4" name="Nadpis 1">
            <a:extLst>
              <a:ext uri="{FF2B5EF4-FFF2-40B4-BE49-F238E27FC236}">
                <a16:creationId xmlns:a16="http://schemas.microsoft.com/office/drawing/2014/main" id="{E79CF1CF-79A4-9EF9-0860-4AF7A7BC7FEC}"/>
              </a:ext>
            </a:extLst>
          </p:cNvPr>
          <p:cNvSpPr txBox="1">
            <a:spLocks/>
          </p:cNvSpPr>
          <p:nvPr/>
        </p:nvSpPr>
        <p:spPr>
          <a:xfrm>
            <a:off x="292100" y="824244"/>
            <a:ext cx="6276975" cy="4662156"/>
          </a:xfrm>
          <a:prstGeom prst="rect">
            <a:avLst/>
          </a:prstGeom>
        </p:spPr>
        <p:txBody>
          <a:bodyPr numCol="2" spcCol="21600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1000"/>
              </a:lnSpc>
            </a:pPr>
            <a:r>
              <a:rPr lang="cs-CZ" sz="1000" b="1" spc="22" dirty="0">
                <a:solidFill>
                  <a:srgbClr val="0070C0"/>
                </a:solidFill>
              </a:rPr>
              <a:t>Prezentace, snímek 10. </a:t>
            </a:r>
          </a:p>
          <a:p>
            <a:pPr>
              <a:lnSpc>
                <a:spcPct val="111000"/>
              </a:lnSpc>
            </a:pPr>
            <a:r>
              <a:rPr lang="cs-CZ" sz="1000" i="1" spc="22" dirty="0"/>
              <a:t>„Zkuste si vybavit, co všechno jste dali na internet, na co jste v poslední době klikali, co jste </a:t>
            </a:r>
            <a:r>
              <a:rPr lang="cs-CZ" sz="1000" i="1" spc="22" dirty="0" err="1"/>
              <a:t>lajkovali</a:t>
            </a:r>
            <a:r>
              <a:rPr lang="cs-CZ" sz="1000" i="1" spc="22" dirty="0"/>
              <a:t>, co jste vyhledávali, ... </a:t>
            </a:r>
            <a:br>
              <a:rPr lang="cs-CZ" sz="1000" i="1" spc="22" dirty="0"/>
            </a:br>
            <a:r>
              <a:rPr lang="cs-CZ" sz="1000" i="1" spc="22" dirty="0"/>
              <a:t>Z toho všeho vzniká naše datová stopa. Co myslíte, že si na základě vaší aktivity na internetu myslí servery na internetu o vás? </a:t>
            </a:r>
          </a:p>
          <a:p>
            <a:pPr>
              <a:lnSpc>
                <a:spcPct val="111000"/>
              </a:lnSpc>
            </a:pPr>
            <a:r>
              <a:rPr lang="cs-CZ" sz="1000" spc="22" dirty="0"/>
              <a:t>Nechte žáky diskutovat ve dvojicích (případně i napsat na druhou stranu pracovního listu). Následně sdílejte společně. </a:t>
            </a:r>
          </a:p>
          <a:p>
            <a:pPr>
              <a:lnSpc>
                <a:spcPct val="111000"/>
              </a:lnSpc>
            </a:pPr>
            <a:endParaRPr lang="cs-CZ" sz="1000" spc="22" dirty="0"/>
          </a:p>
          <a:p>
            <a:pPr>
              <a:lnSpc>
                <a:spcPct val="111000"/>
              </a:lnSpc>
            </a:pPr>
            <a:r>
              <a:rPr lang="cs-CZ" sz="1000" spc="22" dirty="0"/>
              <a:t>Na závěr vyzvete žáky, aby se podívali do svých mobilů, zda se jim na sociálních sítích objevují příspěvky a reklamy, jaké odhadovali (dobře funguje např. funkce „Objevujte“ na Instagramu). Je však důležité dodat, že obsah se nám neupravuje „na míru“ pouze na sociálních sítích, ale téměř všude na internetu (e-shopy, zpravodajské stránky atd.).</a:t>
            </a:r>
          </a:p>
          <a:p>
            <a:pPr>
              <a:lnSpc>
                <a:spcPct val="111000"/>
              </a:lnSpc>
            </a:pPr>
            <a:endParaRPr lang="cs-CZ" sz="1000" spc="22" dirty="0"/>
          </a:p>
          <a:p>
            <a:pPr>
              <a:lnSpc>
                <a:spcPct val="111000"/>
              </a:lnSpc>
            </a:pPr>
            <a:r>
              <a:rPr lang="cs-CZ" sz="1000" b="1" spc="22" dirty="0"/>
              <a:t>Možné rozšíření: </a:t>
            </a:r>
            <a:r>
              <a:rPr lang="cs-CZ" sz="1000" spc="22" dirty="0"/>
              <a:t>Nechte žáky ve dvojicích přemýšlet, jaké stránky na internetu se nám přizpůsobují, a jaké naopak vidíme všichni stejně (např. stránky školy, jízdní řády atd.)</a:t>
            </a:r>
          </a:p>
          <a:p>
            <a:pPr>
              <a:lnSpc>
                <a:spcPct val="111000"/>
              </a:lnSpc>
            </a:pPr>
            <a:endParaRPr lang="cs-CZ" sz="1000" spc="22" dirty="0"/>
          </a:p>
          <a:p>
            <a:pPr>
              <a:lnSpc>
                <a:spcPct val="111000"/>
              </a:lnSpc>
            </a:pPr>
            <a:r>
              <a:rPr lang="cs-CZ" sz="1000" b="1" spc="22" dirty="0">
                <a:solidFill>
                  <a:srgbClr val="0070C0"/>
                </a:solidFill>
              </a:rPr>
              <a:t>Prezentace, snímek 11. Pracovní list, úkol 3.</a:t>
            </a:r>
          </a:p>
          <a:p>
            <a:pPr>
              <a:lnSpc>
                <a:spcPct val="111000"/>
              </a:lnSpc>
            </a:pPr>
            <a:r>
              <a:rPr lang="cs-CZ" sz="1000" i="1" spc="22" dirty="0"/>
              <a:t>„To, že se na serverech zaznamenávají informace o tom, co děláme na internetu, má výhody i nevýhody. Zkuste vymyslet alespoň dvě pozitivní a dvě negativní věci na tom, že jsou o nás sbírány informace.“</a:t>
            </a:r>
            <a:r>
              <a:rPr lang="cs-CZ" sz="1000" spc="22" dirty="0"/>
              <a:t> Nechte žáky pracovat ve dvojicích.</a:t>
            </a:r>
          </a:p>
          <a:p>
            <a:pPr>
              <a:lnSpc>
                <a:spcPct val="111000"/>
              </a:lnSpc>
            </a:pPr>
            <a:endParaRPr lang="cs-CZ" sz="1000" spc="22" dirty="0"/>
          </a:p>
          <a:p>
            <a:pPr>
              <a:lnSpc>
                <a:spcPct val="111000"/>
              </a:lnSpc>
            </a:pPr>
            <a:r>
              <a:rPr lang="cs-CZ" sz="1000" spc="22" dirty="0"/>
              <a:t>Příklady možných odpovědí: </a:t>
            </a:r>
          </a:p>
          <a:p>
            <a:pPr marL="171450" indent="-171450">
              <a:lnSpc>
                <a:spcPct val="111000"/>
              </a:lnSpc>
              <a:buFont typeface="Arial" panose="020B0604020202020204" pitchFamily="34" charset="0"/>
              <a:buChar char="•"/>
            </a:pPr>
            <a:r>
              <a:rPr lang="cs-CZ" sz="1000" spc="22" dirty="0"/>
              <a:t>výhody: hry si „pamatují“ dosažené skóre, nemusíme znovu nastavovat jazyk webové stránky ad., na e-shopu nám zůstává zboží v košíku</a:t>
            </a:r>
          </a:p>
          <a:p>
            <a:pPr marL="171450" indent="-171450">
              <a:lnSpc>
                <a:spcPct val="111000"/>
              </a:lnSpc>
              <a:buFont typeface="Arial" panose="020B0604020202020204" pitchFamily="34" charset="0"/>
              <a:buChar char="•"/>
            </a:pPr>
            <a:r>
              <a:rPr lang="cs-CZ" sz="1000" spc="22" dirty="0"/>
              <a:t>nevýhody: přicházíme o soukromí, můžeme být ovlivněni (např. v politickém přesvědčení, v tom, co si  koupit atp.), neobjeví se nám něco, co hledáme</a:t>
            </a:r>
          </a:p>
          <a:p>
            <a:pPr marL="171450" indent="-171450">
              <a:lnSpc>
                <a:spcPct val="111000"/>
              </a:lnSpc>
              <a:buFont typeface="Arial" panose="020B0604020202020204" pitchFamily="34" charset="0"/>
              <a:buChar char="•"/>
            </a:pPr>
            <a:r>
              <a:rPr lang="cs-CZ" sz="1000" spc="22" dirty="0"/>
              <a:t>částečně výhodné, částečně nevýhodné: personalizovaná reklama na různé zboží</a:t>
            </a:r>
          </a:p>
        </p:txBody>
      </p:sp>
      <p:sp>
        <p:nvSpPr>
          <p:cNvPr id="5" name="Nadpis 1">
            <a:extLst>
              <a:ext uri="{FF2B5EF4-FFF2-40B4-BE49-F238E27FC236}">
                <a16:creationId xmlns:a16="http://schemas.microsoft.com/office/drawing/2014/main" id="{2E679665-C0DF-9F3A-A337-C3C0CED1E754}"/>
              </a:ext>
            </a:extLst>
          </p:cNvPr>
          <p:cNvSpPr txBox="1">
            <a:spLocks/>
          </p:cNvSpPr>
          <p:nvPr/>
        </p:nvSpPr>
        <p:spPr>
          <a:xfrm>
            <a:off x="287337" y="482600"/>
            <a:ext cx="6281737" cy="176543"/>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200" b="1" cap="all" dirty="0"/>
              <a:t>Reflexe: Co o mně ví internet? (10 min)</a:t>
            </a:r>
            <a:endParaRPr lang="en-US" sz="1200" b="1" cap="all" dirty="0"/>
          </a:p>
        </p:txBody>
      </p:sp>
      <p:sp>
        <p:nvSpPr>
          <p:cNvPr id="6" name="Nadpis 1">
            <a:extLst>
              <a:ext uri="{FF2B5EF4-FFF2-40B4-BE49-F238E27FC236}">
                <a16:creationId xmlns:a16="http://schemas.microsoft.com/office/drawing/2014/main" id="{F952354A-9867-FA47-B473-FA5C1C1E4040}"/>
              </a:ext>
            </a:extLst>
          </p:cNvPr>
          <p:cNvSpPr txBox="1">
            <a:spLocks/>
          </p:cNvSpPr>
          <p:nvPr/>
        </p:nvSpPr>
        <p:spPr>
          <a:xfrm>
            <a:off x="287338" y="9463796"/>
            <a:ext cx="3195637" cy="25195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800" b="0" dirty="0">
                <a:solidFill>
                  <a:schemeClr val="bg1">
                    <a:lumMod val="50000"/>
                  </a:schemeClr>
                </a:solidFill>
              </a:rPr>
              <a:t>internet4kids.mff.cuni.cz</a:t>
            </a:r>
            <a:endParaRPr lang="en-US" sz="800" b="0" dirty="0">
              <a:solidFill>
                <a:schemeClr val="bg1">
                  <a:lumMod val="50000"/>
                </a:schemeClr>
              </a:solidFill>
            </a:endParaRPr>
          </a:p>
        </p:txBody>
      </p:sp>
    </p:spTree>
    <p:extLst>
      <p:ext uri="{BB962C8B-B14F-4D97-AF65-F5344CB8AC3E}">
        <p14:creationId xmlns:p14="http://schemas.microsoft.com/office/powerpoint/2010/main" val="7079510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1A65BD-0E0D-E8EA-0A87-B38C7B152292}"/>
            </a:ext>
          </a:extLst>
        </p:cNvPr>
        <p:cNvGrpSpPr/>
        <p:nvPr/>
      </p:nvGrpSpPr>
      <p:grpSpPr>
        <a:xfrm>
          <a:off x="0" y="0"/>
          <a:ext cx="0" cy="0"/>
          <a:chOff x="0" y="0"/>
          <a:chExt cx="0" cy="0"/>
        </a:xfrm>
      </p:grpSpPr>
      <p:sp>
        <p:nvSpPr>
          <p:cNvPr id="43" name="Zástupný symbol pro číslo snímku 42">
            <a:extLst>
              <a:ext uri="{FF2B5EF4-FFF2-40B4-BE49-F238E27FC236}">
                <a16:creationId xmlns:a16="http://schemas.microsoft.com/office/drawing/2014/main" id="{8C6D425B-69C6-5EAD-1256-D2A3F0839DA4}"/>
              </a:ext>
            </a:extLst>
          </p:cNvPr>
          <p:cNvSpPr>
            <a:spLocks noGrp="1"/>
          </p:cNvSpPr>
          <p:nvPr>
            <p:ph type="sldNum" sz="quarter" idx="12"/>
          </p:nvPr>
        </p:nvSpPr>
        <p:spPr/>
        <p:txBody>
          <a:bodyPr/>
          <a:lstStyle/>
          <a:p>
            <a:fld id="{92AB32FF-A138-4429-B478-DF8FBDAC87D8}" type="slidenum">
              <a:rPr lang="en-US" smtClean="0"/>
              <a:pPr/>
              <a:t>5</a:t>
            </a:fld>
            <a:endParaRPr lang="en-US"/>
          </a:p>
        </p:txBody>
      </p:sp>
      <p:sp>
        <p:nvSpPr>
          <p:cNvPr id="31" name="Nadpis 1">
            <a:extLst>
              <a:ext uri="{FF2B5EF4-FFF2-40B4-BE49-F238E27FC236}">
                <a16:creationId xmlns:a16="http://schemas.microsoft.com/office/drawing/2014/main" id="{02B1063F-9C16-3C52-5A6E-7216AA3DA80D}"/>
              </a:ext>
            </a:extLst>
          </p:cNvPr>
          <p:cNvSpPr txBox="1">
            <a:spLocks/>
          </p:cNvSpPr>
          <p:nvPr/>
        </p:nvSpPr>
        <p:spPr>
          <a:xfrm>
            <a:off x="287337" y="496249"/>
            <a:ext cx="6281737" cy="338137"/>
          </a:xfrm>
          <a:prstGeom prst="rect">
            <a:avLst/>
          </a:prstGeom>
        </p:spPr>
        <p:txBody>
          <a:bodyPr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800" dirty="0"/>
              <a:t>Průběh hodiny stručně</a:t>
            </a:r>
            <a:endParaRPr lang="en-US" sz="1400" dirty="0"/>
          </a:p>
        </p:txBody>
      </p:sp>
      <p:sp>
        <p:nvSpPr>
          <p:cNvPr id="32" name="Nadpis 1">
            <a:extLst>
              <a:ext uri="{FF2B5EF4-FFF2-40B4-BE49-F238E27FC236}">
                <a16:creationId xmlns:a16="http://schemas.microsoft.com/office/drawing/2014/main" id="{C0982145-CE46-101B-B83C-9A62FEFEA27E}"/>
              </a:ext>
            </a:extLst>
          </p:cNvPr>
          <p:cNvSpPr txBox="1">
            <a:spLocks/>
          </p:cNvSpPr>
          <p:nvPr/>
        </p:nvSpPr>
        <p:spPr>
          <a:xfrm>
            <a:off x="287337" y="844441"/>
            <a:ext cx="4151313" cy="329693"/>
          </a:xfrm>
          <a:prstGeom prst="rect">
            <a:avLst/>
          </a:prstGeom>
        </p:spPr>
        <p:txBody>
          <a:bodyPr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400" b="1" dirty="0">
                <a:solidFill>
                  <a:schemeClr val="tx1">
                    <a:lumMod val="50000"/>
                    <a:lumOff val="50000"/>
                  </a:schemeClr>
                </a:solidFill>
              </a:rPr>
              <a:t>OPAKOVÁNÍ (VOLITELNÉ)</a:t>
            </a:r>
            <a:endParaRPr lang="en-US" sz="1400" b="1" dirty="0">
              <a:solidFill>
                <a:schemeClr val="tx1">
                  <a:lumMod val="50000"/>
                  <a:lumOff val="50000"/>
                </a:schemeClr>
              </a:solidFill>
            </a:endParaRPr>
          </a:p>
        </p:txBody>
      </p:sp>
      <p:sp>
        <p:nvSpPr>
          <p:cNvPr id="33" name="Nadpis 1">
            <a:extLst>
              <a:ext uri="{FF2B5EF4-FFF2-40B4-BE49-F238E27FC236}">
                <a16:creationId xmlns:a16="http://schemas.microsoft.com/office/drawing/2014/main" id="{F2168A7A-ACEB-457D-81ED-BBA74FCAE37D}"/>
              </a:ext>
            </a:extLst>
          </p:cNvPr>
          <p:cNvSpPr txBox="1">
            <a:spLocks/>
          </p:cNvSpPr>
          <p:nvPr/>
        </p:nvSpPr>
        <p:spPr>
          <a:xfrm>
            <a:off x="287337" y="1175044"/>
            <a:ext cx="6281738" cy="677890"/>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dirty="0"/>
              <a:t>aktivita </a:t>
            </a:r>
            <a:r>
              <a:rPr lang="cs-CZ" sz="1000" b="1" dirty="0"/>
              <a:t>OPAKOVÁNÍ</a:t>
            </a:r>
            <a:endParaRPr lang="en-US" sz="1000" b="1" dirty="0"/>
          </a:p>
        </p:txBody>
      </p:sp>
      <p:sp>
        <p:nvSpPr>
          <p:cNvPr id="35" name="Nadpis 1">
            <a:extLst>
              <a:ext uri="{FF2B5EF4-FFF2-40B4-BE49-F238E27FC236}">
                <a16:creationId xmlns:a16="http://schemas.microsoft.com/office/drawing/2014/main" id="{A477863C-AED5-8BAE-7DB3-C2178F4D5347}"/>
              </a:ext>
            </a:extLst>
          </p:cNvPr>
          <p:cNvSpPr txBox="1">
            <a:spLocks/>
          </p:cNvSpPr>
          <p:nvPr/>
        </p:nvSpPr>
        <p:spPr>
          <a:xfrm>
            <a:off x="1358900" y="1498601"/>
            <a:ext cx="5210175" cy="4064000"/>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spc="22" dirty="0"/>
              <a:t>Děti hlasují se zavřenýma očima.</a:t>
            </a:r>
          </a:p>
          <a:p>
            <a:pPr marL="228600" indent="-228600">
              <a:lnSpc>
                <a:spcPct val="110000"/>
              </a:lnSpc>
              <a:buFont typeface="+mj-lt"/>
              <a:buAutoNum type="arabicPeriod"/>
            </a:pPr>
            <a:r>
              <a:rPr lang="cs-CZ" sz="1000" b="1" spc="22" dirty="0"/>
              <a:t>Má internet nějaké centrum?</a:t>
            </a:r>
            <a:br>
              <a:rPr lang="cs-CZ" sz="1000" b="1" spc="22" dirty="0"/>
            </a:br>
            <a:r>
              <a:rPr lang="cs-CZ" sz="1000" spc="22" dirty="0"/>
              <a:t>a)ano, má </a:t>
            </a:r>
            <a:r>
              <a:rPr lang="cs-CZ" sz="1000" u="sng" spc="22" dirty="0"/>
              <a:t>b) ne, nemá </a:t>
            </a:r>
            <a:r>
              <a:rPr lang="cs-CZ" sz="1000" spc="22" dirty="0"/>
              <a:t>c) nevím</a:t>
            </a:r>
          </a:p>
          <a:p>
            <a:pPr>
              <a:lnSpc>
                <a:spcPct val="110000"/>
              </a:lnSpc>
            </a:pPr>
            <a:endParaRPr lang="cs-CZ" sz="1000" spc="22" dirty="0"/>
          </a:p>
          <a:p>
            <a:pPr marL="228600" indent="-228600">
              <a:lnSpc>
                <a:spcPct val="110000"/>
              </a:lnSpc>
              <a:buFont typeface="+mj-lt"/>
              <a:buAutoNum type="arabicPeriod" startAt="2"/>
            </a:pPr>
            <a:r>
              <a:rPr lang="cs-CZ" sz="1000" b="1" spc="22" dirty="0"/>
              <a:t>Kde jsou uloženy webové stránky?</a:t>
            </a:r>
            <a:br>
              <a:rPr lang="cs-CZ" sz="1000" b="1" spc="22" dirty="0"/>
            </a:br>
            <a:r>
              <a:rPr lang="cs-CZ" sz="1000" u="sng" spc="22" dirty="0"/>
              <a:t>a) server</a:t>
            </a:r>
            <a:r>
              <a:rPr lang="cs-CZ" sz="1000" spc="22" dirty="0"/>
              <a:t> b) router c) nevím</a:t>
            </a:r>
          </a:p>
          <a:p>
            <a:pPr>
              <a:lnSpc>
                <a:spcPct val="110000"/>
              </a:lnSpc>
            </a:pPr>
            <a:endParaRPr lang="cs-CZ" sz="1000" b="1" spc="22" dirty="0"/>
          </a:p>
          <a:p>
            <a:pPr marL="228600" indent="-228600">
              <a:lnSpc>
                <a:spcPct val="110000"/>
              </a:lnSpc>
              <a:buFont typeface="+mj-lt"/>
              <a:buAutoNum type="arabicPeriod" startAt="3"/>
            </a:pPr>
            <a:r>
              <a:rPr lang="cs-CZ" sz="1000" b="1" spc="22" dirty="0"/>
              <a:t>Jaké zařízení rozhoduje, kudy půjdou po internetu přenášené informace a je tedy takovou “chytrou křižovatkou”?</a:t>
            </a:r>
            <a:br>
              <a:rPr lang="cs-CZ" sz="1000" b="1" spc="22" dirty="0"/>
            </a:br>
            <a:r>
              <a:rPr lang="cs-CZ" sz="1000" spc="22" dirty="0"/>
              <a:t>a) server </a:t>
            </a:r>
            <a:r>
              <a:rPr lang="cs-CZ" sz="1000" u="sng" spc="22" dirty="0"/>
              <a:t>b) router</a:t>
            </a:r>
            <a:r>
              <a:rPr lang="cs-CZ" sz="1000" spc="22" dirty="0"/>
              <a:t> c) nevím</a:t>
            </a:r>
          </a:p>
          <a:p>
            <a:pPr marL="228600" indent="-228600">
              <a:lnSpc>
                <a:spcPct val="110000"/>
              </a:lnSpc>
              <a:buAutoNum type="alphaLcParenR"/>
            </a:pPr>
            <a:endParaRPr lang="cs-CZ" sz="1000" spc="22" dirty="0"/>
          </a:p>
          <a:p>
            <a:pPr marL="228600" indent="-228600">
              <a:lnSpc>
                <a:spcPct val="110000"/>
              </a:lnSpc>
              <a:buFont typeface="+mj-lt"/>
              <a:buAutoNum type="arabicPeriod" startAt="4"/>
            </a:pPr>
            <a:r>
              <a:rPr lang="cs-CZ" sz="1000" b="1" spc="22" dirty="0"/>
              <a:t>Kde jsou uložena YouTube videa?</a:t>
            </a:r>
            <a:br>
              <a:rPr lang="cs-CZ" sz="1000" b="1" spc="22" dirty="0"/>
            </a:br>
            <a:r>
              <a:rPr lang="cs-CZ" sz="1000" u="sng" spc="22" dirty="0"/>
              <a:t>a) server</a:t>
            </a:r>
            <a:r>
              <a:rPr lang="cs-CZ" sz="1000" spc="22" dirty="0"/>
              <a:t> b) router c) nevím</a:t>
            </a:r>
          </a:p>
          <a:p>
            <a:pPr marL="228600" indent="-228600">
              <a:lnSpc>
                <a:spcPct val="110000"/>
              </a:lnSpc>
              <a:buAutoNum type="alphaLcParenR"/>
            </a:pPr>
            <a:endParaRPr lang="cs-CZ" sz="1000" spc="22" dirty="0"/>
          </a:p>
          <a:p>
            <a:pPr marL="228600" indent="-228600">
              <a:lnSpc>
                <a:spcPct val="110000"/>
              </a:lnSpc>
              <a:buFont typeface="+mj-lt"/>
              <a:buAutoNum type="arabicPeriod" startAt="5"/>
            </a:pPr>
            <a:r>
              <a:rPr lang="cs-CZ" sz="1000" b="1" spc="22" dirty="0"/>
              <a:t>Jakým způsobem jsou spolu jednotlivá</a:t>
            </a:r>
            <a:r>
              <a:rPr lang="cs-CZ" sz="1000" spc="22" dirty="0"/>
              <a:t> </a:t>
            </a:r>
            <a:r>
              <a:rPr lang="cs-CZ" sz="1000" b="1" spc="22" dirty="0"/>
              <a:t>zařízení v internetové síti nejčastěji propojena?</a:t>
            </a:r>
            <a:br>
              <a:rPr lang="cs-CZ" sz="1000" b="1" spc="22" dirty="0"/>
            </a:br>
            <a:r>
              <a:rPr lang="cs-CZ" sz="1000" spc="22" dirty="0"/>
              <a:t>a) bezdrátově </a:t>
            </a:r>
            <a:r>
              <a:rPr lang="cs-CZ" sz="1000" u="sng" spc="22" dirty="0"/>
              <a:t>b) kabelem</a:t>
            </a:r>
            <a:r>
              <a:rPr lang="cs-CZ" sz="1000" spc="22" dirty="0"/>
              <a:t> c) přes satelit d) nevím</a:t>
            </a:r>
          </a:p>
          <a:p>
            <a:pPr marL="228600" indent="-228600">
              <a:lnSpc>
                <a:spcPct val="110000"/>
              </a:lnSpc>
              <a:buAutoNum type="alphaLcParenR"/>
            </a:pPr>
            <a:endParaRPr lang="cs-CZ" sz="1000" spc="22" dirty="0"/>
          </a:p>
          <a:p>
            <a:pPr marL="228600" indent="-228600">
              <a:lnSpc>
                <a:spcPct val="110000"/>
              </a:lnSpc>
              <a:buFont typeface="+mj-lt"/>
              <a:buAutoNum type="arabicPeriod" startAt="6"/>
            </a:pPr>
            <a:r>
              <a:rPr lang="cs-CZ" sz="1000" b="1" spc="22" dirty="0"/>
              <a:t>Je Wi-Fi to samé jako internet?</a:t>
            </a:r>
            <a:br>
              <a:rPr lang="cs-CZ" sz="1000" b="1" spc="22" dirty="0"/>
            </a:br>
            <a:r>
              <a:rPr lang="cs-CZ" sz="1000" spc="22" dirty="0"/>
              <a:t>a) ano, je to to samé </a:t>
            </a:r>
            <a:r>
              <a:rPr lang="cs-CZ" sz="1000" u="sng" spc="22" dirty="0"/>
              <a:t>b) ne, není to to samé</a:t>
            </a:r>
            <a:r>
              <a:rPr lang="cs-CZ" sz="1000" spc="22" dirty="0"/>
              <a:t> c) nevím </a:t>
            </a:r>
          </a:p>
          <a:p>
            <a:pPr marL="228600" indent="-228600">
              <a:lnSpc>
                <a:spcPct val="110000"/>
              </a:lnSpc>
              <a:buAutoNum type="alphaLcParenR"/>
            </a:pPr>
            <a:endParaRPr lang="cs-CZ" sz="1000" spc="22" dirty="0"/>
          </a:p>
          <a:p>
            <a:pPr marL="228600" indent="-228600">
              <a:lnSpc>
                <a:spcPct val="110000"/>
              </a:lnSpc>
              <a:buFont typeface="+mj-lt"/>
              <a:buAutoNum type="arabicPeriod" startAt="7"/>
            </a:pPr>
            <a:r>
              <a:rPr lang="cs-CZ" sz="1000" b="1" spc="-12" dirty="0"/>
              <a:t>Pro připojení k Wi-Fi potřebuji BTS vysílač.</a:t>
            </a:r>
            <a:br>
              <a:rPr lang="cs-CZ" sz="1000" b="1" spc="22" dirty="0"/>
            </a:br>
            <a:r>
              <a:rPr lang="cs-CZ" sz="1000" spc="22" dirty="0"/>
              <a:t>a) ano, je to pravda </a:t>
            </a:r>
            <a:r>
              <a:rPr lang="cs-CZ" sz="1000" u="sng" spc="22" dirty="0"/>
              <a:t>b) ne, není to pravda</a:t>
            </a:r>
            <a:r>
              <a:rPr lang="cs-CZ" sz="1000" spc="22" dirty="0"/>
              <a:t> c) nevím </a:t>
            </a:r>
          </a:p>
        </p:txBody>
      </p:sp>
      <p:sp>
        <p:nvSpPr>
          <p:cNvPr id="41" name="Nadpis 1">
            <a:extLst>
              <a:ext uri="{FF2B5EF4-FFF2-40B4-BE49-F238E27FC236}">
                <a16:creationId xmlns:a16="http://schemas.microsoft.com/office/drawing/2014/main" id="{18CF68FF-98D5-A57F-71AF-362F7537801C}"/>
              </a:ext>
            </a:extLst>
          </p:cNvPr>
          <p:cNvSpPr txBox="1">
            <a:spLocks/>
          </p:cNvSpPr>
          <p:nvPr/>
        </p:nvSpPr>
        <p:spPr>
          <a:xfrm>
            <a:off x="292101" y="1498600"/>
            <a:ext cx="950910" cy="688895"/>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5 min</a:t>
            </a:r>
          </a:p>
          <a:p>
            <a:pPr algn="ctr">
              <a:lnSpc>
                <a:spcPct val="110000"/>
              </a:lnSpc>
              <a:spcAft>
                <a:spcPts val="1300"/>
              </a:spcAft>
            </a:pPr>
            <a:endParaRPr lang="cs-CZ" sz="1000" dirty="0"/>
          </a:p>
          <a:p>
            <a:pPr algn="ctr">
              <a:lnSpc>
                <a:spcPct val="110000"/>
              </a:lnSpc>
              <a:spcAft>
                <a:spcPts val="1300"/>
              </a:spcAft>
            </a:pPr>
            <a:endParaRPr lang="cs-CZ" sz="1000" b="1" dirty="0"/>
          </a:p>
        </p:txBody>
      </p:sp>
      <p:cxnSp>
        <p:nvCxnSpPr>
          <p:cNvPr id="85" name="Přímá spojnice 84">
            <a:extLst>
              <a:ext uri="{FF2B5EF4-FFF2-40B4-BE49-F238E27FC236}">
                <a16:creationId xmlns:a16="http://schemas.microsoft.com/office/drawing/2014/main" id="{50805F65-67B1-5EBC-D917-B06A4909D514}"/>
              </a:ext>
            </a:extLst>
          </p:cNvPr>
          <p:cNvCxnSpPr>
            <a:cxnSpLocks/>
          </p:cNvCxnSpPr>
          <p:nvPr/>
        </p:nvCxnSpPr>
        <p:spPr>
          <a:xfrm>
            <a:off x="285749" y="5562600"/>
            <a:ext cx="6280151" cy="0"/>
          </a:xfrm>
          <a:prstGeom prst="line">
            <a:avLst/>
          </a:prstGeom>
          <a:ln w="12700">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89" name="Přímá spojnice 88">
            <a:extLst>
              <a:ext uri="{FF2B5EF4-FFF2-40B4-BE49-F238E27FC236}">
                <a16:creationId xmlns:a16="http://schemas.microsoft.com/office/drawing/2014/main" id="{95C8F43F-792C-EC27-E70A-6090E2796CB9}"/>
              </a:ext>
            </a:extLst>
          </p:cNvPr>
          <p:cNvCxnSpPr>
            <a:cxnSpLocks/>
          </p:cNvCxnSpPr>
          <p:nvPr/>
        </p:nvCxnSpPr>
        <p:spPr>
          <a:xfrm flipV="1">
            <a:off x="287338" y="1498600"/>
            <a:ext cx="0" cy="4064000"/>
          </a:xfrm>
          <a:prstGeom prst="line">
            <a:avLst/>
          </a:prstGeom>
          <a:ln w="12700">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100" name="Obdélník 99">
            <a:extLst>
              <a:ext uri="{FF2B5EF4-FFF2-40B4-BE49-F238E27FC236}">
                <a16:creationId xmlns:a16="http://schemas.microsoft.com/office/drawing/2014/main" id="{1F9FE4AE-D831-1412-77B0-3370854F0EA2}"/>
              </a:ext>
            </a:extLst>
          </p:cNvPr>
          <p:cNvSpPr/>
          <p:nvPr/>
        </p:nvSpPr>
        <p:spPr>
          <a:xfrm flipH="1">
            <a:off x="283525" y="1155700"/>
            <a:ext cx="60061" cy="195530"/>
          </a:xfrm>
          <a:prstGeom prst="rect">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Obdélník: se zakulacenými rohy 61">
            <a:extLst>
              <a:ext uri="{FF2B5EF4-FFF2-40B4-BE49-F238E27FC236}">
                <a16:creationId xmlns:a16="http://schemas.microsoft.com/office/drawing/2014/main" id="{ECD5FCAB-0272-F491-3970-B63BDC43720D}"/>
              </a:ext>
            </a:extLst>
          </p:cNvPr>
          <p:cNvSpPr/>
          <p:nvPr/>
        </p:nvSpPr>
        <p:spPr>
          <a:xfrm>
            <a:off x="336183" y="1542836"/>
            <a:ext cx="857618" cy="376852"/>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5" name="Grafický objekt 64" descr="Hodiny se souvislou výplní">
            <a:extLst>
              <a:ext uri="{FF2B5EF4-FFF2-40B4-BE49-F238E27FC236}">
                <a16:creationId xmlns:a16="http://schemas.microsoft.com/office/drawing/2014/main" id="{46E2BE46-414B-2569-7600-EC9A8BA9134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8430" y="1543437"/>
            <a:ext cx="195118" cy="195118"/>
          </a:xfrm>
          <a:prstGeom prst="rect">
            <a:avLst/>
          </a:prstGeom>
        </p:spPr>
      </p:pic>
      <p:sp>
        <p:nvSpPr>
          <p:cNvPr id="16" name="Nadpis 1">
            <a:extLst>
              <a:ext uri="{FF2B5EF4-FFF2-40B4-BE49-F238E27FC236}">
                <a16:creationId xmlns:a16="http://schemas.microsoft.com/office/drawing/2014/main" id="{A12ECCDB-9083-8B83-A4C2-E11BCE3C6CCE}"/>
              </a:ext>
            </a:extLst>
          </p:cNvPr>
          <p:cNvSpPr txBox="1">
            <a:spLocks/>
          </p:cNvSpPr>
          <p:nvPr/>
        </p:nvSpPr>
        <p:spPr>
          <a:xfrm>
            <a:off x="287338" y="143969"/>
            <a:ext cx="3086097"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1000" b="0" dirty="0"/>
              <a:t>HODINA 3 – CO O NÁS VÍ INTERNET?</a:t>
            </a:r>
            <a:endParaRPr lang="en-US" sz="1000" b="0" dirty="0"/>
          </a:p>
        </p:txBody>
      </p:sp>
      <p:sp>
        <p:nvSpPr>
          <p:cNvPr id="17" name="Nadpis 1">
            <a:extLst>
              <a:ext uri="{FF2B5EF4-FFF2-40B4-BE49-F238E27FC236}">
                <a16:creationId xmlns:a16="http://schemas.microsoft.com/office/drawing/2014/main" id="{D9208BA5-99EE-F108-28CD-E246F3DE01DD}"/>
              </a:ext>
            </a:extLst>
          </p:cNvPr>
          <p:cNvSpPr txBox="1">
            <a:spLocks/>
          </p:cNvSpPr>
          <p:nvPr/>
        </p:nvSpPr>
        <p:spPr>
          <a:xfrm>
            <a:off x="3482974" y="148730"/>
            <a:ext cx="3082925"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pPr algn="r"/>
            <a:r>
              <a:rPr lang="cs-CZ" sz="1000" b="0" dirty="0"/>
              <a:t>6.-7. ročník ZŠ / snazší varianta</a:t>
            </a:r>
            <a:endParaRPr lang="en-US" sz="1000" b="0" dirty="0"/>
          </a:p>
        </p:txBody>
      </p:sp>
      <p:sp>
        <p:nvSpPr>
          <p:cNvPr id="82" name="Nadpis 1">
            <a:extLst>
              <a:ext uri="{FF2B5EF4-FFF2-40B4-BE49-F238E27FC236}">
                <a16:creationId xmlns:a16="http://schemas.microsoft.com/office/drawing/2014/main" id="{C65C4798-30C2-FF18-FCE8-27B37D291329}"/>
              </a:ext>
            </a:extLst>
          </p:cNvPr>
          <p:cNvSpPr txBox="1">
            <a:spLocks/>
          </p:cNvSpPr>
          <p:nvPr/>
        </p:nvSpPr>
        <p:spPr>
          <a:xfrm>
            <a:off x="295913" y="5727700"/>
            <a:ext cx="4151313" cy="327485"/>
          </a:xfrm>
          <a:prstGeom prst="rect">
            <a:avLst/>
          </a:prstGeom>
        </p:spPr>
        <p:txBody>
          <a:bodyPr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400" b="1" dirty="0">
                <a:solidFill>
                  <a:schemeClr val="accent6">
                    <a:lumMod val="75000"/>
                  </a:schemeClr>
                </a:solidFill>
              </a:rPr>
              <a:t>EVOKACE</a:t>
            </a:r>
            <a:endParaRPr lang="en-US" sz="1400" b="1" dirty="0">
              <a:solidFill>
                <a:schemeClr val="accent6">
                  <a:lumMod val="75000"/>
                </a:schemeClr>
              </a:solidFill>
            </a:endParaRPr>
          </a:p>
        </p:txBody>
      </p:sp>
      <p:sp>
        <p:nvSpPr>
          <p:cNvPr id="84" name="Nadpis 1">
            <a:extLst>
              <a:ext uri="{FF2B5EF4-FFF2-40B4-BE49-F238E27FC236}">
                <a16:creationId xmlns:a16="http://schemas.microsoft.com/office/drawing/2014/main" id="{A6BEE910-6F39-56B1-0897-74A404F6625D}"/>
              </a:ext>
            </a:extLst>
          </p:cNvPr>
          <p:cNvSpPr txBox="1">
            <a:spLocks/>
          </p:cNvSpPr>
          <p:nvPr/>
        </p:nvSpPr>
        <p:spPr>
          <a:xfrm>
            <a:off x="295913" y="6064303"/>
            <a:ext cx="6281738" cy="187189"/>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dirty="0"/>
              <a:t>aktivita </a:t>
            </a:r>
            <a:r>
              <a:rPr lang="cs-CZ" sz="1000" b="1" dirty="0"/>
              <a:t>PŘEVOZ DINOSAURA</a:t>
            </a:r>
            <a:endParaRPr lang="en-US" sz="1000" b="1" dirty="0"/>
          </a:p>
        </p:txBody>
      </p:sp>
      <p:sp>
        <p:nvSpPr>
          <p:cNvPr id="86" name="Nadpis 1">
            <a:extLst>
              <a:ext uri="{FF2B5EF4-FFF2-40B4-BE49-F238E27FC236}">
                <a16:creationId xmlns:a16="http://schemas.microsoft.com/office/drawing/2014/main" id="{F11D5809-5E72-316A-1371-E97BD8DC3A29}"/>
              </a:ext>
            </a:extLst>
          </p:cNvPr>
          <p:cNvSpPr txBox="1">
            <a:spLocks/>
          </p:cNvSpPr>
          <p:nvPr/>
        </p:nvSpPr>
        <p:spPr>
          <a:xfrm>
            <a:off x="1365888" y="6403439"/>
            <a:ext cx="957265" cy="830829"/>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dirty="0"/>
            </a:br>
            <a:r>
              <a:rPr lang="cs-CZ" sz="1000" b="1" dirty="0"/>
              <a:t>snímek 2</a:t>
            </a:r>
            <a:endParaRPr lang="cs-CZ" sz="1000" dirty="0"/>
          </a:p>
          <a:p>
            <a:pPr>
              <a:lnSpc>
                <a:spcPct val="110000"/>
              </a:lnSpc>
              <a:spcAft>
                <a:spcPts val="1300"/>
              </a:spcAft>
            </a:pPr>
            <a:endParaRPr lang="cs-CZ" sz="1000" b="1" dirty="0"/>
          </a:p>
        </p:txBody>
      </p:sp>
      <p:sp>
        <p:nvSpPr>
          <p:cNvPr id="87" name="Nadpis 1">
            <a:extLst>
              <a:ext uri="{FF2B5EF4-FFF2-40B4-BE49-F238E27FC236}">
                <a16:creationId xmlns:a16="http://schemas.microsoft.com/office/drawing/2014/main" id="{979759AE-CD99-0902-8580-0B865428BF30}"/>
              </a:ext>
            </a:extLst>
          </p:cNvPr>
          <p:cNvSpPr txBox="1">
            <a:spLocks/>
          </p:cNvSpPr>
          <p:nvPr/>
        </p:nvSpPr>
        <p:spPr>
          <a:xfrm>
            <a:off x="2426339" y="6406761"/>
            <a:ext cx="4151312" cy="1010040"/>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Pracujeme v muzeu, chceme poslat dinosaura pryč. Jak to uděláme? Nesmíme ji poškodit, nejde v celku převézt.</a:t>
            </a:r>
          </a:p>
          <a:p>
            <a:pPr>
              <a:lnSpc>
                <a:spcPct val="110000"/>
              </a:lnSpc>
              <a:spcAft>
                <a:spcPts val="1300"/>
              </a:spcAft>
            </a:pPr>
            <a:r>
              <a:rPr lang="cs-CZ" sz="1000" dirty="0"/>
              <a:t>Děti 2 minuty ve dvojicích diskutují. Poté diskutujeme všichni společně.</a:t>
            </a:r>
          </a:p>
        </p:txBody>
      </p:sp>
      <p:sp>
        <p:nvSpPr>
          <p:cNvPr id="88" name="Nadpis 1">
            <a:extLst>
              <a:ext uri="{FF2B5EF4-FFF2-40B4-BE49-F238E27FC236}">
                <a16:creationId xmlns:a16="http://schemas.microsoft.com/office/drawing/2014/main" id="{AE25D282-D1B2-0A20-97DD-7E9FCBFD80D9}"/>
              </a:ext>
            </a:extLst>
          </p:cNvPr>
          <p:cNvSpPr txBox="1">
            <a:spLocks/>
          </p:cNvSpPr>
          <p:nvPr/>
        </p:nvSpPr>
        <p:spPr>
          <a:xfrm>
            <a:off x="300677" y="6379651"/>
            <a:ext cx="950910" cy="688895"/>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3 min</a:t>
            </a:r>
          </a:p>
          <a:p>
            <a:pPr algn="ctr">
              <a:lnSpc>
                <a:spcPct val="110000"/>
              </a:lnSpc>
              <a:spcAft>
                <a:spcPts val="1300"/>
              </a:spcAft>
            </a:pPr>
            <a:endParaRPr lang="cs-CZ" sz="1000" dirty="0"/>
          </a:p>
          <a:p>
            <a:pPr algn="ctr">
              <a:lnSpc>
                <a:spcPct val="110000"/>
              </a:lnSpc>
              <a:spcAft>
                <a:spcPts val="1300"/>
              </a:spcAft>
            </a:pPr>
            <a:endParaRPr lang="cs-CZ" sz="1000" b="1" dirty="0"/>
          </a:p>
        </p:txBody>
      </p:sp>
      <p:cxnSp>
        <p:nvCxnSpPr>
          <p:cNvPr id="90" name="Přímá spojnice 89">
            <a:extLst>
              <a:ext uri="{FF2B5EF4-FFF2-40B4-BE49-F238E27FC236}">
                <a16:creationId xmlns:a16="http://schemas.microsoft.com/office/drawing/2014/main" id="{F0197387-0B1D-B6E0-27B1-6483C26C25B8}"/>
              </a:ext>
            </a:extLst>
          </p:cNvPr>
          <p:cNvCxnSpPr>
            <a:cxnSpLocks/>
          </p:cNvCxnSpPr>
          <p:nvPr/>
        </p:nvCxnSpPr>
        <p:spPr>
          <a:xfrm>
            <a:off x="294325" y="7416801"/>
            <a:ext cx="6280151" cy="0"/>
          </a:xfrm>
          <a:prstGeom prst="line">
            <a:avLst/>
          </a:prstGeom>
          <a:ln w="12700">
            <a:solidFill>
              <a:schemeClr val="accent6">
                <a:lumMod val="75000"/>
              </a:schemeClr>
            </a:solidFill>
          </a:ln>
        </p:spPr>
        <p:style>
          <a:lnRef idx="2">
            <a:schemeClr val="accent1"/>
          </a:lnRef>
          <a:fillRef idx="0">
            <a:schemeClr val="accent1"/>
          </a:fillRef>
          <a:effectRef idx="1">
            <a:schemeClr val="accent1"/>
          </a:effectRef>
          <a:fontRef idx="minor">
            <a:schemeClr val="tx1"/>
          </a:fontRef>
        </p:style>
      </p:cxnSp>
      <p:cxnSp>
        <p:nvCxnSpPr>
          <p:cNvPr id="91" name="Přímá spojnice 90">
            <a:extLst>
              <a:ext uri="{FF2B5EF4-FFF2-40B4-BE49-F238E27FC236}">
                <a16:creationId xmlns:a16="http://schemas.microsoft.com/office/drawing/2014/main" id="{34D2CB5D-440C-9E21-1EE4-BE170F2F64CC}"/>
              </a:ext>
            </a:extLst>
          </p:cNvPr>
          <p:cNvCxnSpPr>
            <a:cxnSpLocks/>
          </p:cNvCxnSpPr>
          <p:nvPr/>
        </p:nvCxnSpPr>
        <p:spPr>
          <a:xfrm flipV="1">
            <a:off x="281041" y="6379651"/>
            <a:ext cx="14873" cy="2053149"/>
          </a:xfrm>
          <a:prstGeom prst="line">
            <a:avLst/>
          </a:prstGeom>
          <a:ln w="12700">
            <a:solidFill>
              <a:schemeClr val="accent6">
                <a:lumMod val="75000"/>
              </a:schemeClr>
            </a:solidFill>
          </a:ln>
        </p:spPr>
        <p:style>
          <a:lnRef idx="2">
            <a:schemeClr val="accent1"/>
          </a:lnRef>
          <a:fillRef idx="0">
            <a:schemeClr val="accent1"/>
          </a:fillRef>
          <a:effectRef idx="1">
            <a:schemeClr val="accent1"/>
          </a:effectRef>
          <a:fontRef idx="minor">
            <a:schemeClr val="tx1"/>
          </a:fontRef>
        </p:style>
      </p:cxnSp>
      <p:sp>
        <p:nvSpPr>
          <p:cNvPr id="92" name="Obdélník 91">
            <a:extLst>
              <a:ext uri="{FF2B5EF4-FFF2-40B4-BE49-F238E27FC236}">
                <a16:creationId xmlns:a16="http://schemas.microsoft.com/office/drawing/2014/main" id="{98BF45DE-625D-F27B-4493-3689A2F71C75}"/>
              </a:ext>
            </a:extLst>
          </p:cNvPr>
          <p:cNvSpPr/>
          <p:nvPr/>
        </p:nvSpPr>
        <p:spPr>
          <a:xfrm flipH="1">
            <a:off x="292101" y="6036751"/>
            <a:ext cx="60061" cy="195530"/>
          </a:xfrm>
          <a:prstGeom prst="rect">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4" name="Obdélník: se zakulacenými rohy 93">
            <a:extLst>
              <a:ext uri="{FF2B5EF4-FFF2-40B4-BE49-F238E27FC236}">
                <a16:creationId xmlns:a16="http://schemas.microsoft.com/office/drawing/2014/main" id="{B425E5B7-B90D-BDBA-3E11-1E780061F21C}"/>
              </a:ext>
            </a:extLst>
          </p:cNvPr>
          <p:cNvSpPr/>
          <p:nvPr/>
        </p:nvSpPr>
        <p:spPr>
          <a:xfrm>
            <a:off x="344759" y="6423887"/>
            <a:ext cx="857618" cy="376852"/>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6" name="Grafický objekt 95" descr="Hodiny se souvislou výplní">
            <a:extLst>
              <a:ext uri="{FF2B5EF4-FFF2-40B4-BE49-F238E27FC236}">
                <a16:creationId xmlns:a16="http://schemas.microsoft.com/office/drawing/2014/main" id="{193D9FB9-1CE6-8851-7007-02969531E8B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47006" y="6424488"/>
            <a:ext cx="195118" cy="195118"/>
          </a:xfrm>
          <a:prstGeom prst="rect">
            <a:avLst/>
          </a:prstGeom>
        </p:spPr>
      </p:pic>
      <p:sp>
        <p:nvSpPr>
          <p:cNvPr id="99" name="Nadpis 1">
            <a:extLst>
              <a:ext uri="{FF2B5EF4-FFF2-40B4-BE49-F238E27FC236}">
                <a16:creationId xmlns:a16="http://schemas.microsoft.com/office/drawing/2014/main" id="{6AF0907B-40E4-7F83-0977-DD2428C56CF5}"/>
              </a:ext>
            </a:extLst>
          </p:cNvPr>
          <p:cNvSpPr txBox="1">
            <a:spLocks/>
          </p:cNvSpPr>
          <p:nvPr/>
        </p:nvSpPr>
        <p:spPr>
          <a:xfrm>
            <a:off x="1365888" y="7416801"/>
            <a:ext cx="957265" cy="871744"/>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dirty="0"/>
            </a:br>
            <a:r>
              <a:rPr lang="cs-CZ" sz="1000" b="1" dirty="0"/>
              <a:t>snímek 3</a:t>
            </a:r>
            <a:br>
              <a:rPr lang="cs-CZ" sz="1000" b="1" dirty="0"/>
            </a:br>
            <a:endParaRPr lang="cs-CZ" sz="1000" dirty="0"/>
          </a:p>
          <a:p>
            <a:pPr>
              <a:lnSpc>
                <a:spcPct val="110000"/>
              </a:lnSpc>
              <a:spcAft>
                <a:spcPts val="1300"/>
              </a:spcAft>
            </a:pPr>
            <a:endParaRPr lang="cs-CZ" sz="1000" b="1" dirty="0"/>
          </a:p>
        </p:txBody>
      </p:sp>
      <p:sp>
        <p:nvSpPr>
          <p:cNvPr id="102" name="Nadpis 1">
            <a:extLst>
              <a:ext uri="{FF2B5EF4-FFF2-40B4-BE49-F238E27FC236}">
                <a16:creationId xmlns:a16="http://schemas.microsoft.com/office/drawing/2014/main" id="{F9B6D02E-CA43-4EDB-A323-8C9374C96689}"/>
              </a:ext>
            </a:extLst>
          </p:cNvPr>
          <p:cNvSpPr txBox="1">
            <a:spLocks/>
          </p:cNvSpPr>
          <p:nvPr/>
        </p:nvSpPr>
        <p:spPr>
          <a:xfrm>
            <a:off x="2426339" y="7397358"/>
            <a:ext cx="4151312" cy="1035441"/>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Cílem je přijít na to, že dinosaura musíme rozebrat, očíslovat </a:t>
            </a:r>
            <a:br>
              <a:rPr lang="cs-CZ" sz="1000" dirty="0"/>
            </a:br>
            <a:r>
              <a:rPr lang="cs-CZ" sz="1000" dirty="0"/>
              <a:t>a převézt po částech.</a:t>
            </a:r>
            <a:br>
              <a:rPr lang="cs-CZ" sz="1000" dirty="0"/>
            </a:br>
            <a:r>
              <a:rPr lang="cs-CZ" sz="1000" b="1" dirty="0"/>
              <a:t>Když kostra pojede ve více nákladních autech, bude vadit, že se každý náklaďák dostane do muzea jinou cestou a v jiném než původním pořadí?</a:t>
            </a:r>
          </a:p>
        </p:txBody>
      </p:sp>
      <p:sp>
        <p:nvSpPr>
          <p:cNvPr id="103" name="Nadpis 1">
            <a:extLst>
              <a:ext uri="{FF2B5EF4-FFF2-40B4-BE49-F238E27FC236}">
                <a16:creationId xmlns:a16="http://schemas.microsoft.com/office/drawing/2014/main" id="{B45D89F1-D6C0-57CC-94EB-11AF0CF06608}"/>
              </a:ext>
            </a:extLst>
          </p:cNvPr>
          <p:cNvSpPr txBox="1">
            <a:spLocks/>
          </p:cNvSpPr>
          <p:nvPr/>
        </p:nvSpPr>
        <p:spPr>
          <a:xfrm>
            <a:off x="300677" y="7415252"/>
            <a:ext cx="950910" cy="688895"/>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2 min</a:t>
            </a:r>
          </a:p>
          <a:p>
            <a:pPr algn="ctr">
              <a:lnSpc>
                <a:spcPct val="110000"/>
              </a:lnSpc>
              <a:spcAft>
                <a:spcPts val="1300"/>
              </a:spcAft>
            </a:pPr>
            <a:endParaRPr lang="cs-CZ" sz="1000" dirty="0"/>
          </a:p>
          <a:p>
            <a:pPr algn="ctr">
              <a:lnSpc>
                <a:spcPct val="110000"/>
              </a:lnSpc>
              <a:spcAft>
                <a:spcPts val="1300"/>
              </a:spcAft>
            </a:pPr>
            <a:endParaRPr lang="cs-CZ" sz="1000" b="1" dirty="0"/>
          </a:p>
        </p:txBody>
      </p:sp>
      <p:cxnSp>
        <p:nvCxnSpPr>
          <p:cNvPr id="104" name="Přímá spojnice 103">
            <a:extLst>
              <a:ext uri="{FF2B5EF4-FFF2-40B4-BE49-F238E27FC236}">
                <a16:creationId xmlns:a16="http://schemas.microsoft.com/office/drawing/2014/main" id="{4D039CDD-33E7-CF9B-DE77-995D9BCD6DA8}"/>
              </a:ext>
            </a:extLst>
          </p:cNvPr>
          <p:cNvCxnSpPr>
            <a:cxnSpLocks/>
          </p:cNvCxnSpPr>
          <p:nvPr/>
        </p:nvCxnSpPr>
        <p:spPr>
          <a:xfrm>
            <a:off x="294325" y="8432800"/>
            <a:ext cx="6280151" cy="0"/>
          </a:xfrm>
          <a:prstGeom prst="line">
            <a:avLst/>
          </a:prstGeom>
          <a:ln w="12700">
            <a:solidFill>
              <a:schemeClr val="accent6">
                <a:lumMod val="75000"/>
              </a:schemeClr>
            </a:solidFill>
          </a:ln>
        </p:spPr>
        <p:style>
          <a:lnRef idx="2">
            <a:schemeClr val="accent1"/>
          </a:lnRef>
          <a:fillRef idx="0">
            <a:schemeClr val="accent1"/>
          </a:fillRef>
          <a:effectRef idx="1">
            <a:schemeClr val="accent1"/>
          </a:effectRef>
          <a:fontRef idx="minor">
            <a:schemeClr val="tx1"/>
          </a:fontRef>
        </p:style>
      </p:cxnSp>
      <p:sp>
        <p:nvSpPr>
          <p:cNvPr id="105" name="Obdélník: se zakulacenými rohy 104">
            <a:extLst>
              <a:ext uri="{FF2B5EF4-FFF2-40B4-BE49-F238E27FC236}">
                <a16:creationId xmlns:a16="http://schemas.microsoft.com/office/drawing/2014/main" id="{9449D047-8AA9-C615-CF45-B968E86E41E6}"/>
              </a:ext>
            </a:extLst>
          </p:cNvPr>
          <p:cNvSpPr/>
          <p:nvPr/>
        </p:nvSpPr>
        <p:spPr>
          <a:xfrm>
            <a:off x="344759" y="7459488"/>
            <a:ext cx="857618" cy="376852"/>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6" name="Grafický objekt 105" descr="Hodiny se souvislou výplní">
            <a:extLst>
              <a:ext uri="{FF2B5EF4-FFF2-40B4-BE49-F238E27FC236}">
                <a16:creationId xmlns:a16="http://schemas.microsoft.com/office/drawing/2014/main" id="{84737567-9470-DD25-A68C-85A0212E8FC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47006" y="7460089"/>
            <a:ext cx="195118" cy="195118"/>
          </a:xfrm>
          <a:prstGeom prst="rect">
            <a:avLst/>
          </a:prstGeom>
        </p:spPr>
      </p:pic>
      <p:sp>
        <p:nvSpPr>
          <p:cNvPr id="2" name="Nadpis 1">
            <a:extLst>
              <a:ext uri="{FF2B5EF4-FFF2-40B4-BE49-F238E27FC236}">
                <a16:creationId xmlns:a16="http://schemas.microsoft.com/office/drawing/2014/main" id="{8ED31789-AE41-BA06-35A2-49B56856EBE6}"/>
              </a:ext>
            </a:extLst>
          </p:cNvPr>
          <p:cNvSpPr txBox="1">
            <a:spLocks/>
          </p:cNvSpPr>
          <p:nvPr/>
        </p:nvSpPr>
        <p:spPr>
          <a:xfrm>
            <a:off x="287338" y="9463796"/>
            <a:ext cx="3195637" cy="25195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800" b="0" dirty="0">
                <a:solidFill>
                  <a:schemeClr val="bg1">
                    <a:lumMod val="50000"/>
                  </a:schemeClr>
                </a:solidFill>
              </a:rPr>
              <a:t>internet4kids.mff.cuni.cz</a:t>
            </a:r>
            <a:endParaRPr lang="en-US" sz="800" b="0" dirty="0">
              <a:solidFill>
                <a:schemeClr val="bg1">
                  <a:lumMod val="50000"/>
                </a:schemeClr>
              </a:solidFill>
            </a:endParaRPr>
          </a:p>
        </p:txBody>
      </p:sp>
    </p:spTree>
    <p:extLst>
      <p:ext uri="{BB962C8B-B14F-4D97-AF65-F5344CB8AC3E}">
        <p14:creationId xmlns:p14="http://schemas.microsoft.com/office/powerpoint/2010/main" val="19009710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1A65BD-0E0D-E8EA-0A87-B38C7B152292}"/>
            </a:ext>
          </a:extLst>
        </p:cNvPr>
        <p:cNvGrpSpPr/>
        <p:nvPr/>
      </p:nvGrpSpPr>
      <p:grpSpPr>
        <a:xfrm>
          <a:off x="0" y="0"/>
          <a:ext cx="0" cy="0"/>
          <a:chOff x="0" y="0"/>
          <a:chExt cx="0" cy="0"/>
        </a:xfrm>
      </p:grpSpPr>
      <p:sp>
        <p:nvSpPr>
          <p:cNvPr id="43" name="Zástupný symbol pro číslo snímku 42">
            <a:extLst>
              <a:ext uri="{FF2B5EF4-FFF2-40B4-BE49-F238E27FC236}">
                <a16:creationId xmlns:a16="http://schemas.microsoft.com/office/drawing/2014/main" id="{8C6D425B-69C6-5EAD-1256-D2A3F0839DA4}"/>
              </a:ext>
            </a:extLst>
          </p:cNvPr>
          <p:cNvSpPr>
            <a:spLocks noGrp="1"/>
          </p:cNvSpPr>
          <p:nvPr>
            <p:ph type="sldNum" sz="quarter" idx="12"/>
          </p:nvPr>
        </p:nvSpPr>
        <p:spPr/>
        <p:txBody>
          <a:bodyPr/>
          <a:lstStyle/>
          <a:p>
            <a:fld id="{92AB32FF-A138-4429-B478-DF8FBDAC87D8}" type="slidenum">
              <a:rPr lang="en-US" smtClean="0"/>
              <a:pPr/>
              <a:t>6</a:t>
            </a:fld>
            <a:endParaRPr lang="en-US"/>
          </a:p>
        </p:txBody>
      </p:sp>
      <p:sp>
        <p:nvSpPr>
          <p:cNvPr id="16" name="Nadpis 1">
            <a:extLst>
              <a:ext uri="{FF2B5EF4-FFF2-40B4-BE49-F238E27FC236}">
                <a16:creationId xmlns:a16="http://schemas.microsoft.com/office/drawing/2014/main" id="{A12ECCDB-9083-8B83-A4C2-E11BCE3C6CCE}"/>
              </a:ext>
            </a:extLst>
          </p:cNvPr>
          <p:cNvSpPr txBox="1">
            <a:spLocks/>
          </p:cNvSpPr>
          <p:nvPr/>
        </p:nvSpPr>
        <p:spPr>
          <a:xfrm>
            <a:off x="287338" y="143969"/>
            <a:ext cx="3086097"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1000" b="0" dirty="0"/>
              <a:t>HODINA 3 – CO O NÁS VÍ INTERNET?</a:t>
            </a:r>
            <a:endParaRPr lang="en-US" sz="1000" b="0" dirty="0"/>
          </a:p>
        </p:txBody>
      </p:sp>
      <p:sp>
        <p:nvSpPr>
          <p:cNvPr id="17" name="Nadpis 1">
            <a:extLst>
              <a:ext uri="{FF2B5EF4-FFF2-40B4-BE49-F238E27FC236}">
                <a16:creationId xmlns:a16="http://schemas.microsoft.com/office/drawing/2014/main" id="{D9208BA5-99EE-F108-28CD-E246F3DE01DD}"/>
              </a:ext>
            </a:extLst>
          </p:cNvPr>
          <p:cNvSpPr txBox="1">
            <a:spLocks/>
          </p:cNvSpPr>
          <p:nvPr/>
        </p:nvSpPr>
        <p:spPr>
          <a:xfrm>
            <a:off x="3482974" y="148730"/>
            <a:ext cx="3082925"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pPr algn="r"/>
            <a:r>
              <a:rPr lang="cs-CZ" sz="1000" b="0" dirty="0"/>
              <a:t>6.-7. ročník ZŠ / lehčí varianta</a:t>
            </a:r>
            <a:endParaRPr lang="en-US" sz="1000" b="0" dirty="0"/>
          </a:p>
        </p:txBody>
      </p:sp>
      <p:sp>
        <p:nvSpPr>
          <p:cNvPr id="2" name="Obdélník: se zakulacenými rohy 1">
            <a:extLst>
              <a:ext uri="{FF2B5EF4-FFF2-40B4-BE49-F238E27FC236}">
                <a16:creationId xmlns:a16="http://schemas.microsoft.com/office/drawing/2014/main" id="{848BCFA5-448E-0CA6-77E1-959845EAB301}"/>
              </a:ext>
            </a:extLst>
          </p:cNvPr>
          <p:cNvSpPr/>
          <p:nvPr/>
        </p:nvSpPr>
        <p:spPr>
          <a:xfrm>
            <a:off x="336183" y="1200077"/>
            <a:ext cx="857618" cy="376852"/>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Nadpis 1">
            <a:extLst>
              <a:ext uri="{FF2B5EF4-FFF2-40B4-BE49-F238E27FC236}">
                <a16:creationId xmlns:a16="http://schemas.microsoft.com/office/drawing/2014/main" id="{A50AD790-140D-BBE1-2FB2-3B409982C78C}"/>
              </a:ext>
            </a:extLst>
          </p:cNvPr>
          <p:cNvSpPr txBox="1">
            <a:spLocks/>
          </p:cNvSpPr>
          <p:nvPr/>
        </p:nvSpPr>
        <p:spPr>
          <a:xfrm>
            <a:off x="287337" y="482600"/>
            <a:ext cx="4151313" cy="346203"/>
          </a:xfrm>
          <a:prstGeom prst="rect">
            <a:avLst/>
          </a:prstGeom>
        </p:spPr>
        <p:txBody>
          <a:bodyPr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400" b="1" dirty="0">
                <a:solidFill>
                  <a:schemeClr val="accent2">
                    <a:lumMod val="75000"/>
                  </a:schemeClr>
                </a:solidFill>
              </a:rPr>
              <a:t>UVĚDOMĚNÍ</a:t>
            </a:r>
            <a:endParaRPr lang="en-US" sz="1400" b="1" dirty="0">
              <a:solidFill>
                <a:schemeClr val="accent2">
                  <a:lumMod val="75000"/>
                </a:schemeClr>
              </a:solidFill>
            </a:endParaRPr>
          </a:p>
        </p:txBody>
      </p:sp>
      <p:sp>
        <p:nvSpPr>
          <p:cNvPr id="4" name="Nadpis 1">
            <a:extLst>
              <a:ext uri="{FF2B5EF4-FFF2-40B4-BE49-F238E27FC236}">
                <a16:creationId xmlns:a16="http://schemas.microsoft.com/office/drawing/2014/main" id="{3D823CFC-9F59-4892-A45D-22CF4624854A}"/>
              </a:ext>
            </a:extLst>
          </p:cNvPr>
          <p:cNvSpPr txBox="1">
            <a:spLocks/>
          </p:cNvSpPr>
          <p:nvPr/>
        </p:nvSpPr>
        <p:spPr>
          <a:xfrm>
            <a:off x="287338" y="828802"/>
            <a:ext cx="2022476" cy="327835"/>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b="1" dirty="0"/>
              <a:t>PAKETY</a:t>
            </a:r>
            <a:endParaRPr lang="en-US" sz="1000" dirty="0"/>
          </a:p>
        </p:txBody>
      </p:sp>
      <p:sp>
        <p:nvSpPr>
          <p:cNvPr id="5" name="Nadpis 1">
            <a:extLst>
              <a:ext uri="{FF2B5EF4-FFF2-40B4-BE49-F238E27FC236}">
                <a16:creationId xmlns:a16="http://schemas.microsoft.com/office/drawing/2014/main" id="{0A0FCE02-2AA5-B7E2-3F5A-A394ECDA848F}"/>
              </a:ext>
            </a:extLst>
          </p:cNvPr>
          <p:cNvSpPr txBox="1">
            <a:spLocks/>
          </p:cNvSpPr>
          <p:nvPr/>
        </p:nvSpPr>
        <p:spPr>
          <a:xfrm>
            <a:off x="1358901" y="1156637"/>
            <a:ext cx="955676" cy="357307"/>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dirty="0"/>
            </a:br>
            <a:r>
              <a:rPr lang="cs-CZ" sz="1000" b="1" dirty="0"/>
              <a:t>snímek 4</a:t>
            </a:r>
            <a:endParaRPr lang="cs-CZ" sz="1000" dirty="0"/>
          </a:p>
          <a:p>
            <a:pPr>
              <a:lnSpc>
                <a:spcPct val="110000"/>
              </a:lnSpc>
              <a:spcAft>
                <a:spcPts val="1300"/>
              </a:spcAft>
            </a:pPr>
            <a:endParaRPr lang="cs-CZ" sz="1000" b="1" dirty="0"/>
          </a:p>
        </p:txBody>
      </p:sp>
      <p:sp>
        <p:nvSpPr>
          <p:cNvPr id="6" name="Nadpis 1">
            <a:extLst>
              <a:ext uri="{FF2B5EF4-FFF2-40B4-BE49-F238E27FC236}">
                <a16:creationId xmlns:a16="http://schemas.microsoft.com/office/drawing/2014/main" id="{59100959-BFDE-3457-E4E8-153ABB6CD78D}"/>
              </a:ext>
            </a:extLst>
          </p:cNvPr>
          <p:cNvSpPr txBox="1">
            <a:spLocks/>
          </p:cNvSpPr>
          <p:nvPr/>
        </p:nvSpPr>
        <p:spPr>
          <a:xfrm>
            <a:off x="2417763" y="1155783"/>
            <a:ext cx="4151312" cy="677731"/>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Všechno, co se posílá přes internet, se rozloží na malé kousky. Těm se říká pakety. Čím větší věc, tím víc paketů.</a:t>
            </a:r>
            <a:br>
              <a:rPr lang="cs-CZ" sz="1000" dirty="0"/>
            </a:br>
            <a:r>
              <a:rPr lang="cs-CZ" sz="1000" b="1" dirty="0"/>
              <a:t>Rozdělí se na více paketů fotka, nebo video? Co myslíte?</a:t>
            </a:r>
          </a:p>
        </p:txBody>
      </p:sp>
      <p:sp>
        <p:nvSpPr>
          <p:cNvPr id="7" name="Nadpis 1">
            <a:extLst>
              <a:ext uri="{FF2B5EF4-FFF2-40B4-BE49-F238E27FC236}">
                <a16:creationId xmlns:a16="http://schemas.microsoft.com/office/drawing/2014/main" id="{62997F29-9009-64FC-A40A-44A74229B0C5}"/>
              </a:ext>
            </a:extLst>
          </p:cNvPr>
          <p:cNvSpPr txBox="1">
            <a:spLocks/>
          </p:cNvSpPr>
          <p:nvPr/>
        </p:nvSpPr>
        <p:spPr>
          <a:xfrm>
            <a:off x="292102" y="1175805"/>
            <a:ext cx="952498" cy="342766"/>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2 min</a:t>
            </a:r>
          </a:p>
        </p:txBody>
      </p:sp>
      <p:sp>
        <p:nvSpPr>
          <p:cNvPr id="8" name="Nadpis 1">
            <a:extLst>
              <a:ext uri="{FF2B5EF4-FFF2-40B4-BE49-F238E27FC236}">
                <a16:creationId xmlns:a16="http://schemas.microsoft.com/office/drawing/2014/main" id="{C94B02E4-8963-63B8-58F6-6FF855877089}"/>
              </a:ext>
            </a:extLst>
          </p:cNvPr>
          <p:cNvSpPr txBox="1">
            <a:spLocks/>
          </p:cNvSpPr>
          <p:nvPr/>
        </p:nvSpPr>
        <p:spPr>
          <a:xfrm>
            <a:off x="1358901" y="1850456"/>
            <a:ext cx="955676" cy="335095"/>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dirty="0"/>
            </a:br>
            <a:r>
              <a:rPr lang="cs-CZ" sz="1000" b="1" dirty="0"/>
              <a:t>snímek 5-6</a:t>
            </a:r>
            <a:endParaRPr lang="cs-CZ" sz="1000" dirty="0"/>
          </a:p>
        </p:txBody>
      </p:sp>
      <p:sp>
        <p:nvSpPr>
          <p:cNvPr id="9" name="Nadpis 1">
            <a:extLst>
              <a:ext uri="{FF2B5EF4-FFF2-40B4-BE49-F238E27FC236}">
                <a16:creationId xmlns:a16="http://schemas.microsoft.com/office/drawing/2014/main" id="{50C260FE-5517-42AC-D170-AAB8D0B57A41}"/>
              </a:ext>
            </a:extLst>
          </p:cNvPr>
          <p:cNvSpPr txBox="1">
            <a:spLocks/>
          </p:cNvSpPr>
          <p:nvPr/>
        </p:nvSpPr>
        <p:spPr>
          <a:xfrm>
            <a:off x="292102" y="1846264"/>
            <a:ext cx="952498" cy="330198"/>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2 min</a:t>
            </a:r>
          </a:p>
          <a:p>
            <a:pPr algn="ctr">
              <a:lnSpc>
                <a:spcPct val="110000"/>
              </a:lnSpc>
              <a:spcAft>
                <a:spcPts val="1300"/>
              </a:spcAft>
            </a:pPr>
            <a:endParaRPr lang="cs-CZ" sz="1000" dirty="0"/>
          </a:p>
          <a:p>
            <a:pPr algn="ctr">
              <a:lnSpc>
                <a:spcPct val="110000"/>
              </a:lnSpc>
              <a:spcAft>
                <a:spcPts val="1300"/>
              </a:spcAft>
            </a:pPr>
            <a:endParaRPr lang="cs-CZ" sz="1000" b="1" dirty="0"/>
          </a:p>
        </p:txBody>
      </p:sp>
      <p:sp>
        <p:nvSpPr>
          <p:cNvPr id="10" name="Nadpis 1">
            <a:extLst>
              <a:ext uri="{FF2B5EF4-FFF2-40B4-BE49-F238E27FC236}">
                <a16:creationId xmlns:a16="http://schemas.microsoft.com/office/drawing/2014/main" id="{A5E1D4A2-3AA5-2AC1-A9D3-D1177B423107}"/>
              </a:ext>
            </a:extLst>
          </p:cNvPr>
          <p:cNvSpPr txBox="1">
            <a:spLocks/>
          </p:cNvSpPr>
          <p:nvPr/>
        </p:nvSpPr>
        <p:spPr>
          <a:xfrm>
            <a:off x="2417763" y="1841500"/>
            <a:ext cx="4151312" cy="1182643"/>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b="1" dirty="0"/>
              <a:t>Jak je možné, že pakety dorazí do správného zařízení? Jak to, že například fotka, kterou posílám jednomu člověku, nedorazí do počítače jeho souseda?</a:t>
            </a:r>
            <a:br>
              <a:rPr lang="cs-CZ" sz="1000" b="1" dirty="0"/>
            </a:br>
            <a:r>
              <a:rPr lang="cs-CZ" sz="1000" dirty="0"/>
              <a:t>Protože každé zařízení má svou adresu. Jmenuje se IP adresa. Díky tomuto číslu routery poznají, kam mají data poslat a nám dorazí správné pakety.</a:t>
            </a:r>
          </a:p>
        </p:txBody>
      </p:sp>
      <p:cxnSp>
        <p:nvCxnSpPr>
          <p:cNvPr id="11" name="Přímá spojnice 10">
            <a:extLst>
              <a:ext uri="{FF2B5EF4-FFF2-40B4-BE49-F238E27FC236}">
                <a16:creationId xmlns:a16="http://schemas.microsoft.com/office/drawing/2014/main" id="{06E0E3DB-30AD-2D02-B198-1AA4E76A1F16}"/>
              </a:ext>
            </a:extLst>
          </p:cNvPr>
          <p:cNvCxnSpPr>
            <a:cxnSpLocks/>
          </p:cNvCxnSpPr>
          <p:nvPr/>
        </p:nvCxnSpPr>
        <p:spPr>
          <a:xfrm>
            <a:off x="285749" y="1841500"/>
            <a:ext cx="6284913" cy="0"/>
          </a:xfrm>
          <a:prstGeom prst="line">
            <a:avLst/>
          </a:prstGeom>
          <a:ln w="12700">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cxnSp>
        <p:nvCxnSpPr>
          <p:cNvPr id="12" name="Přímá spojnice 11">
            <a:extLst>
              <a:ext uri="{FF2B5EF4-FFF2-40B4-BE49-F238E27FC236}">
                <a16:creationId xmlns:a16="http://schemas.microsoft.com/office/drawing/2014/main" id="{2287FC01-E5EF-7224-5A9D-636E84184A5C}"/>
              </a:ext>
            </a:extLst>
          </p:cNvPr>
          <p:cNvCxnSpPr>
            <a:cxnSpLocks/>
          </p:cNvCxnSpPr>
          <p:nvPr/>
        </p:nvCxnSpPr>
        <p:spPr>
          <a:xfrm flipV="1">
            <a:off x="287338" y="1155700"/>
            <a:ext cx="0" cy="1868443"/>
          </a:xfrm>
          <a:prstGeom prst="line">
            <a:avLst/>
          </a:prstGeom>
          <a:ln w="12700">
            <a:solidFill>
              <a:schemeClr val="accent2">
                <a:lumMod val="75000"/>
              </a:schemeClr>
            </a:solidFill>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3" name="Přímá spojnice 12">
            <a:extLst>
              <a:ext uri="{FF2B5EF4-FFF2-40B4-BE49-F238E27FC236}">
                <a16:creationId xmlns:a16="http://schemas.microsoft.com/office/drawing/2014/main" id="{D2EC7973-064D-3DCF-9A63-EA0AB1CACB7E}"/>
              </a:ext>
            </a:extLst>
          </p:cNvPr>
          <p:cNvCxnSpPr>
            <a:cxnSpLocks/>
          </p:cNvCxnSpPr>
          <p:nvPr/>
        </p:nvCxnSpPr>
        <p:spPr>
          <a:xfrm>
            <a:off x="285749" y="3029586"/>
            <a:ext cx="6284914" cy="0"/>
          </a:xfrm>
          <a:prstGeom prst="line">
            <a:avLst/>
          </a:prstGeom>
          <a:ln w="12700">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14" name="Obdélník 13">
            <a:extLst>
              <a:ext uri="{FF2B5EF4-FFF2-40B4-BE49-F238E27FC236}">
                <a16:creationId xmlns:a16="http://schemas.microsoft.com/office/drawing/2014/main" id="{07691824-B34A-DEF0-0B75-2AD2E0BCA873}"/>
              </a:ext>
            </a:extLst>
          </p:cNvPr>
          <p:cNvSpPr/>
          <p:nvPr/>
        </p:nvSpPr>
        <p:spPr>
          <a:xfrm flipH="1">
            <a:off x="287338" y="837669"/>
            <a:ext cx="56260" cy="174110"/>
          </a:xfrm>
          <a:prstGeom prst="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Nadpis 1">
            <a:extLst>
              <a:ext uri="{FF2B5EF4-FFF2-40B4-BE49-F238E27FC236}">
                <a16:creationId xmlns:a16="http://schemas.microsoft.com/office/drawing/2014/main" id="{DEBC3163-50CE-73E9-9C36-1CD793840E3C}"/>
              </a:ext>
            </a:extLst>
          </p:cNvPr>
          <p:cNvSpPr txBox="1">
            <a:spLocks/>
          </p:cNvSpPr>
          <p:nvPr/>
        </p:nvSpPr>
        <p:spPr>
          <a:xfrm>
            <a:off x="1358901" y="3525879"/>
            <a:ext cx="955676" cy="345978"/>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PL</a:t>
            </a:r>
            <a:r>
              <a:rPr lang="cs-CZ" sz="1000" b="1" dirty="0"/>
              <a:t> úkol 1</a:t>
            </a:r>
          </a:p>
        </p:txBody>
      </p:sp>
      <p:sp>
        <p:nvSpPr>
          <p:cNvPr id="18" name="Nadpis 1">
            <a:extLst>
              <a:ext uri="{FF2B5EF4-FFF2-40B4-BE49-F238E27FC236}">
                <a16:creationId xmlns:a16="http://schemas.microsoft.com/office/drawing/2014/main" id="{6BDBC48F-E6D5-A1DB-8FED-D2534D9DA55E}"/>
              </a:ext>
            </a:extLst>
          </p:cNvPr>
          <p:cNvSpPr txBox="1">
            <a:spLocks/>
          </p:cNvSpPr>
          <p:nvPr/>
        </p:nvSpPr>
        <p:spPr>
          <a:xfrm>
            <a:off x="2417763" y="3525878"/>
            <a:ext cx="4151312" cy="1200315"/>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Žáci samostatně či ve dvojicích pracují na úkolu 1. Odpovědi píšou do sloupce „Můj tip“. Na závěr učitel žákům sdělí správné odpovědi, případně vysvětlí nejasnosti. Správné odpovědi si žáci zapíšou do druhého sloupce.</a:t>
            </a:r>
          </a:p>
          <a:p>
            <a:pPr>
              <a:lnSpc>
                <a:spcPct val="110000"/>
              </a:lnSpc>
              <a:spcAft>
                <a:spcPts val="1300"/>
              </a:spcAft>
            </a:pPr>
            <a:r>
              <a:rPr lang="cs-CZ" sz="1000" dirty="0"/>
              <a:t>Správné odpovědi: 1. Vždy, 2. Ne, 3. Ne, 4. Spíše ano, 5. Ne, 6. Ne</a:t>
            </a:r>
          </a:p>
        </p:txBody>
      </p:sp>
      <p:sp>
        <p:nvSpPr>
          <p:cNvPr id="19" name="Nadpis 1">
            <a:extLst>
              <a:ext uri="{FF2B5EF4-FFF2-40B4-BE49-F238E27FC236}">
                <a16:creationId xmlns:a16="http://schemas.microsoft.com/office/drawing/2014/main" id="{DC97ABAA-2853-B00E-2D0B-8D62C8DC5592}"/>
              </a:ext>
            </a:extLst>
          </p:cNvPr>
          <p:cNvSpPr txBox="1">
            <a:spLocks/>
          </p:cNvSpPr>
          <p:nvPr/>
        </p:nvSpPr>
        <p:spPr>
          <a:xfrm>
            <a:off x="292102" y="3529751"/>
            <a:ext cx="952498" cy="342106"/>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5 min</a:t>
            </a:r>
          </a:p>
          <a:p>
            <a:pPr algn="ctr">
              <a:lnSpc>
                <a:spcPct val="110000"/>
              </a:lnSpc>
              <a:spcAft>
                <a:spcPts val="1300"/>
              </a:spcAft>
            </a:pPr>
            <a:endParaRPr lang="cs-CZ" sz="1000" dirty="0"/>
          </a:p>
          <a:p>
            <a:pPr algn="ctr">
              <a:lnSpc>
                <a:spcPct val="110000"/>
              </a:lnSpc>
              <a:spcAft>
                <a:spcPts val="1300"/>
              </a:spcAft>
            </a:pPr>
            <a:endParaRPr lang="cs-CZ" sz="1000" b="1" dirty="0"/>
          </a:p>
        </p:txBody>
      </p:sp>
      <p:cxnSp>
        <p:nvCxnSpPr>
          <p:cNvPr id="20" name="Přímá spojnice 19">
            <a:extLst>
              <a:ext uri="{FF2B5EF4-FFF2-40B4-BE49-F238E27FC236}">
                <a16:creationId xmlns:a16="http://schemas.microsoft.com/office/drawing/2014/main" id="{BEC0278B-AB3D-408B-BEDB-AE590F0984E2}"/>
              </a:ext>
            </a:extLst>
          </p:cNvPr>
          <p:cNvCxnSpPr>
            <a:cxnSpLocks/>
          </p:cNvCxnSpPr>
          <p:nvPr/>
        </p:nvCxnSpPr>
        <p:spPr>
          <a:xfrm>
            <a:off x="282573" y="4722887"/>
            <a:ext cx="6283326" cy="0"/>
          </a:xfrm>
          <a:prstGeom prst="line">
            <a:avLst/>
          </a:prstGeom>
          <a:ln w="12700">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21" name="Obdélník: se zakulacenými rohy 20">
            <a:extLst>
              <a:ext uri="{FF2B5EF4-FFF2-40B4-BE49-F238E27FC236}">
                <a16:creationId xmlns:a16="http://schemas.microsoft.com/office/drawing/2014/main" id="{B07FF245-6F17-0D05-69C7-E636634639F6}"/>
              </a:ext>
            </a:extLst>
          </p:cNvPr>
          <p:cNvSpPr/>
          <p:nvPr/>
        </p:nvSpPr>
        <p:spPr>
          <a:xfrm>
            <a:off x="336183" y="1885874"/>
            <a:ext cx="857618" cy="377444"/>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Obdélník: se zakulacenými rohy 21">
            <a:extLst>
              <a:ext uri="{FF2B5EF4-FFF2-40B4-BE49-F238E27FC236}">
                <a16:creationId xmlns:a16="http://schemas.microsoft.com/office/drawing/2014/main" id="{FF4E7221-105D-5E32-ECD8-E52EDA03DFAB}"/>
              </a:ext>
            </a:extLst>
          </p:cNvPr>
          <p:cNvSpPr/>
          <p:nvPr/>
        </p:nvSpPr>
        <p:spPr>
          <a:xfrm>
            <a:off x="336183" y="3584543"/>
            <a:ext cx="857618" cy="377444"/>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3" name="Grafický objekt 22" descr="Hodiny se souvislou výplní">
            <a:extLst>
              <a:ext uri="{FF2B5EF4-FFF2-40B4-BE49-F238E27FC236}">
                <a16:creationId xmlns:a16="http://schemas.microsoft.com/office/drawing/2014/main" id="{DBDF946F-2E1D-BB31-2A05-B69029C4D39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8430" y="1200535"/>
            <a:ext cx="195118" cy="195118"/>
          </a:xfrm>
          <a:prstGeom prst="rect">
            <a:avLst/>
          </a:prstGeom>
        </p:spPr>
      </p:pic>
      <p:pic>
        <p:nvPicPr>
          <p:cNvPr id="24" name="Grafický objekt 23" descr="Hodiny se souvislou výplní">
            <a:extLst>
              <a:ext uri="{FF2B5EF4-FFF2-40B4-BE49-F238E27FC236}">
                <a16:creationId xmlns:a16="http://schemas.microsoft.com/office/drawing/2014/main" id="{FEDFC0AA-DA18-5850-764F-272E4A79E06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8430" y="1884502"/>
            <a:ext cx="195118" cy="195118"/>
          </a:xfrm>
          <a:prstGeom prst="rect">
            <a:avLst/>
          </a:prstGeom>
        </p:spPr>
      </p:pic>
      <p:pic>
        <p:nvPicPr>
          <p:cNvPr id="25" name="Grafický objekt 24" descr="Hodiny se souvislou výplní">
            <a:extLst>
              <a:ext uri="{FF2B5EF4-FFF2-40B4-BE49-F238E27FC236}">
                <a16:creationId xmlns:a16="http://schemas.microsoft.com/office/drawing/2014/main" id="{37F2EB9F-5833-2C46-EF08-268970A1F2B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8430" y="3583274"/>
            <a:ext cx="195118" cy="195118"/>
          </a:xfrm>
          <a:prstGeom prst="rect">
            <a:avLst/>
          </a:prstGeom>
        </p:spPr>
      </p:pic>
      <p:sp>
        <p:nvSpPr>
          <p:cNvPr id="27" name="Nadpis 1">
            <a:extLst>
              <a:ext uri="{FF2B5EF4-FFF2-40B4-BE49-F238E27FC236}">
                <a16:creationId xmlns:a16="http://schemas.microsoft.com/office/drawing/2014/main" id="{1610EC27-002A-67BD-AEA1-C3160CF7B157}"/>
              </a:ext>
            </a:extLst>
          </p:cNvPr>
          <p:cNvSpPr txBox="1">
            <a:spLocks/>
          </p:cNvSpPr>
          <p:nvPr/>
        </p:nvSpPr>
        <p:spPr>
          <a:xfrm>
            <a:off x="295913" y="3188745"/>
            <a:ext cx="6281738" cy="168769"/>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dirty="0"/>
              <a:t>aktivita </a:t>
            </a:r>
            <a:r>
              <a:rPr lang="cs-CZ" sz="1000" b="1" dirty="0"/>
              <a:t>CO JE PRAVDA?</a:t>
            </a:r>
            <a:endParaRPr lang="en-US" sz="1000" b="1" dirty="0"/>
          </a:p>
        </p:txBody>
      </p:sp>
      <p:sp>
        <p:nvSpPr>
          <p:cNvPr id="28" name="Obdélník 27">
            <a:extLst>
              <a:ext uri="{FF2B5EF4-FFF2-40B4-BE49-F238E27FC236}">
                <a16:creationId xmlns:a16="http://schemas.microsoft.com/office/drawing/2014/main" id="{C2235041-E9BB-D7C8-F471-CD9AE04A1861}"/>
              </a:ext>
            </a:extLst>
          </p:cNvPr>
          <p:cNvSpPr/>
          <p:nvPr/>
        </p:nvSpPr>
        <p:spPr>
          <a:xfrm flipH="1">
            <a:off x="287338" y="3184994"/>
            <a:ext cx="56260" cy="174110"/>
          </a:xfrm>
          <a:prstGeom prst="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9" name="Přímá spojnice 28">
            <a:extLst>
              <a:ext uri="{FF2B5EF4-FFF2-40B4-BE49-F238E27FC236}">
                <a16:creationId xmlns:a16="http://schemas.microsoft.com/office/drawing/2014/main" id="{D172326E-2A73-1FAD-9D50-5C8F31F0AAEF}"/>
              </a:ext>
            </a:extLst>
          </p:cNvPr>
          <p:cNvCxnSpPr>
            <a:cxnSpLocks/>
          </p:cNvCxnSpPr>
          <p:nvPr/>
        </p:nvCxnSpPr>
        <p:spPr>
          <a:xfrm flipV="1">
            <a:off x="287338" y="3525878"/>
            <a:ext cx="0" cy="1185822"/>
          </a:xfrm>
          <a:prstGeom prst="line">
            <a:avLst/>
          </a:prstGeom>
          <a:ln w="12700">
            <a:solidFill>
              <a:schemeClr val="accent2">
                <a:lumMod val="75000"/>
              </a:schemeClr>
            </a:solidFill>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34" name="Nadpis 1">
            <a:extLst>
              <a:ext uri="{FF2B5EF4-FFF2-40B4-BE49-F238E27FC236}">
                <a16:creationId xmlns:a16="http://schemas.microsoft.com/office/drawing/2014/main" id="{DF401FF0-CFA8-C910-D8AD-EDA0D39A1770}"/>
              </a:ext>
            </a:extLst>
          </p:cNvPr>
          <p:cNvSpPr txBox="1">
            <a:spLocks/>
          </p:cNvSpPr>
          <p:nvPr/>
        </p:nvSpPr>
        <p:spPr>
          <a:xfrm>
            <a:off x="1358901" y="5210450"/>
            <a:ext cx="955676" cy="345978"/>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b="1" dirty="0"/>
            </a:br>
            <a:r>
              <a:rPr lang="cs-CZ" sz="1000" b="1" dirty="0"/>
              <a:t>snímek 7</a:t>
            </a:r>
          </a:p>
        </p:txBody>
      </p:sp>
      <p:sp>
        <p:nvSpPr>
          <p:cNvPr id="36" name="Nadpis 1">
            <a:extLst>
              <a:ext uri="{FF2B5EF4-FFF2-40B4-BE49-F238E27FC236}">
                <a16:creationId xmlns:a16="http://schemas.microsoft.com/office/drawing/2014/main" id="{40921C5C-991D-5DB8-7D06-F1B5E8F28FC4}"/>
              </a:ext>
            </a:extLst>
          </p:cNvPr>
          <p:cNvSpPr txBox="1">
            <a:spLocks/>
          </p:cNvSpPr>
          <p:nvPr/>
        </p:nvSpPr>
        <p:spPr>
          <a:xfrm>
            <a:off x="2417763" y="5210449"/>
            <a:ext cx="4151312" cy="1200315"/>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b="1" dirty="0"/>
              <a:t>Je internet zadarmo? Kdo platí internet?</a:t>
            </a:r>
            <a:br>
              <a:rPr lang="cs-CZ" sz="1000" b="1" dirty="0"/>
            </a:br>
            <a:r>
              <a:rPr lang="cs-CZ" sz="1000" dirty="0"/>
              <a:t>Ne, internet není zadarmo. Platíme za připojení poskytovatelům internetu. Něco stojí zakopání nebo umístění kabelů (to mohla udělat zase jiná firma), provoz routerů, něco stojí také provoz serverů. Velké spousta webových stránek je financovaná díky reklamám. </a:t>
            </a:r>
          </a:p>
        </p:txBody>
      </p:sp>
      <p:sp>
        <p:nvSpPr>
          <p:cNvPr id="37" name="Nadpis 1">
            <a:extLst>
              <a:ext uri="{FF2B5EF4-FFF2-40B4-BE49-F238E27FC236}">
                <a16:creationId xmlns:a16="http://schemas.microsoft.com/office/drawing/2014/main" id="{D10F78FD-38EF-DEFB-B388-91341E55EA69}"/>
              </a:ext>
            </a:extLst>
          </p:cNvPr>
          <p:cNvSpPr txBox="1">
            <a:spLocks/>
          </p:cNvSpPr>
          <p:nvPr/>
        </p:nvSpPr>
        <p:spPr>
          <a:xfrm>
            <a:off x="292102" y="5214322"/>
            <a:ext cx="952498" cy="342106"/>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2 min</a:t>
            </a:r>
          </a:p>
          <a:p>
            <a:pPr algn="ctr">
              <a:lnSpc>
                <a:spcPct val="110000"/>
              </a:lnSpc>
              <a:spcAft>
                <a:spcPts val="1300"/>
              </a:spcAft>
            </a:pPr>
            <a:endParaRPr lang="cs-CZ" sz="1000" dirty="0"/>
          </a:p>
          <a:p>
            <a:pPr algn="ctr">
              <a:lnSpc>
                <a:spcPct val="110000"/>
              </a:lnSpc>
              <a:spcAft>
                <a:spcPts val="1300"/>
              </a:spcAft>
            </a:pPr>
            <a:endParaRPr lang="cs-CZ" sz="1000" b="1" dirty="0"/>
          </a:p>
        </p:txBody>
      </p:sp>
      <p:cxnSp>
        <p:nvCxnSpPr>
          <p:cNvPr id="38" name="Přímá spojnice 37">
            <a:extLst>
              <a:ext uri="{FF2B5EF4-FFF2-40B4-BE49-F238E27FC236}">
                <a16:creationId xmlns:a16="http://schemas.microsoft.com/office/drawing/2014/main" id="{D600576E-4D34-EA49-3210-28132826D33A}"/>
              </a:ext>
            </a:extLst>
          </p:cNvPr>
          <p:cNvCxnSpPr>
            <a:cxnSpLocks/>
          </p:cNvCxnSpPr>
          <p:nvPr/>
        </p:nvCxnSpPr>
        <p:spPr>
          <a:xfrm>
            <a:off x="282573" y="6407458"/>
            <a:ext cx="6283326" cy="0"/>
          </a:xfrm>
          <a:prstGeom prst="line">
            <a:avLst/>
          </a:prstGeom>
          <a:ln w="12700">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39" name="Obdélník: se zakulacenými rohy 38">
            <a:extLst>
              <a:ext uri="{FF2B5EF4-FFF2-40B4-BE49-F238E27FC236}">
                <a16:creationId xmlns:a16="http://schemas.microsoft.com/office/drawing/2014/main" id="{C458CB24-810B-5927-B11F-C6A2A4AB99C0}"/>
              </a:ext>
            </a:extLst>
          </p:cNvPr>
          <p:cNvSpPr/>
          <p:nvPr/>
        </p:nvSpPr>
        <p:spPr>
          <a:xfrm>
            <a:off x="336183" y="5269114"/>
            <a:ext cx="857618" cy="377444"/>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0" name="Grafický objekt 39" descr="Hodiny se souvislou výplní">
            <a:extLst>
              <a:ext uri="{FF2B5EF4-FFF2-40B4-BE49-F238E27FC236}">
                <a16:creationId xmlns:a16="http://schemas.microsoft.com/office/drawing/2014/main" id="{9A685A73-DA29-1FF4-80A9-B6024AA2620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8430" y="5267845"/>
            <a:ext cx="195118" cy="195118"/>
          </a:xfrm>
          <a:prstGeom prst="rect">
            <a:avLst/>
          </a:prstGeom>
        </p:spPr>
      </p:pic>
      <p:sp>
        <p:nvSpPr>
          <p:cNvPr id="42" name="Nadpis 1">
            <a:extLst>
              <a:ext uri="{FF2B5EF4-FFF2-40B4-BE49-F238E27FC236}">
                <a16:creationId xmlns:a16="http://schemas.microsoft.com/office/drawing/2014/main" id="{473C090B-0537-4C64-7BFC-5C2C7038B2A4}"/>
              </a:ext>
            </a:extLst>
          </p:cNvPr>
          <p:cNvSpPr txBox="1">
            <a:spLocks/>
          </p:cNvSpPr>
          <p:nvPr/>
        </p:nvSpPr>
        <p:spPr>
          <a:xfrm>
            <a:off x="295913" y="4873316"/>
            <a:ext cx="6281738" cy="168769"/>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b="1" dirty="0"/>
              <a:t>DATOVÁ STOPA</a:t>
            </a:r>
            <a:endParaRPr lang="en-US" sz="1000" b="1" dirty="0"/>
          </a:p>
        </p:txBody>
      </p:sp>
      <p:sp>
        <p:nvSpPr>
          <p:cNvPr id="44" name="Obdélník 43">
            <a:extLst>
              <a:ext uri="{FF2B5EF4-FFF2-40B4-BE49-F238E27FC236}">
                <a16:creationId xmlns:a16="http://schemas.microsoft.com/office/drawing/2014/main" id="{830F2471-72E9-E437-34A7-6CBE53E19DA4}"/>
              </a:ext>
            </a:extLst>
          </p:cNvPr>
          <p:cNvSpPr/>
          <p:nvPr/>
        </p:nvSpPr>
        <p:spPr>
          <a:xfrm flipH="1">
            <a:off x="287338" y="4869565"/>
            <a:ext cx="56260" cy="174110"/>
          </a:xfrm>
          <a:prstGeom prst="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5" name="Přímá spojnice 44">
            <a:extLst>
              <a:ext uri="{FF2B5EF4-FFF2-40B4-BE49-F238E27FC236}">
                <a16:creationId xmlns:a16="http://schemas.microsoft.com/office/drawing/2014/main" id="{DFAC3804-C7BB-E6A2-F72C-563D9D41C1AF}"/>
              </a:ext>
            </a:extLst>
          </p:cNvPr>
          <p:cNvCxnSpPr>
            <a:cxnSpLocks/>
          </p:cNvCxnSpPr>
          <p:nvPr/>
        </p:nvCxnSpPr>
        <p:spPr>
          <a:xfrm flipV="1">
            <a:off x="282573" y="5210449"/>
            <a:ext cx="4765" cy="4238351"/>
          </a:xfrm>
          <a:prstGeom prst="line">
            <a:avLst/>
          </a:prstGeom>
          <a:ln w="12700">
            <a:solidFill>
              <a:schemeClr val="accent2">
                <a:lumMod val="75000"/>
              </a:schemeClr>
            </a:solidFill>
            <a:headEnd type="triangle" w="med" len="med"/>
            <a:tailEnd type="none" w="med" len="med"/>
          </a:ln>
        </p:spPr>
        <p:style>
          <a:lnRef idx="2">
            <a:schemeClr val="accent1"/>
          </a:lnRef>
          <a:fillRef idx="0">
            <a:schemeClr val="accent1"/>
          </a:fillRef>
          <a:effectRef idx="1">
            <a:schemeClr val="accent1"/>
          </a:effectRef>
          <a:fontRef idx="minor">
            <a:schemeClr val="tx1"/>
          </a:fontRef>
        </p:style>
      </p:cxnSp>
      <p:sp>
        <p:nvSpPr>
          <p:cNvPr id="46" name="Nadpis 1">
            <a:extLst>
              <a:ext uri="{FF2B5EF4-FFF2-40B4-BE49-F238E27FC236}">
                <a16:creationId xmlns:a16="http://schemas.microsoft.com/office/drawing/2014/main" id="{956E86B2-203D-49F4-47C6-84D53CEA6305}"/>
              </a:ext>
            </a:extLst>
          </p:cNvPr>
          <p:cNvSpPr txBox="1">
            <a:spLocks/>
          </p:cNvSpPr>
          <p:nvPr/>
        </p:nvSpPr>
        <p:spPr>
          <a:xfrm>
            <a:off x="1358901" y="6412034"/>
            <a:ext cx="955676" cy="345978"/>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b="1" dirty="0"/>
            </a:br>
            <a:r>
              <a:rPr lang="cs-CZ" sz="1000" b="1" dirty="0"/>
              <a:t>snímek 8 </a:t>
            </a:r>
          </a:p>
        </p:txBody>
      </p:sp>
      <p:sp>
        <p:nvSpPr>
          <p:cNvPr id="47" name="Nadpis 1">
            <a:extLst>
              <a:ext uri="{FF2B5EF4-FFF2-40B4-BE49-F238E27FC236}">
                <a16:creationId xmlns:a16="http://schemas.microsoft.com/office/drawing/2014/main" id="{55A4DB6E-4BD7-5383-B36E-6319B786198E}"/>
              </a:ext>
            </a:extLst>
          </p:cNvPr>
          <p:cNvSpPr txBox="1">
            <a:spLocks/>
          </p:cNvSpPr>
          <p:nvPr/>
        </p:nvSpPr>
        <p:spPr>
          <a:xfrm>
            <a:off x="2417763" y="6412034"/>
            <a:ext cx="4151312" cy="756326"/>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b="1" spc="33" dirty="0"/>
              <a:t>Je tu někdo, kdo už se někdy setkal s tím, že by na nějaké stránce potvrzoval něco podobného? Kdo z vás to už někdy potvrdil? </a:t>
            </a:r>
            <a:br>
              <a:rPr lang="cs-CZ" sz="1000" b="1" dirty="0"/>
            </a:br>
            <a:r>
              <a:rPr lang="cs-CZ" sz="1000" dirty="0"/>
              <a:t>Nechte žáky hlasovat.</a:t>
            </a:r>
          </a:p>
        </p:txBody>
      </p:sp>
      <p:sp>
        <p:nvSpPr>
          <p:cNvPr id="48" name="Nadpis 1">
            <a:extLst>
              <a:ext uri="{FF2B5EF4-FFF2-40B4-BE49-F238E27FC236}">
                <a16:creationId xmlns:a16="http://schemas.microsoft.com/office/drawing/2014/main" id="{3CAEF813-23C8-B11F-A198-94BA36B9980F}"/>
              </a:ext>
            </a:extLst>
          </p:cNvPr>
          <p:cNvSpPr txBox="1">
            <a:spLocks/>
          </p:cNvSpPr>
          <p:nvPr/>
        </p:nvSpPr>
        <p:spPr>
          <a:xfrm>
            <a:off x="292102" y="6415906"/>
            <a:ext cx="952498" cy="342106"/>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en-US" sz="1000" b="1" dirty="0"/>
              <a:t>1 </a:t>
            </a:r>
            <a:r>
              <a:rPr lang="cs-CZ" sz="1000" b="1" dirty="0"/>
              <a:t>min</a:t>
            </a:r>
          </a:p>
          <a:p>
            <a:pPr algn="ctr">
              <a:lnSpc>
                <a:spcPct val="110000"/>
              </a:lnSpc>
              <a:spcAft>
                <a:spcPts val="1300"/>
              </a:spcAft>
            </a:pPr>
            <a:endParaRPr lang="cs-CZ" sz="1000" dirty="0"/>
          </a:p>
          <a:p>
            <a:pPr algn="ctr">
              <a:lnSpc>
                <a:spcPct val="110000"/>
              </a:lnSpc>
              <a:spcAft>
                <a:spcPts val="1300"/>
              </a:spcAft>
            </a:pPr>
            <a:endParaRPr lang="cs-CZ" sz="1000" b="1" dirty="0"/>
          </a:p>
        </p:txBody>
      </p:sp>
      <p:sp>
        <p:nvSpPr>
          <p:cNvPr id="49" name="Obdélník: se zakulacenými rohy 48">
            <a:extLst>
              <a:ext uri="{FF2B5EF4-FFF2-40B4-BE49-F238E27FC236}">
                <a16:creationId xmlns:a16="http://schemas.microsoft.com/office/drawing/2014/main" id="{DD1E1FFE-02C1-EBA2-F835-78AD1C2A485D}"/>
              </a:ext>
            </a:extLst>
          </p:cNvPr>
          <p:cNvSpPr/>
          <p:nvPr/>
        </p:nvSpPr>
        <p:spPr>
          <a:xfrm>
            <a:off x="336183" y="6470698"/>
            <a:ext cx="857618" cy="377444"/>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0" name="Grafický objekt 49" descr="Hodiny se souvislou výplní">
            <a:extLst>
              <a:ext uri="{FF2B5EF4-FFF2-40B4-BE49-F238E27FC236}">
                <a16:creationId xmlns:a16="http://schemas.microsoft.com/office/drawing/2014/main" id="{4E47449A-F4A6-0028-A3B7-8D478154601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8430" y="6469429"/>
            <a:ext cx="195118" cy="195118"/>
          </a:xfrm>
          <a:prstGeom prst="rect">
            <a:avLst/>
          </a:prstGeom>
        </p:spPr>
      </p:pic>
      <p:cxnSp>
        <p:nvCxnSpPr>
          <p:cNvPr id="52" name="Přímá spojnice 51">
            <a:extLst>
              <a:ext uri="{FF2B5EF4-FFF2-40B4-BE49-F238E27FC236}">
                <a16:creationId xmlns:a16="http://schemas.microsoft.com/office/drawing/2014/main" id="{6572FEC2-4C2B-81A9-4662-ED0B1FF3E4E7}"/>
              </a:ext>
            </a:extLst>
          </p:cNvPr>
          <p:cNvCxnSpPr>
            <a:cxnSpLocks/>
          </p:cNvCxnSpPr>
          <p:nvPr/>
        </p:nvCxnSpPr>
        <p:spPr>
          <a:xfrm>
            <a:off x="282573" y="7251700"/>
            <a:ext cx="6283326" cy="0"/>
          </a:xfrm>
          <a:prstGeom prst="line">
            <a:avLst/>
          </a:prstGeom>
          <a:ln w="12700">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54" name="Nadpis 1">
            <a:extLst>
              <a:ext uri="{FF2B5EF4-FFF2-40B4-BE49-F238E27FC236}">
                <a16:creationId xmlns:a16="http://schemas.microsoft.com/office/drawing/2014/main" id="{E2128B26-0023-149A-4844-9A2FC2E142DE}"/>
              </a:ext>
            </a:extLst>
          </p:cNvPr>
          <p:cNvSpPr txBox="1">
            <a:spLocks/>
          </p:cNvSpPr>
          <p:nvPr/>
        </p:nvSpPr>
        <p:spPr>
          <a:xfrm>
            <a:off x="1358901" y="7243881"/>
            <a:ext cx="955676" cy="345978"/>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 </a:t>
            </a:r>
            <a:r>
              <a:rPr lang="cs-CZ" sz="1000" b="1" dirty="0"/>
              <a:t>snímek 9</a:t>
            </a:r>
          </a:p>
        </p:txBody>
      </p:sp>
      <p:sp>
        <p:nvSpPr>
          <p:cNvPr id="55" name="Nadpis 1">
            <a:extLst>
              <a:ext uri="{FF2B5EF4-FFF2-40B4-BE49-F238E27FC236}">
                <a16:creationId xmlns:a16="http://schemas.microsoft.com/office/drawing/2014/main" id="{595EE064-FB54-E0B1-E60F-AA2994E44621}"/>
              </a:ext>
            </a:extLst>
          </p:cNvPr>
          <p:cNvSpPr txBox="1">
            <a:spLocks/>
          </p:cNvSpPr>
          <p:nvPr/>
        </p:nvSpPr>
        <p:spPr>
          <a:xfrm>
            <a:off x="2417763" y="7243880"/>
            <a:ext cx="4151312" cy="2204919"/>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b="1" spc="33" dirty="0"/>
              <a:t>Co se stane, když potvrdíme cookies? </a:t>
            </a:r>
            <a:br>
              <a:rPr lang="cs-CZ" sz="1000" b="1" spc="33" dirty="0"/>
            </a:br>
            <a:r>
              <a:rPr lang="cs-CZ" sz="1000" spc="33" dirty="0"/>
              <a:t>Na serverech díky cookies „vědí“, co jsme si prohlíželi. </a:t>
            </a:r>
            <a:br>
              <a:rPr lang="cs-CZ" sz="1000" spc="33" dirty="0"/>
            </a:br>
            <a:r>
              <a:rPr lang="cs-CZ" sz="1000" spc="33" dirty="0"/>
              <a:t>Když jsme na webové stránce poprvé a potvrdíme soubory cookies, náš počítač si to „zapamatuje“. Pokud jdeme na stránku podruhé, server „pozná“, že jsme to opět my </a:t>
            </a:r>
            <a:br>
              <a:rPr lang="cs-CZ" sz="1000" spc="33" dirty="0"/>
            </a:br>
            <a:r>
              <a:rPr lang="cs-CZ" sz="1000" spc="33" dirty="0"/>
              <a:t>(tedy ne my osobně, ale naše zařízení).</a:t>
            </a:r>
            <a:br>
              <a:rPr lang="cs-CZ" sz="1000" spc="33" dirty="0"/>
            </a:br>
            <a:br>
              <a:rPr lang="cs-CZ" sz="1000" spc="33" dirty="0"/>
            </a:br>
            <a:r>
              <a:rPr lang="cs-CZ" sz="1000" b="1" spc="33" dirty="0"/>
              <a:t>K čemu by to mohlo být dobré? </a:t>
            </a:r>
            <a:br>
              <a:rPr lang="cs-CZ" sz="1000" spc="33" dirty="0"/>
            </a:br>
            <a:r>
              <a:rPr lang="cs-CZ" sz="1000" i="1" spc="33" dirty="0"/>
              <a:t>Pro uživatele:</a:t>
            </a:r>
            <a:r>
              <a:rPr lang="cs-CZ" sz="1000" spc="33" dirty="0"/>
              <a:t> personalizace, obsahu – objevuje se mi, co mě zajímá</a:t>
            </a:r>
            <a:br>
              <a:rPr lang="cs-CZ" sz="1000" spc="33" dirty="0"/>
            </a:br>
            <a:r>
              <a:rPr lang="cs-CZ" sz="1000" i="1" spc="33" dirty="0"/>
              <a:t>Pro firmy:</a:t>
            </a:r>
            <a:r>
              <a:rPr lang="cs-CZ" sz="1000" spc="33" dirty="0"/>
              <a:t> uživatelům se ukazují reklamy na produkty, které si spíše koupí; dále se nám objevují videa, která se nám líbí, a tím je udržena naše pozornost na internetu</a:t>
            </a:r>
          </a:p>
          <a:p>
            <a:pPr>
              <a:lnSpc>
                <a:spcPct val="110000"/>
              </a:lnSpc>
              <a:spcAft>
                <a:spcPts val="1300"/>
              </a:spcAft>
            </a:pPr>
            <a:endParaRPr lang="cs-CZ" sz="1000" spc="33" dirty="0"/>
          </a:p>
        </p:txBody>
      </p:sp>
      <p:sp>
        <p:nvSpPr>
          <p:cNvPr id="56" name="Nadpis 1">
            <a:extLst>
              <a:ext uri="{FF2B5EF4-FFF2-40B4-BE49-F238E27FC236}">
                <a16:creationId xmlns:a16="http://schemas.microsoft.com/office/drawing/2014/main" id="{0989092F-B697-C641-4D43-49DD3069F5A7}"/>
              </a:ext>
            </a:extLst>
          </p:cNvPr>
          <p:cNvSpPr txBox="1">
            <a:spLocks/>
          </p:cNvSpPr>
          <p:nvPr/>
        </p:nvSpPr>
        <p:spPr>
          <a:xfrm>
            <a:off x="292102" y="7247753"/>
            <a:ext cx="952498" cy="342106"/>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4 min</a:t>
            </a:r>
          </a:p>
          <a:p>
            <a:pPr algn="ctr">
              <a:lnSpc>
                <a:spcPct val="110000"/>
              </a:lnSpc>
              <a:spcAft>
                <a:spcPts val="1300"/>
              </a:spcAft>
            </a:pPr>
            <a:endParaRPr lang="cs-CZ" sz="1000" dirty="0"/>
          </a:p>
          <a:p>
            <a:pPr algn="ctr">
              <a:lnSpc>
                <a:spcPct val="110000"/>
              </a:lnSpc>
              <a:spcAft>
                <a:spcPts val="1300"/>
              </a:spcAft>
            </a:pPr>
            <a:endParaRPr lang="cs-CZ" sz="1000" b="1" dirty="0"/>
          </a:p>
        </p:txBody>
      </p:sp>
      <p:sp>
        <p:nvSpPr>
          <p:cNvPr id="57" name="Obdélník: se zakulacenými rohy 56">
            <a:extLst>
              <a:ext uri="{FF2B5EF4-FFF2-40B4-BE49-F238E27FC236}">
                <a16:creationId xmlns:a16="http://schemas.microsoft.com/office/drawing/2014/main" id="{EE75A26B-EEAC-AC98-5B05-D80929568C37}"/>
              </a:ext>
            </a:extLst>
          </p:cNvPr>
          <p:cNvSpPr/>
          <p:nvPr/>
        </p:nvSpPr>
        <p:spPr>
          <a:xfrm>
            <a:off x="336183" y="7302545"/>
            <a:ext cx="857618" cy="377444"/>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8" name="Grafický objekt 57" descr="Hodiny se souvislou výplní">
            <a:extLst>
              <a:ext uri="{FF2B5EF4-FFF2-40B4-BE49-F238E27FC236}">
                <a16:creationId xmlns:a16="http://schemas.microsoft.com/office/drawing/2014/main" id="{591915DE-1D0A-E1B1-A527-3006C832020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8430" y="7301276"/>
            <a:ext cx="195118" cy="195118"/>
          </a:xfrm>
          <a:prstGeom prst="rect">
            <a:avLst/>
          </a:prstGeom>
        </p:spPr>
      </p:pic>
      <p:sp>
        <p:nvSpPr>
          <p:cNvPr id="26" name="Nadpis 1">
            <a:extLst>
              <a:ext uri="{FF2B5EF4-FFF2-40B4-BE49-F238E27FC236}">
                <a16:creationId xmlns:a16="http://schemas.microsoft.com/office/drawing/2014/main" id="{62B5A31A-0205-75EF-95D8-FDBADD2AEA4F}"/>
              </a:ext>
            </a:extLst>
          </p:cNvPr>
          <p:cNvSpPr txBox="1">
            <a:spLocks/>
          </p:cNvSpPr>
          <p:nvPr/>
        </p:nvSpPr>
        <p:spPr>
          <a:xfrm>
            <a:off x="287338" y="9463796"/>
            <a:ext cx="3195637" cy="25195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800" b="0" dirty="0">
                <a:solidFill>
                  <a:schemeClr val="bg1">
                    <a:lumMod val="50000"/>
                  </a:schemeClr>
                </a:solidFill>
              </a:rPr>
              <a:t>internet4kids.mff.cuni.cz</a:t>
            </a:r>
            <a:endParaRPr lang="en-US" sz="800" b="0" dirty="0">
              <a:solidFill>
                <a:schemeClr val="bg1">
                  <a:lumMod val="50000"/>
                </a:schemeClr>
              </a:solidFill>
            </a:endParaRPr>
          </a:p>
        </p:txBody>
      </p:sp>
    </p:spTree>
    <p:extLst>
      <p:ext uri="{BB962C8B-B14F-4D97-AF65-F5344CB8AC3E}">
        <p14:creationId xmlns:p14="http://schemas.microsoft.com/office/powerpoint/2010/main" val="31171939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1A65BD-0E0D-E8EA-0A87-B38C7B152292}"/>
            </a:ext>
          </a:extLst>
        </p:cNvPr>
        <p:cNvGrpSpPr/>
        <p:nvPr/>
      </p:nvGrpSpPr>
      <p:grpSpPr>
        <a:xfrm>
          <a:off x="0" y="0"/>
          <a:ext cx="0" cy="0"/>
          <a:chOff x="0" y="0"/>
          <a:chExt cx="0" cy="0"/>
        </a:xfrm>
      </p:grpSpPr>
      <p:sp>
        <p:nvSpPr>
          <p:cNvPr id="43" name="Zástupný symbol pro číslo snímku 42">
            <a:extLst>
              <a:ext uri="{FF2B5EF4-FFF2-40B4-BE49-F238E27FC236}">
                <a16:creationId xmlns:a16="http://schemas.microsoft.com/office/drawing/2014/main" id="{8C6D425B-69C6-5EAD-1256-D2A3F0839DA4}"/>
              </a:ext>
            </a:extLst>
          </p:cNvPr>
          <p:cNvSpPr>
            <a:spLocks noGrp="1"/>
          </p:cNvSpPr>
          <p:nvPr>
            <p:ph type="sldNum" sz="quarter" idx="12"/>
          </p:nvPr>
        </p:nvSpPr>
        <p:spPr/>
        <p:txBody>
          <a:bodyPr/>
          <a:lstStyle/>
          <a:p>
            <a:fld id="{92AB32FF-A138-4429-B478-DF8FBDAC87D8}" type="slidenum">
              <a:rPr lang="en-US" smtClean="0"/>
              <a:pPr/>
              <a:t>7</a:t>
            </a:fld>
            <a:endParaRPr lang="en-US"/>
          </a:p>
        </p:txBody>
      </p:sp>
      <p:sp>
        <p:nvSpPr>
          <p:cNvPr id="16" name="Nadpis 1">
            <a:extLst>
              <a:ext uri="{FF2B5EF4-FFF2-40B4-BE49-F238E27FC236}">
                <a16:creationId xmlns:a16="http://schemas.microsoft.com/office/drawing/2014/main" id="{A12ECCDB-9083-8B83-A4C2-E11BCE3C6CCE}"/>
              </a:ext>
            </a:extLst>
          </p:cNvPr>
          <p:cNvSpPr txBox="1">
            <a:spLocks/>
          </p:cNvSpPr>
          <p:nvPr/>
        </p:nvSpPr>
        <p:spPr>
          <a:xfrm>
            <a:off x="287338" y="143969"/>
            <a:ext cx="3086097"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1000" b="0" dirty="0"/>
              <a:t>HODINA 3 – CO O NÁS VÍ INTERNET?</a:t>
            </a:r>
            <a:endParaRPr lang="en-US" sz="1000" b="0" dirty="0"/>
          </a:p>
        </p:txBody>
      </p:sp>
      <p:sp>
        <p:nvSpPr>
          <p:cNvPr id="17" name="Nadpis 1">
            <a:extLst>
              <a:ext uri="{FF2B5EF4-FFF2-40B4-BE49-F238E27FC236}">
                <a16:creationId xmlns:a16="http://schemas.microsoft.com/office/drawing/2014/main" id="{D9208BA5-99EE-F108-28CD-E246F3DE01DD}"/>
              </a:ext>
            </a:extLst>
          </p:cNvPr>
          <p:cNvSpPr txBox="1">
            <a:spLocks/>
          </p:cNvSpPr>
          <p:nvPr/>
        </p:nvSpPr>
        <p:spPr>
          <a:xfrm>
            <a:off x="3482974" y="148730"/>
            <a:ext cx="3082925" cy="1687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pPr algn="r"/>
            <a:r>
              <a:rPr lang="cs-CZ" sz="1000" b="0" dirty="0"/>
              <a:t>6.-7. ročník ZŠ / lehčí varianta</a:t>
            </a:r>
            <a:endParaRPr lang="en-US" sz="1000" b="0" dirty="0"/>
          </a:p>
        </p:txBody>
      </p:sp>
      <p:cxnSp>
        <p:nvCxnSpPr>
          <p:cNvPr id="45" name="Přímá spojnice 44">
            <a:extLst>
              <a:ext uri="{FF2B5EF4-FFF2-40B4-BE49-F238E27FC236}">
                <a16:creationId xmlns:a16="http://schemas.microsoft.com/office/drawing/2014/main" id="{DFAC3804-C7BB-E6A2-F72C-563D9D41C1AF}"/>
              </a:ext>
            </a:extLst>
          </p:cNvPr>
          <p:cNvCxnSpPr>
            <a:cxnSpLocks/>
          </p:cNvCxnSpPr>
          <p:nvPr/>
        </p:nvCxnSpPr>
        <p:spPr>
          <a:xfrm flipV="1">
            <a:off x="282573" y="474781"/>
            <a:ext cx="0" cy="1696919"/>
          </a:xfrm>
          <a:prstGeom prst="line">
            <a:avLst/>
          </a:prstGeom>
          <a:ln w="12700">
            <a:solidFill>
              <a:schemeClr val="accent2">
                <a:lumMod val="75000"/>
              </a:schemeClr>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55" name="Nadpis 1">
            <a:extLst>
              <a:ext uri="{FF2B5EF4-FFF2-40B4-BE49-F238E27FC236}">
                <a16:creationId xmlns:a16="http://schemas.microsoft.com/office/drawing/2014/main" id="{595EE064-FB54-E0B1-E60F-AA2994E44621}"/>
              </a:ext>
            </a:extLst>
          </p:cNvPr>
          <p:cNvSpPr txBox="1">
            <a:spLocks/>
          </p:cNvSpPr>
          <p:nvPr/>
        </p:nvSpPr>
        <p:spPr>
          <a:xfrm>
            <a:off x="2417763" y="474781"/>
            <a:ext cx="4151312" cy="1696919"/>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b="1" spc="33" dirty="0"/>
              <a:t>Proč je to pro nás naopak nevýhodné?</a:t>
            </a:r>
            <a:br>
              <a:rPr lang="cs-CZ" sz="1000" b="1" spc="33" dirty="0"/>
            </a:br>
            <a:r>
              <a:rPr lang="cs-CZ" sz="1000" spc="33" dirty="0"/>
              <a:t>Nechte žáky krátce diskutovat o výhodách a nevýhodách personalizace obsahu na internetu.</a:t>
            </a:r>
          </a:p>
          <a:p>
            <a:pPr>
              <a:lnSpc>
                <a:spcPct val="110000"/>
              </a:lnSpc>
              <a:spcAft>
                <a:spcPts val="1300"/>
              </a:spcAft>
            </a:pPr>
            <a:r>
              <a:rPr lang="cs-CZ" sz="1000" spc="33" dirty="0"/>
              <a:t>Přicházíme o soukromí, ale zase si stránka pamatuje preferovaný jazyk nebo co máme v košíku v eshopu.</a:t>
            </a:r>
          </a:p>
          <a:p>
            <a:pPr>
              <a:lnSpc>
                <a:spcPct val="110000"/>
              </a:lnSpc>
              <a:spcAft>
                <a:spcPts val="1300"/>
              </a:spcAft>
            </a:pPr>
            <a:r>
              <a:rPr lang="cs-CZ" sz="1000" b="1" spc="33" dirty="0"/>
              <a:t>Potvrzením souborů cookies se o nás shromažďují data </a:t>
            </a:r>
            <a:br>
              <a:rPr lang="cs-CZ" sz="1000" b="1" spc="33" dirty="0"/>
            </a:br>
            <a:r>
              <a:rPr lang="cs-CZ" sz="1000" b="1" spc="33" dirty="0"/>
              <a:t>a vzniká naše digitální stopa.</a:t>
            </a:r>
          </a:p>
        </p:txBody>
      </p:sp>
      <p:cxnSp>
        <p:nvCxnSpPr>
          <p:cNvPr id="32" name="Přímá spojnice 31">
            <a:extLst>
              <a:ext uri="{FF2B5EF4-FFF2-40B4-BE49-F238E27FC236}">
                <a16:creationId xmlns:a16="http://schemas.microsoft.com/office/drawing/2014/main" id="{6371F4BF-2181-5F0B-A32D-E93C61A72192}"/>
              </a:ext>
            </a:extLst>
          </p:cNvPr>
          <p:cNvCxnSpPr>
            <a:cxnSpLocks/>
          </p:cNvCxnSpPr>
          <p:nvPr/>
        </p:nvCxnSpPr>
        <p:spPr>
          <a:xfrm>
            <a:off x="282573" y="2171700"/>
            <a:ext cx="6283326" cy="0"/>
          </a:xfrm>
          <a:prstGeom prst="line">
            <a:avLst/>
          </a:prstGeom>
          <a:ln w="12700">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33" name="Nadpis 1">
            <a:extLst>
              <a:ext uri="{FF2B5EF4-FFF2-40B4-BE49-F238E27FC236}">
                <a16:creationId xmlns:a16="http://schemas.microsoft.com/office/drawing/2014/main" id="{EBE98F18-181C-4039-F5C2-A363A5A60018}"/>
              </a:ext>
            </a:extLst>
          </p:cNvPr>
          <p:cNvSpPr txBox="1">
            <a:spLocks/>
          </p:cNvSpPr>
          <p:nvPr/>
        </p:nvSpPr>
        <p:spPr>
          <a:xfrm>
            <a:off x="1358901" y="2686634"/>
            <a:ext cx="955676" cy="345978"/>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r>
              <a:rPr lang="cs-CZ" sz="1000" b="1" dirty="0"/>
              <a:t> snímek 10</a:t>
            </a:r>
          </a:p>
          <a:p>
            <a:pPr>
              <a:lnSpc>
                <a:spcPct val="110000"/>
              </a:lnSpc>
              <a:spcAft>
                <a:spcPts val="1300"/>
              </a:spcAft>
            </a:pPr>
            <a:r>
              <a:rPr lang="cs-CZ" sz="1000" dirty="0"/>
              <a:t>PL</a:t>
            </a:r>
            <a:r>
              <a:rPr lang="cs-CZ" sz="1000" b="1" dirty="0"/>
              <a:t> úkol 2 </a:t>
            </a:r>
          </a:p>
        </p:txBody>
      </p:sp>
      <p:sp>
        <p:nvSpPr>
          <p:cNvPr id="35" name="Nadpis 1">
            <a:extLst>
              <a:ext uri="{FF2B5EF4-FFF2-40B4-BE49-F238E27FC236}">
                <a16:creationId xmlns:a16="http://schemas.microsoft.com/office/drawing/2014/main" id="{10FFCF90-53EF-F61F-555A-1D45754B76C4}"/>
              </a:ext>
            </a:extLst>
          </p:cNvPr>
          <p:cNvSpPr txBox="1">
            <a:spLocks/>
          </p:cNvSpPr>
          <p:nvPr/>
        </p:nvSpPr>
        <p:spPr>
          <a:xfrm>
            <a:off x="2417763" y="2686633"/>
            <a:ext cx="4151312" cy="1200315"/>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Žáci ve dvojicích či ve skupinách odpoví na obě otázky v úkolu 2. Následně sdílí nápady s celou třídou. Napište na tabuli všechny nápady a ptejte se, z čeho dané informace vyvodili. Ukažte dětem, že servery se v úvaze mohou plést.</a:t>
            </a:r>
          </a:p>
        </p:txBody>
      </p:sp>
      <p:sp>
        <p:nvSpPr>
          <p:cNvPr id="41" name="Nadpis 1">
            <a:extLst>
              <a:ext uri="{FF2B5EF4-FFF2-40B4-BE49-F238E27FC236}">
                <a16:creationId xmlns:a16="http://schemas.microsoft.com/office/drawing/2014/main" id="{2B55538F-39C9-CDFF-629D-DCFB8CA1338C}"/>
              </a:ext>
            </a:extLst>
          </p:cNvPr>
          <p:cNvSpPr txBox="1">
            <a:spLocks/>
          </p:cNvSpPr>
          <p:nvPr/>
        </p:nvSpPr>
        <p:spPr>
          <a:xfrm>
            <a:off x="292102" y="2690506"/>
            <a:ext cx="952498" cy="342106"/>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5 min</a:t>
            </a:r>
          </a:p>
          <a:p>
            <a:pPr algn="ctr">
              <a:lnSpc>
                <a:spcPct val="110000"/>
              </a:lnSpc>
              <a:spcAft>
                <a:spcPts val="1300"/>
              </a:spcAft>
            </a:pPr>
            <a:endParaRPr lang="cs-CZ" sz="1000" dirty="0"/>
          </a:p>
          <a:p>
            <a:pPr algn="ctr">
              <a:lnSpc>
                <a:spcPct val="110000"/>
              </a:lnSpc>
              <a:spcAft>
                <a:spcPts val="1300"/>
              </a:spcAft>
            </a:pPr>
            <a:endParaRPr lang="cs-CZ" sz="1000" b="1" dirty="0"/>
          </a:p>
        </p:txBody>
      </p:sp>
      <p:cxnSp>
        <p:nvCxnSpPr>
          <p:cNvPr id="51" name="Přímá spojnice 50">
            <a:extLst>
              <a:ext uri="{FF2B5EF4-FFF2-40B4-BE49-F238E27FC236}">
                <a16:creationId xmlns:a16="http://schemas.microsoft.com/office/drawing/2014/main" id="{EFB65CE5-5649-6EED-4FD4-D5ABF6F8C84E}"/>
              </a:ext>
            </a:extLst>
          </p:cNvPr>
          <p:cNvCxnSpPr>
            <a:cxnSpLocks/>
          </p:cNvCxnSpPr>
          <p:nvPr/>
        </p:nvCxnSpPr>
        <p:spPr>
          <a:xfrm>
            <a:off x="282573" y="3530600"/>
            <a:ext cx="6283326" cy="0"/>
          </a:xfrm>
          <a:prstGeom prst="line">
            <a:avLst/>
          </a:prstGeom>
          <a:ln w="12700">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53" name="Obdélník: se zakulacenými rohy 52">
            <a:extLst>
              <a:ext uri="{FF2B5EF4-FFF2-40B4-BE49-F238E27FC236}">
                <a16:creationId xmlns:a16="http://schemas.microsoft.com/office/drawing/2014/main" id="{93D605FF-9C2C-4463-0D28-AEE455A0696A}"/>
              </a:ext>
            </a:extLst>
          </p:cNvPr>
          <p:cNvSpPr/>
          <p:nvPr/>
        </p:nvSpPr>
        <p:spPr>
          <a:xfrm>
            <a:off x="336183" y="2745298"/>
            <a:ext cx="857618" cy="377444"/>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9" name="Grafický objekt 58" descr="Hodiny se souvislou výplní">
            <a:extLst>
              <a:ext uri="{FF2B5EF4-FFF2-40B4-BE49-F238E27FC236}">
                <a16:creationId xmlns:a16="http://schemas.microsoft.com/office/drawing/2014/main" id="{DB929E79-0BF4-A9C0-C67C-3C242AE6254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8430" y="2744029"/>
            <a:ext cx="195118" cy="195118"/>
          </a:xfrm>
          <a:prstGeom prst="rect">
            <a:avLst/>
          </a:prstGeom>
        </p:spPr>
      </p:pic>
      <p:sp>
        <p:nvSpPr>
          <p:cNvPr id="60" name="Nadpis 1">
            <a:extLst>
              <a:ext uri="{FF2B5EF4-FFF2-40B4-BE49-F238E27FC236}">
                <a16:creationId xmlns:a16="http://schemas.microsoft.com/office/drawing/2014/main" id="{37E1BE3C-F61D-A28C-90AA-2F8297A77CA9}"/>
              </a:ext>
            </a:extLst>
          </p:cNvPr>
          <p:cNvSpPr txBox="1">
            <a:spLocks/>
          </p:cNvSpPr>
          <p:nvPr/>
        </p:nvSpPr>
        <p:spPr>
          <a:xfrm>
            <a:off x="295913" y="2349500"/>
            <a:ext cx="6281738" cy="168769"/>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dirty="0"/>
              <a:t>aktivita </a:t>
            </a:r>
            <a:r>
              <a:rPr lang="cs-CZ" sz="1000" b="1" dirty="0"/>
              <a:t>KŘEČEK</a:t>
            </a:r>
            <a:endParaRPr lang="en-US" sz="1000" b="1" dirty="0"/>
          </a:p>
        </p:txBody>
      </p:sp>
      <p:sp>
        <p:nvSpPr>
          <p:cNvPr id="61" name="Obdélník 60">
            <a:extLst>
              <a:ext uri="{FF2B5EF4-FFF2-40B4-BE49-F238E27FC236}">
                <a16:creationId xmlns:a16="http://schemas.microsoft.com/office/drawing/2014/main" id="{38B650E3-0FCF-4E39-0312-22AAFE4118FE}"/>
              </a:ext>
            </a:extLst>
          </p:cNvPr>
          <p:cNvSpPr/>
          <p:nvPr/>
        </p:nvSpPr>
        <p:spPr>
          <a:xfrm flipH="1">
            <a:off x="287338" y="2345749"/>
            <a:ext cx="56260" cy="174110"/>
          </a:xfrm>
          <a:prstGeom prst="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2" name="Přímá spojnice 61">
            <a:extLst>
              <a:ext uri="{FF2B5EF4-FFF2-40B4-BE49-F238E27FC236}">
                <a16:creationId xmlns:a16="http://schemas.microsoft.com/office/drawing/2014/main" id="{6F756DAE-AA49-EF32-D520-0962BFFA09E6}"/>
              </a:ext>
            </a:extLst>
          </p:cNvPr>
          <p:cNvCxnSpPr>
            <a:cxnSpLocks/>
          </p:cNvCxnSpPr>
          <p:nvPr/>
        </p:nvCxnSpPr>
        <p:spPr>
          <a:xfrm flipV="1">
            <a:off x="287338" y="2686633"/>
            <a:ext cx="0" cy="843967"/>
          </a:xfrm>
          <a:prstGeom prst="line">
            <a:avLst/>
          </a:prstGeom>
          <a:ln w="12700">
            <a:solidFill>
              <a:schemeClr val="accent2">
                <a:lumMod val="75000"/>
              </a:schemeClr>
            </a:solidFill>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64" name="Nadpis 1">
            <a:extLst>
              <a:ext uri="{FF2B5EF4-FFF2-40B4-BE49-F238E27FC236}">
                <a16:creationId xmlns:a16="http://schemas.microsoft.com/office/drawing/2014/main" id="{A73F82EC-93D1-8D32-9CAC-F5C77EA104D2}"/>
              </a:ext>
            </a:extLst>
          </p:cNvPr>
          <p:cNvSpPr txBox="1">
            <a:spLocks/>
          </p:cNvSpPr>
          <p:nvPr/>
        </p:nvSpPr>
        <p:spPr>
          <a:xfrm>
            <a:off x="287337" y="3702268"/>
            <a:ext cx="4151313" cy="329693"/>
          </a:xfrm>
          <a:prstGeom prst="rect">
            <a:avLst/>
          </a:prstGeom>
        </p:spPr>
        <p:txBody>
          <a:bodyPr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1400" b="1" dirty="0">
                <a:solidFill>
                  <a:srgbClr val="0070C0"/>
                </a:solidFill>
              </a:rPr>
              <a:t>REFLEXE</a:t>
            </a:r>
            <a:endParaRPr lang="en-US" sz="1400" b="1" dirty="0">
              <a:solidFill>
                <a:srgbClr val="0070C0"/>
              </a:solidFill>
            </a:endParaRPr>
          </a:p>
        </p:txBody>
      </p:sp>
      <p:sp>
        <p:nvSpPr>
          <p:cNvPr id="65" name="Nadpis 1">
            <a:extLst>
              <a:ext uri="{FF2B5EF4-FFF2-40B4-BE49-F238E27FC236}">
                <a16:creationId xmlns:a16="http://schemas.microsoft.com/office/drawing/2014/main" id="{DCE1420E-FBAE-5D13-F39A-CC548764FE10}"/>
              </a:ext>
            </a:extLst>
          </p:cNvPr>
          <p:cNvSpPr txBox="1">
            <a:spLocks/>
          </p:cNvSpPr>
          <p:nvPr/>
        </p:nvSpPr>
        <p:spPr>
          <a:xfrm>
            <a:off x="287337" y="4042337"/>
            <a:ext cx="6281738" cy="167931"/>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dirty="0"/>
              <a:t>aktivita </a:t>
            </a:r>
            <a:r>
              <a:rPr lang="cs-CZ" sz="1000" b="1" dirty="0"/>
              <a:t>CO O MĚ VÍ INTERNET?</a:t>
            </a:r>
            <a:endParaRPr lang="en-US" sz="1000" b="1" dirty="0"/>
          </a:p>
        </p:txBody>
      </p:sp>
      <p:sp>
        <p:nvSpPr>
          <p:cNvPr id="66" name="Nadpis 1">
            <a:extLst>
              <a:ext uri="{FF2B5EF4-FFF2-40B4-BE49-F238E27FC236}">
                <a16:creationId xmlns:a16="http://schemas.microsoft.com/office/drawing/2014/main" id="{B04BC4D2-44F9-C166-DF7A-D7143BFF1981}"/>
              </a:ext>
            </a:extLst>
          </p:cNvPr>
          <p:cNvSpPr txBox="1">
            <a:spLocks/>
          </p:cNvSpPr>
          <p:nvPr/>
        </p:nvSpPr>
        <p:spPr>
          <a:xfrm>
            <a:off x="1360493" y="4371347"/>
            <a:ext cx="957935" cy="687986"/>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dirty="0"/>
            </a:br>
            <a:r>
              <a:rPr lang="cs-CZ" sz="1000" b="1" dirty="0"/>
              <a:t>snímek 11</a:t>
            </a:r>
            <a:endParaRPr lang="cs-CZ" sz="1000" dirty="0"/>
          </a:p>
          <a:p>
            <a:pPr>
              <a:lnSpc>
                <a:spcPct val="110000"/>
              </a:lnSpc>
              <a:spcAft>
                <a:spcPts val="1300"/>
              </a:spcAft>
            </a:pPr>
            <a:endParaRPr lang="cs-CZ" sz="1000" b="1" dirty="0"/>
          </a:p>
        </p:txBody>
      </p:sp>
      <p:sp>
        <p:nvSpPr>
          <p:cNvPr id="67" name="Nadpis 1">
            <a:extLst>
              <a:ext uri="{FF2B5EF4-FFF2-40B4-BE49-F238E27FC236}">
                <a16:creationId xmlns:a16="http://schemas.microsoft.com/office/drawing/2014/main" id="{BB764846-3435-F521-0FF6-4C8D726B3AF2}"/>
              </a:ext>
            </a:extLst>
          </p:cNvPr>
          <p:cNvSpPr txBox="1">
            <a:spLocks/>
          </p:cNvSpPr>
          <p:nvPr/>
        </p:nvSpPr>
        <p:spPr>
          <a:xfrm>
            <a:off x="2417763" y="4371348"/>
            <a:ext cx="4151312" cy="2134226"/>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b="1" dirty="0"/>
              <a:t>Co myslíte, že si na základě vaší aktivity na internetu myslí servery na internetu o vás? </a:t>
            </a:r>
            <a:br>
              <a:rPr lang="cs-CZ" sz="1000" b="1" dirty="0"/>
            </a:br>
            <a:r>
              <a:rPr lang="cs-CZ" sz="1000" dirty="0"/>
              <a:t>Nechte žáky diskutovat ve dvojicích (případně i napsat na druhou stranu pracovního listu). Následně sdílejte společně. </a:t>
            </a:r>
          </a:p>
          <a:p>
            <a:pPr>
              <a:lnSpc>
                <a:spcPct val="111000"/>
              </a:lnSpc>
              <a:spcAft>
                <a:spcPts val="1300"/>
              </a:spcAft>
            </a:pPr>
            <a:r>
              <a:rPr lang="cs-CZ" sz="1000" dirty="0"/>
              <a:t>Vyzvěte žáky, aby se podívali do svých mobilů, zda se jim na sociálních sítích objevují příspěvky a reklamy, jaké odhadovali (dobře funguje např. funkce „Objevujte“ na Instagramu).</a:t>
            </a:r>
          </a:p>
          <a:p>
            <a:pPr>
              <a:lnSpc>
                <a:spcPct val="110000"/>
              </a:lnSpc>
              <a:spcAft>
                <a:spcPts val="1300"/>
              </a:spcAft>
            </a:pPr>
            <a:r>
              <a:rPr lang="cs-CZ" sz="1000" dirty="0"/>
              <a:t>Možné rozšíření: Nechte žáky ve dvojicích přemýšlet, jaké stránky na internetu se nám přizpůsobují, a jaké naopak vidíme všichni stejně (např. stránky školy, jízdní řády atd.)</a:t>
            </a:r>
          </a:p>
        </p:txBody>
      </p:sp>
      <p:sp>
        <p:nvSpPr>
          <p:cNvPr id="68" name="Nadpis 1">
            <a:extLst>
              <a:ext uri="{FF2B5EF4-FFF2-40B4-BE49-F238E27FC236}">
                <a16:creationId xmlns:a16="http://schemas.microsoft.com/office/drawing/2014/main" id="{D98AB499-DA1E-2169-7EC6-A136A754DE0C}"/>
              </a:ext>
            </a:extLst>
          </p:cNvPr>
          <p:cNvSpPr txBox="1">
            <a:spLocks/>
          </p:cNvSpPr>
          <p:nvPr/>
        </p:nvSpPr>
        <p:spPr>
          <a:xfrm>
            <a:off x="282535" y="4371347"/>
            <a:ext cx="957263" cy="363548"/>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5 min</a:t>
            </a:r>
          </a:p>
          <a:p>
            <a:pPr algn="ctr">
              <a:lnSpc>
                <a:spcPct val="110000"/>
              </a:lnSpc>
              <a:spcAft>
                <a:spcPts val="1300"/>
              </a:spcAft>
            </a:pPr>
            <a:endParaRPr lang="cs-CZ" sz="1000" dirty="0"/>
          </a:p>
          <a:p>
            <a:pPr algn="ctr">
              <a:lnSpc>
                <a:spcPct val="110000"/>
              </a:lnSpc>
              <a:spcAft>
                <a:spcPts val="1300"/>
              </a:spcAft>
            </a:pPr>
            <a:endParaRPr lang="cs-CZ" sz="1000" b="1" dirty="0"/>
          </a:p>
        </p:txBody>
      </p:sp>
      <p:cxnSp>
        <p:nvCxnSpPr>
          <p:cNvPr id="69" name="Přímá spojnice 68">
            <a:extLst>
              <a:ext uri="{FF2B5EF4-FFF2-40B4-BE49-F238E27FC236}">
                <a16:creationId xmlns:a16="http://schemas.microsoft.com/office/drawing/2014/main" id="{727B0273-555C-AAFC-491F-E8064806DBE6}"/>
              </a:ext>
            </a:extLst>
          </p:cNvPr>
          <p:cNvCxnSpPr>
            <a:cxnSpLocks/>
          </p:cNvCxnSpPr>
          <p:nvPr/>
        </p:nvCxnSpPr>
        <p:spPr>
          <a:xfrm>
            <a:off x="285749" y="6578600"/>
            <a:ext cx="6288727" cy="0"/>
          </a:xfrm>
          <a:prstGeom prst="line">
            <a:avLst/>
          </a:prstGeom>
          <a:ln w="12700">
            <a:solidFill>
              <a:srgbClr val="0070C0"/>
            </a:solidFill>
          </a:ln>
        </p:spPr>
        <p:style>
          <a:lnRef idx="2">
            <a:schemeClr val="accent1"/>
          </a:lnRef>
          <a:fillRef idx="0">
            <a:schemeClr val="accent1"/>
          </a:fillRef>
          <a:effectRef idx="1">
            <a:schemeClr val="accent1"/>
          </a:effectRef>
          <a:fontRef idx="minor">
            <a:schemeClr val="tx1"/>
          </a:fontRef>
        </p:style>
      </p:cxnSp>
      <p:cxnSp>
        <p:nvCxnSpPr>
          <p:cNvPr id="70" name="Přímá spojnice 69">
            <a:extLst>
              <a:ext uri="{FF2B5EF4-FFF2-40B4-BE49-F238E27FC236}">
                <a16:creationId xmlns:a16="http://schemas.microsoft.com/office/drawing/2014/main" id="{16C6CEC5-C06A-9D8C-6725-0A5D1911451B}"/>
              </a:ext>
            </a:extLst>
          </p:cNvPr>
          <p:cNvCxnSpPr>
            <a:cxnSpLocks/>
          </p:cNvCxnSpPr>
          <p:nvPr/>
        </p:nvCxnSpPr>
        <p:spPr>
          <a:xfrm flipV="1">
            <a:off x="285747" y="4375368"/>
            <a:ext cx="0" cy="2203232"/>
          </a:xfrm>
          <a:prstGeom prst="line">
            <a:avLst/>
          </a:prstGeom>
          <a:ln w="12700">
            <a:solidFill>
              <a:srgbClr val="0070C0"/>
            </a:solidFill>
          </a:ln>
        </p:spPr>
        <p:style>
          <a:lnRef idx="2">
            <a:schemeClr val="accent1"/>
          </a:lnRef>
          <a:fillRef idx="0">
            <a:schemeClr val="accent1"/>
          </a:fillRef>
          <a:effectRef idx="1">
            <a:schemeClr val="accent1"/>
          </a:effectRef>
          <a:fontRef idx="minor">
            <a:schemeClr val="tx1"/>
          </a:fontRef>
        </p:style>
      </p:cxnSp>
      <p:sp>
        <p:nvSpPr>
          <p:cNvPr id="71" name="Obdélník 70">
            <a:extLst>
              <a:ext uri="{FF2B5EF4-FFF2-40B4-BE49-F238E27FC236}">
                <a16:creationId xmlns:a16="http://schemas.microsoft.com/office/drawing/2014/main" id="{2ADE94AE-680D-0C60-2E4A-CD7160D9B4EC}"/>
              </a:ext>
            </a:extLst>
          </p:cNvPr>
          <p:cNvSpPr/>
          <p:nvPr/>
        </p:nvSpPr>
        <p:spPr>
          <a:xfrm flipH="1">
            <a:off x="283526" y="4031961"/>
            <a:ext cx="59373" cy="180866"/>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Nadpis 1">
            <a:extLst>
              <a:ext uri="{FF2B5EF4-FFF2-40B4-BE49-F238E27FC236}">
                <a16:creationId xmlns:a16="http://schemas.microsoft.com/office/drawing/2014/main" id="{DB9B75FB-776E-B343-2E69-4B0ED9A8D09A}"/>
              </a:ext>
            </a:extLst>
          </p:cNvPr>
          <p:cNvSpPr txBox="1">
            <a:spLocks/>
          </p:cNvSpPr>
          <p:nvPr/>
        </p:nvSpPr>
        <p:spPr>
          <a:xfrm>
            <a:off x="1356681" y="7082492"/>
            <a:ext cx="957935" cy="504474"/>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dirty="0"/>
              <a:t>prezentace</a:t>
            </a:r>
            <a:br>
              <a:rPr lang="cs-CZ" sz="1000" dirty="0"/>
            </a:br>
            <a:r>
              <a:rPr lang="cs-CZ" sz="1000" b="1" dirty="0"/>
              <a:t>snímek 12</a:t>
            </a:r>
          </a:p>
          <a:p>
            <a:pPr>
              <a:lnSpc>
                <a:spcPct val="110000"/>
              </a:lnSpc>
              <a:spcAft>
                <a:spcPts val="1300"/>
              </a:spcAft>
            </a:pPr>
            <a:r>
              <a:rPr lang="cs-CZ" sz="1000" dirty="0"/>
              <a:t>PL</a:t>
            </a:r>
            <a:r>
              <a:rPr lang="cs-CZ" sz="1000" b="1" dirty="0"/>
              <a:t> úkol 3</a:t>
            </a:r>
            <a:endParaRPr lang="cs-CZ" sz="1000" dirty="0"/>
          </a:p>
          <a:p>
            <a:pPr>
              <a:lnSpc>
                <a:spcPct val="110000"/>
              </a:lnSpc>
              <a:spcAft>
                <a:spcPts val="1300"/>
              </a:spcAft>
            </a:pPr>
            <a:endParaRPr lang="cs-CZ" sz="1000" b="1" dirty="0"/>
          </a:p>
        </p:txBody>
      </p:sp>
      <p:sp>
        <p:nvSpPr>
          <p:cNvPr id="73" name="Nadpis 1">
            <a:extLst>
              <a:ext uri="{FF2B5EF4-FFF2-40B4-BE49-F238E27FC236}">
                <a16:creationId xmlns:a16="http://schemas.microsoft.com/office/drawing/2014/main" id="{E5F1D09D-C8CC-9245-645F-DB38D70B6E13}"/>
              </a:ext>
            </a:extLst>
          </p:cNvPr>
          <p:cNvSpPr txBox="1">
            <a:spLocks/>
          </p:cNvSpPr>
          <p:nvPr/>
        </p:nvSpPr>
        <p:spPr>
          <a:xfrm>
            <a:off x="2413951" y="7084694"/>
            <a:ext cx="4151312" cy="502273"/>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spcAft>
                <a:spcPts val="1300"/>
              </a:spcAft>
            </a:pPr>
            <a:r>
              <a:rPr lang="cs-CZ" sz="1000" b="1" dirty="0"/>
              <a:t>Zkuste vymyslet alespoň dvě pozitivní a dvě negativní věci na tom, že jsou o nás sbírány informace.</a:t>
            </a:r>
            <a:r>
              <a:rPr lang="cs-CZ" sz="1000" dirty="0"/>
              <a:t> </a:t>
            </a:r>
            <a:br>
              <a:rPr lang="cs-CZ" sz="1000" dirty="0"/>
            </a:br>
            <a:r>
              <a:rPr lang="cs-CZ" sz="1000" dirty="0"/>
              <a:t>Nechte žáky pracovat ve dvojicích.</a:t>
            </a:r>
          </a:p>
        </p:txBody>
      </p:sp>
      <p:sp>
        <p:nvSpPr>
          <p:cNvPr id="74" name="Nadpis 1">
            <a:extLst>
              <a:ext uri="{FF2B5EF4-FFF2-40B4-BE49-F238E27FC236}">
                <a16:creationId xmlns:a16="http://schemas.microsoft.com/office/drawing/2014/main" id="{8D130AB8-580B-ABAA-8F5F-5D40E090FBC5}"/>
              </a:ext>
            </a:extLst>
          </p:cNvPr>
          <p:cNvSpPr txBox="1">
            <a:spLocks/>
          </p:cNvSpPr>
          <p:nvPr/>
        </p:nvSpPr>
        <p:spPr>
          <a:xfrm>
            <a:off x="278723" y="7090091"/>
            <a:ext cx="957263" cy="348651"/>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spcAft>
                <a:spcPts val="1300"/>
              </a:spcAft>
            </a:pPr>
            <a:r>
              <a:rPr lang="cs-CZ" sz="1000" dirty="0"/>
              <a:t>čas</a:t>
            </a:r>
            <a:br>
              <a:rPr lang="cs-CZ" sz="1000" dirty="0"/>
            </a:br>
            <a:r>
              <a:rPr lang="cs-CZ" sz="1000" b="1" dirty="0"/>
              <a:t>5 min</a:t>
            </a:r>
          </a:p>
          <a:p>
            <a:pPr algn="ctr">
              <a:lnSpc>
                <a:spcPct val="110000"/>
              </a:lnSpc>
              <a:spcAft>
                <a:spcPts val="1300"/>
              </a:spcAft>
            </a:pPr>
            <a:endParaRPr lang="cs-CZ" sz="1000" dirty="0"/>
          </a:p>
          <a:p>
            <a:pPr algn="ctr">
              <a:lnSpc>
                <a:spcPct val="110000"/>
              </a:lnSpc>
              <a:spcAft>
                <a:spcPts val="1300"/>
              </a:spcAft>
            </a:pPr>
            <a:endParaRPr lang="cs-CZ" sz="1000" b="1" dirty="0"/>
          </a:p>
        </p:txBody>
      </p:sp>
      <p:cxnSp>
        <p:nvCxnSpPr>
          <p:cNvPr id="75" name="Přímá spojnice 74">
            <a:extLst>
              <a:ext uri="{FF2B5EF4-FFF2-40B4-BE49-F238E27FC236}">
                <a16:creationId xmlns:a16="http://schemas.microsoft.com/office/drawing/2014/main" id="{8B8CED02-978D-47F0-D7D5-4E89F55FF477}"/>
              </a:ext>
            </a:extLst>
          </p:cNvPr>
          <p:cNvCxnSpPr>
            <a:cxnSpLocks/>
          </p:cNvCxnSpPr>
          <p:nvPr/>
        </p:nvCxnSpPr>
        <p:spPr>
          <a:xfrm>
            <a:off x="285749" y="7929248"/>
            <a:ext cx="6288727" cy="0"/>
          </a:xfrm>
          <a:prstGeom prst="line">
            <a:avLst/>
          </a:prstGeom>
          <a:ln w="12700">
            <a:solidFill>
              <a:srgbClr val="0070C0"/>
            </a:solidFill>
          </a:ln>
        </p:spPr>
        <p:style>
          <a:lnRef idx="2">
            <a:schemeClr val="accent1"/>
          </a:lnRef>
          <a:fillRef idx="0">
            <a:schemeClr val="accent1"/>
          </a:fillRef>
          <a:effectRef idx="1">
            <a:schemeClr val="accent1"/>
          </a:effectRef>
          <a:fontRef idx="minor">
            <a:schemeClr val="tx1"/>
          </a:fontRef>
        </p:style>
      </p:cxnSp>
      <p:grpSp>
        <p:nvGrpSpPr>
          <p:cNvPr id="76" name="Skupina 75">
            <a:extLst>
              <a:ext uri="{FF2B5EF4-FFF2-40B4-BE49-F238E27FC236}">
                <a16:creationId xmlns:a16="http://schemas.microsoft.com/office/drawing/2014/main" id="{A17F2982-11EE-ABC5-6574-7E2FE98B36C8}"/>
              </a:ext>
            </a:extLst>
          </p:cNvPr>
          <p:cNvGrpSpPr/>
          <p:nvPr/>
        </p:nvGrpSpPr>
        <p:grpSpPr>
          <a:xfrm>
            <a:off x="336183" y="4418814"/>
            <a:ext cx="857618" cy="378713"/>
            <a:chOff x="336183" y="7608666"/>
            <a:chExt cx="857618" cy="378713"/>
          </a:xfrm>
        </p:grpSpPr>
        <p:sp>
          <p:nvSpPr>
            <p:cNvPr id="77" name="Obdélník: se zakulacenými rohy 76">
              <a:extLst>
                <a:ext uri="{FF2B5EF4-FFF2-40B4-BE49-F238E27FC236}">
                  <a16:creationId xmlns:a16="http://schemas.microsoft.com/office/drawing/2014/main" id="{4B044832-3216-27AD-DE11-296E1C3C25BC}"/>
                </a:ext>
              </a:extLst>
            </p:cNvPr>
            <p:cNvSpPr/>
            <p:nvPr/>
          </p:nvSpPr>
          <p:spPr>
            <a:xfrm>
              <a:off x="336183" y="7609935"/>
              <a:ext cx="857618" cy="377444"/>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8" name="Grafický objekt 77" descr="Hodiny se souvislou výplní">
              <a:extLst>
                <a:ext uri="{FF2B5EF4-FFF2-40B4-BE49-F238E27FC236}">
                  <a16:creationId xmlns:a16="http://schemas.microsoft.com/office/drawing/2014/main" id="{BA58B3EB-7347-E84D-C0C6-1E45D6E74F1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8430" y="7608666"/>
              <a:ext cx="195118" cy="195118"/>
            </a:xfrm>
            <a:prstGeom prst="rect">
              <a:avLst/>
            </a:prstGeom>
          </p:spPr>
        </p:pic>
      </p:grpSp>
      <p:grpSp>
        <p:nvGrpSpPr>
          <p:cNvPr id="79" name="Skupina 78">
            <a:extLst>
              <a:ext uri="{FF2B5EF4-FFF2-40B4-BE49-F238E27FC236}">
                <a16:creationId xmlns:a16="http://schemas.microsoft.com/office/drawing/2014/main" id="{FF1664B6-C188-2693-8DEE-6EA2823F5361}"/>
              </a:ext>
            </a:extLst>
          </p:cNvPr>
          <p:cNvGrpSpPr/>
          <p:nvPr/>
        </p:nvGrpSpPr>
        <p:grpSpPr>
          <a:xfrm>
            <a:off x="336183" y="7124738"/>
            <a:ext cx="857618" cy="378713"/>
            <a:chOff x="336183" y="7608666"/>
            <a:chExt cx="857618" cy="378713"/>
          </a:xfrm>
        </p:grpSpPr>
        <p:sp>
          <p:nvSpPr>
            <p:cNvPr id="80" name="Obdélník: se zakulacenými rohy 79">
              <a:extLst>
                <a:ext uri="{FF2B5EF4-FFF2-40B4-BE49-F238E27FC236}">
                  <a16:creationId xmlns:a16="http://schemas.microsoft.com/office/drawing/2014/main" id="{63D142F6-1666-8236-EF58-E244099E4933}"/>
                </a:ext>
              </a:extLst>
            </p:cNvPr>
            <p:cNvSpPr/>
            <p:nvPr/>
          </p:nvSpPr>
          <p:spPr>
            <a:xfrm>
              <a:off x="336183" y="7609935"/>
              <a:ext cx="857618" cy="377444"/>
            </a:xfrm>
            <a:prstGeom prst="round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1" name="Grafický objekt 80" descr="Hodiny se souvislou výplní">
              <a:extLst>
                <a:ext uri="{FF2B5EF4-FFF2-40B4-BE49-F238E27FC236}">
                  <a16:creationId xmlns:a16="http://schemas.microsoft.com/office/drawing/2014/main" id="{0B35DA9F-3BDF-4C7F-D370-9D0E79CD452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8430" y="7608666"/>
              <a:ext cx="195118" cy="195118"/>
            </a:xfrm>
            <a:prstGeom prst="rect">
              <a:avLst/>
            </a:prstGeom>
          </p:spPr>
        </p:pic>
      </p:grpSp>
      <p:sp>
        <p:nvSpPr>
          <p:cNvPr id="82" name="Nadpis 1">
            <a:extLst>
              <a:ext uri="{FF2B5EF4-FFF2-40B4-BE49-F238E27FC236}">
                <a16:creationId xmlns:a16="http://schemas.microsoft.com/office/drawing/2014/main" id="{C70561CB-4F8A-0837-2F3B-AC0DB76BFA63}"/>
              </a:ext>
            </a:extLst>
          </p:cNvPr>
          <p:cNvSpPr txBox="1">
            <a:spLocks/>
          </p:cNvSpPr>
          <p:nvPr/>
        </p:nvSpPr>
        <p:spPr>
          <a:xfrm>
            <a:off x="287337" y="6743700"/>
            <a:ext cx="6281738" cy="167931"/>
          </a:xfrm>
          <a:prstGeom prst="rect">
            <a:avLst/>
          </a:prstGeom>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cs-CZ" sz="1000" dirty="0"/>
              <a:t>aktivita </a:t>
            </a:r>
            <a:r>
              <a:rPr lang="cs-CZ" sz="1000" b="1" dirty="0"/>
              <a:t>VÝHODY A NEVÝHODY</a:t>
            </a:r>
            <a:endParaRPr lang="en-US" sz="1000" b="1" dirty="0"/>
          </a:p>
        </p:txBody>
      </p:sp>
      <p:sp>
        <p:nvSpPr>
          <p:cNvPr id="83" name="Obdélník 82">
            <a:extLst>
              <a:ext uri="{FF2B5EF4-FFF2-40B4-BE49-F238E27FC236}">
                <a16:creationId xmlns:a16="http://schemas.microsoft.com/office/drawing/2014/main" id="{3BE346A5-FE42-7628-F341-ABC8EAA6FAE7}"/>
              </a:ext>
            </a:extLst>
          </p:cNvPr>
          <p:cNvSpPr/>
          <p:nvPr/>
        </p:nvSpPr>
        <p:spPr>
          <a:xfrm flipH="1">
            <a:off x="283526" y="6733324"/>
            <a:ext cx="59373" cy="180866"/>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8" name="Přímá spojnice 87">
            <a:extLst>
              <a:ext uri="{FF2B5EF4-FFF2-40B4-BE49-F238E27FC236}">
                <a16:creationId xmlns:a16="http://schemas.microsoft.com/office/drawing/2014/main" id="{C6E96B22-7BE8-4446-626A-017833307760}"/>
              </a:ext>
            </a:extLst>
          </p:cNvPr>
          <p:cNvCxnSpPr>
            <a:cxnSpLocks/>
          </p:cNvCxnSpPr>
          <p:nvPr/>
        </p:nvCxnSpPr>
        <p:spPr>
          <a:xfrm flipV="1">
            <a:off x="285747" y="7080468"/>
            <a:ext cx="0" cy="844332"/>
          </a:xfrm>
          <a:prstGeom prst="line">
            <a:avLst/>
          </a:prstGeom>
          <a:ln w="12700">
            <a:solidFill>
              <a:srgbClr val="0070C0"/>
            </a:solidFill>
          </a:ln>
        </p:spPr>
        <p:style>
          <a:lnRef idx="2">
            <a:schemeClr val="accent1"/>
          </a:lnRef>
          <a:fillRef idx="0">
            <a:schemeClr val="accent1"/>
          </a:fillRef>
          <a:effectRef idx="1">
            <a:schemeClr val="accent1"/>
          </a:effectRef>
          <a:fontRef idx="minor">
            <a:schemeClr val="tx1"/>
          </a:fontRef>
        </p:style>
      </p:cxnSp>
      <p:sp>
        <p:nvSpPr>
          <p:cNvPr id="2" name="Nadpis 1">
            <a:extLst>
              <a:ext uri="{FF2B5EF4-FFF2-40B4-BE49-F238E27FC236}">
                <a16:creationId xmlns:a16="http://schemas.microsoft.com/office/drawing/2014/main" id="{03EBD8D2-145E-B3EE-60C7-124BF28EDA5B}"/>
              </a:ext>
            </a:extLst>
          </p:cNvPr>
          <p:cNvSpPr txBox="1">
            <a:spLocks/>
          </p:cNvSpPr>
          <p:nvPr/>
        </p:nvSpPr>
        <p:spPr>
          <a:xfrm>
            <a:off x="287338" y="9463796"/>
            <a:ext cx="3195637" cy="25195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1800" b="1" kern="1200">
                <a:solidFill>
                  <a:schemeClr val="tx1"/>
                </a:solidFill>
                <a:latin typeface="Poppins" panose="00000500000000000000" pitchFamily="2" charset="0"/>
                <a:ea typeface="+mj-ea"/>
                <a:cs typeface="Poppins" panose="00000500000000000000" pitchFamily="2" charset="0"/>
              </a:defRPr>
            </a:lvl1pPr>
          </a:lstStyle>
          <a:p>
            <a:r>
              <a:rPr lang="cs-CZ" sz="800" b="0" dirty="0">
                <a:solidFill>
                  <a:schemeClr val="bg1">
                    <a:lumMod val="50000"/>
                  </a:schemeClr>
                </a:solidFill>
              </a:rPr>
              <a:t>internet4kids.mff.cuni.cz</a:t>
            </a:r>
            <a:endParaRPr lang="en-US" sz="800" b="0" dirty="0">
              <a:solidFill>
                <a:schemeClr val="bg1">
                  <a:lumMod val="50000"/>
                </a:schemeClr>
              </a:solidFill>
            </a:endParaRPr>
          </a:p>
        </p:txBody>
      </p:sp>
    </p:spTree>
    <p:extLst>
      <p:ext uri="{BB962C8B-B14F-4D97-AF65-F5344CB8AC3E}">
        <p14:creationId xmlns:p14="http://schemas.microsoft.com/office/powerpoint/2010/main" val="4000627386"/>
      </p:ext>
    </p:extLst>
  </p:cSld>
  <p:clrMapOvr>
    <a:masterClrMapping/>
  </p:clrMapOvr>
</p:sld>
</file>

<file path=ppt/theme/theme1.xml><?xml version="1.0" encoding="utf-8"?>
<a:theme xmlns:a="http://schemas.openxmlformats.org/drawingml/2006/main" name="Motiv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Vlastní 1">
      <a:majorFont>
        <a:latin typeface="Poppins"/>
        <a:ea typeface=""/>
        <a:cs typeface=""/>
      </a:majorFont>
      <a:minorFont>
        <a:latin typeface="Poppi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2579</TotalTime>
  <Words>3107</Words>
  <Application>Microsoft Macintosh PowerPoint</Application>
  <PresentationFormat>A4 Paper (210x297 mm)</PresentationFormat>
  <Paragraphs>195</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Aptos</vt:lpstr>
      <vt:lpstr>Arial</vt:lpstr>
      <vt:lpstr>Avenir</vt:lpstr>
      <vt:lpstr>Motiv Office</vt:lpstr>
      <vt:lpstr>CO O NÁS VÍ INTERNET?</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JAK VYPADÁ INTERNET</dc:title>
  <dc:creator>Ondrej Javora</dc:creator>
  <cp:lastModifiedBy>Anna Yaghobová</cp:lastModifiedBy>
  <cp:revision>10</cp:revision>
  <dcterms:created xsi:type="dcterms:W3CDTF">2024-02-25T15:00:55Z</dcterms:created>
  <dcterms:modified xsi:type="dcterms:W3CDTF">2024-08-06T16:07:30Z</dcterms:modified>
</cp:coreProperties>
</file>