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notesSlides/notesSlide5.xml" ContentType="application/vnd.openxmlformats-officedocument.presentationml.notesSlide+xml"/>
  <Override PartName="/ppt/ink/ink3.xml" ContentType="application/inkml+xml"/>
  <Override PartName="/ppt/ink/ink4.xml" ContentType="application/inkml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87" r:id="rId3"/>
    <p:sldId id="293" r:id="rId4"/>
    <p:sldId id="278" r:id="rId5"/>
    <p:sldId id="290" r:id="rId6"/>
    <p:sldId id="259" r:id="rId7"/>
    <p:sldId id="277" r:id="rId8"/>
    <p:sldId id="279" r:id="rId9"/>
    <p:sldId id="280" r:id="rId10"/>
    <p:sldId id="281" r:id="rId11"/>
    <p:sldId id="282" r:id="rId12"/>
    <p:sldId id="291" r:id="rId13"/>
    <p:sldId id="264" r:id="rId14"/>
    <p:sldId id="292" r:id="rId15"/>
    <p:sldId id="288" r:id="rId16"/>
    <p:sldId id="283" r:id="rId17"/>
    <p:sldId id="267" r:id="rId18"/>
    <p:sldId id="294" r:id="rId1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3997" userDrawn="1">
          <p15:clr>
            <a:srgbClr val="5ACBF0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2" roundtripDataSignature="AMtx7mgQFioocTF3CMQJQhPr2pXgDlfoWw==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FFA49B1-3880-9895-B547-45380130BC85}" name="Anna Drobná" initials="AD" userId="S::62201791@cuni.cz::083f3c2f-637b-4f75-8789-3dc13236d25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33"/>
    <a:srgbClr val="C94747"/>
    <a:srgbClr val="FDC55E"/>
    <a:srgbClr val="77AB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F3F4CE3-1E53-F980-1853-5C7429B41D63}" v="5" dt="2024-05-09T14:37:00.89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68" autoAdjust="0"/>
    <p:restoredTop sz="95479" autoAdjust="0"/>
  </p:normalViewPr>
  <p:slideViewPr>
    <p:cSldViewPr snapToGrid="0">
      <p:cViewPr varScale="1">
        <p:scale>
          <a:sx n="107" d="100"/>
          <a:sy n="107" d="100"/>
        </p:scale>
        <p:origin x="176" y="376"/>
      </p:cViewPr>
      <p:guideLst>
        <p:guide pos="3840"/>
        <p:guide orient="horz" pos="3997"/>
      </p:guideLst>
    </p:cSldViewPr>
  </p:slideViewPr>
  <p:outlineViewPr>
    <p:cViewPr>
      <p:scale>
        <a:sx n="25" d="100"/>
        <a:sy n="25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125" d="100"/>
          <a:sy n="125" d="100"/>
        </p:scale>
        <p:origin x="4928" y="6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customschemas.google.com/relationships/presentationmetadata" Target="meta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na Drobná" userId="S::62201791@cuni.cz::083f3c2f-637b-4f75-8789-3dc13236d255" providerId="AD" clId="Web-{3F3F4CE3-1E53-F980-1853-5C7429B41D63}"/>
    <pc:docChg chg="mod modSld">
      <pc:chgData name="Anna Drobná" userId="S::62201791@cuni.cz::083f3c2f-637b-4f75-8789-3dc13236d255" providerId="AD" clId="Web-{3F3F4CE3-1E53-F980-1853-5C7429B41D63}" dt="2024-05-09T14:37:00.897" v="4"/>
      <pc:docMkLst>
        <pc:docMk/>
      </pc:docMkLst>
      <pc:sldChg chg="addCm">
        <pc:chgData name="Anna Drobná" userId="S::62201791@cuni.cz::083f3c2f-637b-4f75-8789-3dc13236d255" providerId="AD" clId="Web-{3F3F4CE3-1E53-F980-1853-5C7429B41D63}" dt="2024-05-09T14:35:48.975" v="1"/>
        <pc:sldMkLst>
          <pc:docMk/>
          <pc:sldMk cId="0" sldId="26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nna Drobná" userId="S::62201791@cuni.cz::083f3c2f-637b-4f75-8789-3dc13236d255" providerId="AD" clId="Web-{3F3F4CE3-1E53-F980-1853-5C7429B41D63}" dt="2024-05-09T14:35:48.975" v="1"/>
              <pc2:cmMkLst xmlns:pc2="http://schemas.microsoft.com/office/powerpoint/2019/9/main/command">
                <pc:docMk/>
                <pc:sldMk cId="0" sldId="264"/>
                <pc2:cmMk id="{D03232F3-09C7-45C6-8C95-33EB2A1D18E6}"/>
              </pc2:cmMkLst>
            </pc226:cmChg>
          </p:ext>
        </pc:extLst>
      </pc:sldChg>
      <pc:sldChg chg="modSp addCm">
        <pc:chgData name="Anna Drobná" userId="S::62201791@cuni.cz::083f3c2f-637b-4f75-8789-3dc13236d255" providerId="AD" clId="Web-{3F3F4CE3-1E53-F980-1853-5C7429B41D63}" dt="2024-05-09T14:37:00.897" v="4"/>
        <pc:sldMkLst>
          <pc:docMk/>
          <pc:sldMk cId="0" sldId="281"/>
        </pc:sldMkLst>
        <pc:picChg chg="mod">
          <ac:chgData name="Anna Drobná" userId="S::62201791@cuni.cz::083f3c2f-637b-4f75-8789-3dc13236d255" providerId="AD" clId="Web-{3F3F4CE3-1E53-F980-1853-5C7429B41D63}" dt="2024-05-09T14:36:15.225" v="3" actId="1076"/>
          <ac:picMkLst>
            <pc:docMk/>
            <pc:sldMk cId="0" sldId="281"/>
            <ac:picMk id="2" creationId="{0CA0C365-AE71-0166-96B4-9D6D28F1BA8D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nna Drobná" userId="S::62201791@cuni.cz::083f3c2f-637b-4f75-8789-3dc13236d255" providerId="AD" clId="Web-{3F3F4CE3-1E53-F980-1853-5C7429B41D63}" dt="2024-05-09T14:37:00.897" v="4"/>
              <pc2:cmMkLst xmlns:pc2="http://schemas.microsoft.com/office/powerpoint/2019/9/main/command">
                <pc:docMk/>
                <pc:sldMk cId="0" sldId="281"/>
                <pc2:cmMk id="{41CF7E5A-949F-4A8D-B5FF-6EB6408F0A0B}"/>
              </pc2:cmMkLst>
            </pc226:cmChg>
          </p:ext>
        </pc:ext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>
            <a:extLst>
              <a:ext uri="{FF2B5EF4-FFF2-40B4-BE49-F238E27FC236}">
                <a16:creationId xmlns:a16="http://schemas.microsoft.com/office/drawing/2014/main" id="{433503C8-C6DD-7BFB-35FB-D7C828AB210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25B07970-060D-EA88-CCEC-D3629F4BF3B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E3C962-D640-4613-B96D-7F1025BAABA1}" type="datetimeFigureOut">
              <a:rPr lang="cs-CZ" smtClean="0"/>
              <a:t>06.08.2024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ED058602-AC01-74FA-712B-7F341D39D47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30A84F8A-BB00-8783-02D8-3158B71FD14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002AE2-A6C5-478F-8DDF-38CFA3863EA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3940383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9-27T11:04:38.444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11 31 0,'-2'-14'384,"2"11"-64,2-2-16,-2 0-24,-2 3-48,0 1-72,1 1 0,-1 0-352,0 0-152,1 0 224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5T14:39:07.357"/>
    </inkml:context>
    <inkml:brush xml:id="br0">
      <inkml:brushProperty name="width" value="0.2" units="cm"/>
      <inkml:brushProperty name="height" value="0.2" units="cm"/>
      <inkml:brushProperty name="color" value="#2E2E2B"/>
    </inkml:brush>
  </inkml:definitions>
  <inkml:trace contextRef="#ctx0" brushRef="#br0">1 0 24575,'52'0'0,"3"1"0,-4 3 0,3 3 0,-4 2 0,-7 0 0,-6 1 0,-5-1 0,-4-1 0,-4 0 0,-7-2 0,-2-1 0,-3-2 0,-3 0 0,1 0 0,-2-1 0,0 0 0,-1 0 0,-1 1 0,-1 0 0,1-1 0,0 0 0,-1 0 0,0-1 0,1 0 0,-2 0 0,2-1 0,0 0 0,-2 0 0,3 0 0,-1 0 0,-1 0 0,1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9-27T11:04:38.444"/>
    </inkml:context>
    <inkml:brush xml:id="br0">
      <inkml:brushProperty name="width" value="0.035" units="cm"/>
      <inkml:brushProperty name="height" value="0.035" units="cm"/>
    </inkml:brush>
  </inkml:definitions>
  <inkml:trace contextRef="#ctx0" brushRef="#br0">11 31 0,'-2'-14'384,"2"11"-64,2-2-16,-2 0-24,-2 3-48,0 1-72,1 1 0,-1 0-352,0 0-152,1 0 224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5-05T14:39:27.973"/>
    </inkml:context>
    <inkml:brush xml:id="br0">
      <inkml:brushProperty name="width" value="0.2" units="cm"/>
      <inkml:brushProperty name="height" value="0.2" units="cm"/>
      <inkml:brushProperty name="color" value="#2E2E2B"/>
    </inkml:brush>
  </inkml:definitions>
  <inkml:trace contextRef="#ctx0" brushRef="#br0">1 1 24575,'44'0'0,"1"4"0,-1 2 0,3 1 0,-3 1 0,-1-3 0,-4-2 0,-7 1 0,-2-2 0,-5 1 0,-5-1 0,-2 0 0,-2 0 0,0 0 0,-1-1 0,1-1 0,-2 0 0,-2 0 0,-2 0 0,-2 0 0,0 0 0,0 1 0,0 1 0,1 0 0,-1 0 0,-1-1 0,0 1 0,1 0 0,3 1 0,0 1 0,1 1 0,-1-1 0,-3 0 0,1 0 0,-2-1 0,1 1 0,-1-1 0,0 1 0,1-2 0,-2 2 0,-1-2 0,-1 1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3" name="Google Shape;263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4" name="Google Shape;264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4" name="Google Shape;27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763214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105061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3" name="Google Shape;313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79373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9" name="Google Shape;319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0" name="Google Shape;330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630386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5" name="Google Shape;105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6" name="Google Shape;106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675595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5" name="Google Shape;105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6" name="Google Shape;106;p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218761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8" name="Google Shape;128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9" name="Google Shape;129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8" name="Google Shape;128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9" name="Google Shape;129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563376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6" name="Google Shape;236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37" name="Google Shape;237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740613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6" name="Google Shape;25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Úvodní snímek" type="title">
  <p:cSld name="DEFAULT01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4"/>
          <p:cNvSpPr txBox="1">
            <a:spLocks noGrp="1"/>
          </p:cNvSpPr>
          <p:nvPr>
            <p:ph type="ctrTitle"/>
          </p:nvPr>
        </p:nvSpPr>
        <p:spPr>
          <a:xfrm>
            <a:off x="457200" y="228601"/>
            <a:ext cx="11277600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venir"/>
              <a:buNone/>
              <a:defRPr sz="6000">
                <a:latin typeface="Poppins" panose="00000500000000000000" pitchFamily="2" charset="0"/>
                <a:cs typeface="Poppins" panose="00000500000000000000" pitchFamily="2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7" name="Google Shape;17;p14"/>
          <p:cNvSpPr txBox="1">
            <a:spLocks noGrp="1"/>
          </p:cNvSpPr>
          <p:nvPr>
            <p:ph type="subTitle" idx="1"/>
          </p:nvPr>
        </p:nvSpPr>
        <p:spPr>
          <a:xfrm>
            <a:off x="457200" y="1249363"/>
            <a:ext cx="4591050" cy="39004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Poppins" panose="00000500000000000000" pitchFamily="2" charset="0"/>
                <a:cs typeface="Poppins" panose="00000500000000000000" pitchFamily="2" charset="0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 dirty="0"/>
          </a:p>
        </p:txBody>
      </p:sp>
      <p:sp>
        <p:nvSpPr>
          <p:cNvPr id="2" name="Google Shape;18;p14">
            <a:extLst>
              <a:ext uri="{FF2B5EF4-FFF2-40B4-BE49-F238E27FC236}">
                <a16:creationId xmlns:a16="http://schemas.microsoft.com/office/drawing/2014/main" id="{245FEF92-0097-E9BF-07D7-913C74CD4809}"/>
              </a:ext>
            </a:extLst>
          </p:cNvPr>
          <p:cNvSpPr txBox="1">
            <a:spLocks noGrp="1"/>
          </p:cNvSpPr>
          <p:nvPr>
            <p:ph type="dt" idx="2"/>
          </p:nvPr>
        </p:nvSpPr>
        <p:spPr>
          <a:xfrm>
            <a:off x="457200" y="6172200"/>
            <a:ext cx="2681288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" name="Google Shape;19;p14">
            <a:extLst>
              <a:ext uri="{FF2B5EF4-FFF2-40B4-BE49-F238E27FC236}">
                <a16:creationId xmlns:a16="http://schemas.microsoft.com/office/drawing/2014/main" id="{27F83EA2-649F-333F-88D2-4C1C1EAF2340}"/>
              </a:ext>
            </a:extLst>
          </p:cNvPr>
          <p:cNvSpPr txBox="1">
            <a:spLocks noGrp="1"/>
          </p:cNvSpPr>
          <p:nvPr>
            <p:ph type="ftr" idx="3"/>
          </p:nvPr>
        </p:nvSpPr>
        <p:spPr>
          <a:xfrm>
            <a:off x="3321050" y="6172200"/>
            <a:ext cx="4592638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5" name="Google Shape;26;p15">
            <a:extLst>
              <a:ext uri="{FF2B5EF4-FFF2-40B4-BE49-F238E27FC236}">
                <a16:creationId xmlns:a16="http://schemas.microsoft.com/office/drawing/2014/main" id="{2ACFD2BD-FF27-7B0A-D2A8-9BAA09B73C33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610600" y="6172200"/>
            <a:ext cx="31242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b="1" i="0">
                <a:solidFill>
                  <a:schemeClr val="tx2"/>
                </a:solidFill>
                <a:latin typeface="+mj-lt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adpis a obsah" type="obj">
  <p:cSld name="1_Nadpis a obsah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15"/>
          <p:cNvSpPr txBox="1">
            <a:spLocks noGrp="1"/>
          </p:cNvSpPr>
          <p:nvPr>
            <p:ph type="sldNum" idx="12"/>
          </p:nvPr>
        </p:nvSpPr>
        <p:spPr>
          <a:xfrm>
            <a:off x="8610600" y="6172200"/>
            <a:ext cx="31242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b="1" i="0">
                <a:solidFill>
                  <a:schemeClr val="tx2"/>
                </a:solidFill>
                <a:latin typeface="+mj-lt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cs-CZ" smtClean="0"/>
              <a:pPr/>
              <a:t>‹#›</a:t>
            </a:fld>
            <a:endParaRPr lang="cs-CZ" dirty="0"/>
          </a:p>
        </p:txBody>
      </p:sp>
      <p:pic>
        <p:nvPicPr>
          <p:cNvPr id="2" name="Obrázek 1" descr="Obsah obrázku text, Písmo, Grafika, logo">
            <a:extLst>
              <a:ext uri="{FF2B5EF4-FFF2-40B4-BE49-F238E27FC236}">
                <a16:creationId xmlns:a16="http://schemas.microsoft.com/office/drawing/2014/main" id="{4DEDA776-FF64-3BA6-955A-89BB3B1802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</a:blip>
          <a:srcRect l="5884" t="12008" r="4899" b="11573"/>
          <a:stretch/>
        </p:blipFill>
        <p:spPr>
          <a:xfrm>
            <a:off x="2184400" y="6255043"/>
            <a:ext cx="1357236" cy="496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5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adpis a obsah" userDrawn="1">
  <p:cSld name="1_Nadpis a obsah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ástupný symbol pro datum 9">
            <a:extLst>
              <a:ext uri="{FF2B5EF4-FFF2-40B4-BE49-F238E27FC236}">
                <a16:creationId xmlns:a16="http://schemas.microsoft.com/office/drawing/2014/main" id="{8129E7C1-1012-0DD9-516A-E9AD2771FA3D}"/>
              </a:ext>
            </a:extLst>
          </p:cNvPr>
          <p:cNvSpPr>
            <a:spLocks noGrp="1"/>
          </p:cNvSpPr>
          <p:nvPr>
            <p:ph type="dt" idx="10"/>
          </p:nvPr>
        </p:nvSpPr>
        <p:spPr>
          <a:xfrm>
            <a:off x="457200" y="6172200"/>
            <a:ext cx="2681288" cy="685800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11" name="Zástupný symbol pro zápatí 10">
            <a:extLst>
              <a:ext uri="{FF2B5EF4-FFF2-40B4-BE49-F238E27FC236}">
                <a16:creationId xmlns:a16="http://schemas.microsoft.com/office/drawing/2014/main" id="{1074D132-FB6F-09F7-44A3-85EB21C7E8A6}"/>
              </a:ext>
            </a:extLst>
          </p:cNvPr>
          <p:cNvSpPr>
            <a:spLocks noGrp="1"/>
          </p:cNvSpPr>
          <p:nvPr>
            <p:ph type="ftr" idx="11"/>
          </p:nvPr>
        </p:nvSpPr>
        <p:spPr>
          <a:xfrm>
            <a:off x="3321050" y="6172200"/>
            <a:ext cx="4592638" cy="685800"/>
          </a:xfrm>
          <a:prstGeom prst="rect">
            <a:avLst/>
          </a:prstGeom>
        </p:spPr>
        <p:txBody>
          <a:bodyPr/>
          <a:lstStyle/>
          <a:p>
            <a:endParaRPr lang="cs-CZ" dirty="0"/>
          </a:p>
        </p:txBody>
      </p:sp>
      <p:sp>
        <p:nvSpPr>
          <p:cNvPr id="13" name="Nadpis 12">
            <a:extLst>
              <a:ext uri="{FF2B5EF4-FFF2-40B4-BE49-F238E27FC236}">
                <a16:creationId xmlns:a16="http://schemas.microsoft.com/office/drawing/2014/main" id="{BF341865-5258-31B3-5FDA-0C027C074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1"/>
            <a:ext cx="11277600" cy="5943599"/>
          </a:xfrm>
        </p:spPr>
        <p:txBody>
          <a:bodyPr/>
          <a:lstStyle>
            <a:lvl1pPr algn="ctr">
              <a:defRPr/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2" name="Google Shape;26;p15">
            <a:extLst>
              <a:ext uri="{FF2B5EF4-FFF2-40B4-BE49-F238E27FC236}">
                <a16:creationId xmlns:a16="http://schemas.microsoft.com/office/drawing/2014/main" id="{9589A45C-58C6-C84D-C1FA-6B682778573F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610600" y="6172200"/>
            <a:ext cx="31242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b="1" i="0">
                <a:solidFill>
                  <a:schemeClr val="tx2"/>
                </a:solidFill>
                <a:latin typeface="+mj-lt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109301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nadpis 5">
            <a:extLst>
              <a:ext uri="{FF2B5EF4-FFF2-40B4-BE49-F238E27FC236}">
                <a16:creationId xmlns:a16="http://schemas.microsoft.com/office/drawing/2014/main" id="{7049A341-CD1A-6667-F126-812BB778B8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28601"/>
            <a:ext cx="11277600" cy="83819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7" name="Zástupný text 6">
            <a:extLst>
              <a:ext uri="{FF2B5EF4-FFF2-40B4-BE49-F238E27FC236}">
                <a16:creationId xmlns:a16="http://schemas.microsoft.com/office/drawing/2014/main" id="{BCE6237C-C10C-B5A6-DED3-0D05AEFC29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57199" y="1249363"/>
            <a:ext cx="5546726" cy="39004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8" name="Google Shape;26;p15">
            <a:extLst>
              <a:ext uri="{FF2B5EF4-FFF2-40B4-BE49-F238E27FC236}">
                <a16:creationId xmlns:a16="http://schemas.microsoft.com/office/drawing/2014/main" id="{B9685699-65FF-EB9F-57A6-A01FE65C08DB}"/>
              </a:ext>
            </a:extLst>
          </p:cNvPr>
          <p:cNvSpPr txBox="1">
            <a:spLocks noGrp="1"/>
          </p:cNvSpPr>
          <p:nvPr>
            <p:ph type="sldNum" idx="4"/>
          </p:nvPr>
        </p:nvSpPr>
        <p:spPr>
          <a:xfrm>
            <a:off x="8610600" y="6172200"/>
            <a:ext cx="31242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b="1" i="0">
                <a:solidFill>
                  <a:schemeClr val="tx2"/>
                </a:solidFill>
                <a:latin typeface="+mj-lt"/>
              </a:defRPr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00000000-1234-1234-1234-123412341234}" type="slidenum">
              <a:rPr lang="cs-CZ" smtClean="0"/>
              <a:pPr/>
              <a:t>‹#›</a:t>
            </a:fld>
            <a:endParaRPr lang="cs-CZ" dirty="0"/>
          </a:p>
        </p:txBody>
      </p:sp>
      <p:pic>
        <p:nvPicPr>
          <p:cNvPr id="5" name="Obrázek 4" descr="Obsah obrázku řada/pruh, snímek obrazovky, Písmo, Grafika&#10;&#10;Popis byl vytvořen automaticky">
            <a:extLst>
              <a:ext uri="{FF2B5EF4-FFF2-40B4-BE49-F238E27FC236}">
                <a16:creationId xmlns:a16="http://schemas.microsoft.com/office/drawing/2014/main" id="{5925B075-913C-54C2-4C5C-6100DFF8FCC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alphaModFix amt="70000"/>
          </a:blip>
          <a:stretch>
            <a:fillRect/>
          </a:stretch>
        </p:blipFill>
        <p:spPr>
          <a:xfrm>
            <a:off x="380523" y="6257474"/>
            <a:ext cx="1177526" cy="515252"/>
          </a:xfrm>
          <a:prstGeom prst="rect">
            <a:avLst/>
          </a:prstGeom>
        </p:spPr>
      </p:pic>
      <p:pic>
        <p:nvPicPr>
          <p:cNvPr id="2" name="Obrázek 1" descr="Obsah obrázku text, Písmo, Grafika, logo">
            <a:extLst>
              <a:ext uri="{FF2B5EF4-FFF2-40B4-BE49-F238E27FC236}">
                <a16:creationId xmlns:a16="http://schemas.microsoft.com/office/drawing/2014/main" id="{9DAF41C0-A9CE-AF4F-4420-A64CA3848A6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</a:blip>
          <a:srcRect l="5884" t="12008" r="4899" b="11573"/>
          <a:stretch/>
        </p:blipFill>
        <p:spPr>
          <a:xfrm>
            <a:off x="2184400" y="6255043"/>
            <a:ext cx="1357236" cy="496302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3" r:id="rId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6000" b="0" i="0" u="none" strike="noStrike" cap="none">
          <a:solidFill>
            <a:srgbClr val="000000"/>
          </a:solidFill>
          <a:latin typeface="Poppins" panose="00000500000000000000" pitchFamily="2" charset="0"/>
          <a:ea typeface="Poppins" panose="00000500000000000000" pitchFamily="2" charset="0"/>
          <a:cs typeface="Poppins" panose="00000500000000000000" pitchFamily="2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400" b="0" i="0" u="none" strike="noStrike" cap="none">
          <a:solidFill>
            <a:srgbClr val="000000"/>
          </a:solidFill>
          <a:latin typeface="Poppins" panose="00000500000000000000" pitchFamily="2" charset="0"/>
          <a:ea typeface="Poppins" panose="00000500000000000000" pitchFamily="2" charset="0"/>
          <a:cs typeface="Poppins" panose="00000500000000000000" pitchFamily="2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400" b="0" i="0" u="none" strike="noStrike" cap="none">
          <a:solidFill>
            <a:srgbClr val="000000"/>
          </a:solidFill>
          <a:latin typeface="Poppins" panose="00000500000000000000" pitchFamily="2" charset="0"/>
          <a:ea typeface="Poppins" panose="00000500000000000000" pitchFamily="2" charset="0"/>
          <a:cs typeface="Poppins" panose="00000500000000000000" pitchFamily="2" charset="0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400" b="0" i="0" u="none" strike="noStrike" cap="none">
          <a:solidFill>
            <a:srgbClr val="000000"/>
          </a:solidFill>
          <a:latin typeface="Poppins" panose="00000500000000000000" pitchFamily="2" charset="0"/>
          <a:ea typeface="Poppins" panose="00000500000000000000" pitchFamily="2" charset="0"/>
          <a:cs typeface="Poppins" panose="00000500000000000000" pitchFamily="2" charset="0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400" b="0" i="0" u="none" strike="noStrike" cap="none">
          <a:solidFill>
            <a:srgbClr val="000000"/>
          </a:solidFill>
          <a:latin typeface="Poppins" panose="00000500000000000000" pitchFamily="2" charset="0"/>
          <a:ea typeface="Poppins" panose="00000500000000000000" pitchFamily="2" charset="0"/>
          <a:cs typeface="Poppins" panose="00000500000000000000" pitchFamily="2" charset="0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2400" b="0" i="0" u="none" strike="noStrike" cap="none">
          <a:solidFill>
            <a:srgbClr val="000000"/>
          </a:solidFill>
          <a:latin typeface="Poppins" panose="00000500000000000000" pitchFamily="2" charset="0"/>
          <a:ea typeface="Poppins" panose="00000500000000000000" pitchFamily="2" charset="0"/>
          <a:cs typeface="Poppins" panose="00000500000000000000" pitchFamily="2" charset="0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userDrawn="1">
          <p15:clr>
            <a:srgbClr val="F26B43"/>
          </p15:clr>
        </p15:guide>
        <p15:guide id="2" pos="7680" userDrawn="1">
          <p15:clr>
            <a:srgbClr val="F26B43"/>
          </p15:clr>
        </p15:guide>
        <p15:guide id="3" pos="288" userDrawn="1">
          <p15:clr>
            <a:srgbClr val="F26B43"/>
          </p15:clr>
        </p15:guide>
        <p15:guide id="4" pos="774" userDrawn="1">
          <p15:clr>
            <a:srgbClr val="F26B43"/>
          </p15:clr>
        </p15:guide>
        <p15:guide id="5" pos="889" userDrawn="1">
          <p15:clr>
            <a:srgbClr val="F26B43"/>
          </p15:clr>
        </p15:guide>
        <p15:guide id="6" pos="1376" userDrawn="1">
          <p15:clr>
            <a:srgbClr val="F26B43"/>
          </p15:clr>
        </p15:guide>
        <p15:guide id="7" pos="1491" userDrawn="1">
          <p15:clr>
            <a:srgbClr val="F26B43"/>
          </p15:clr>
        </p15:guide>
        <p15:guide id="8" pos="1977" userDrawn="1">
          <p15:clr>
            <a:srgbClr val="F26B43"/>
          </p15:clr>
        </p15:guide>
        <p15:guide id="9" pos="2092" userDrawn="1">
          <p15:clr>
            <a:srgbClr val="F26B43"/>
          </p15:clr>
        </p15:guide>
        <p15:guide id="10" pos="2579" userDrawn="1">
          <p15:clr>
            <a:srgbClr val="F26B43"/>
          </p15:clr>
        </p15:guide>
        <p15:guide id="11" pos="2694" userDrawn="1">
          <p15:clr>
            <a:srgbClr val="F26B43"/>
          </p15:clr>
        </p15:guide>
        <p15:guide id="12" pos="3180" userDrawn="1">
          <p15:clr>
            <a:srgbClr val="F26B43"/>
          </p15:clr>
        </p15:guide>
        <p15:guide id="13" pos="3296" userDrawn="1">
          <p15:clr>
            <a:srgbClr val="F26B43"/>
          </p15:clr>
        </p15:guide>
        <p15:guide id="14" pos="3782" userDrawn="1">
          <p15:clr>
            <a:srgbClr val="F26B43"/>
          </p15:clr>
        </p15:guide>
        <p15:guide id="15" pos="3897" userDrawn="1">
          <p15:clr>
            <a:srgbClr val="F26B43"/>
          </p15:clr>
        </p15:guide>
        <p15:guide id="16" pos="4384" userDrawn="1">
          <p15:clr>
            <a:srgbClr val="F26B43"/>
          </p15:clr>
        </p15:guide>
        <p15:guide id="17" pos="4499" userDrawn="1">
          <p15:clr>
            <a:srgbClr val="F26B43"/>
          </p15:clr>
        </p15:guide>
        <p15:guide id="18" pos="4985" userDrawn="1">
          <p15:clr>
            <a:srgbClr val="F26B43"/>
          </p15:clr>
        </p15:guide>
        <p15:guide id="19" pos="5100" userDrawn="1">
          <p15:clr>
            <a:srgbClr val="F26B43"/>
          </p15:clr>
        </p15:guide>
        <p15:guide id="20" pos="5587" userDrawn="1">
          <p15:clr>
            <a:srgbClr val="F26B43"/>
          </p15:clr>
        </p15:guide>
        <p15:guide id="21" pos="5702" userDrawn="1">
          <p15:clr>
            <a:srgbClr val="F26B43"/>
          </p15:clr>
        </p15:guide>
        <p15:guide id="22" pos="6188" userDrawn="1">
          <p15:clr>
            <a:srgbClr val="F26B43"/>
          </p15:clr>
        </p15:guide>
        <p15:guide id="23" pos="6304" userDrawn="1">
          <p15:clr>
            <a:srgbClr val="F26B43"/>
          </p15:clr>
        </p15:guide>
        <p15:guide id="24" pos="6790" userDrawn="1">
          <p15:clr>
            <a:srgbClr val="F26B43"/>
          </p15:clr>
        </p15:guide>
        <p15:guide id="25" pos="6905" userDrawn="1">
          <p15:clr>
            <a:srgbClr val="F26B43"/>
          </p15:clr>
        </p15:guide>
        <p15:guide id="26" pos="7392" userDrawn="1">
          <p15:clr>
            <a:srgbClr val="F26B43"/>
          </p15:clr>
        </p15:guide>
        <p15:guide id="27" orient="horz" userDrawn="1">
          <p15:clr>
            <a:srgbClr val="F26B43"/>
          </p15:clr>
        </p15:guide>
        <p15:guide id="28" orient="horz" pos="4320" userDrawn="1">
          <p15:clr>
            <a:srgbClr val="F26B43"/>
          </p15:clr>
        </p15:guide>
        <p15:guide id="29" orient="horz" pos="144" userDrawn="1">
          <p15:clr>
            <a:srgbClr val="F26B43"/>
          </p15:clr>
        </p15:guide>
        <p15:guide id="30" orient="horz" pos="672" userDrawn="1">
          <p15:clr>
            <a:srgbClr val="F26B43"/>
          </p15:clr>
        </p15:guide>
        <p15:guide id="31" orient="horz" pos="787" userDrawn="1">
          <p15:clr>
            <a:srgbClr val="F26B43"/>
          </p15:clr>
        </p15:guide>
        <p15:guide id="32" orient="horz" pos="1315" userDrawn="1">
          <p15:clr>
            <a:srgbClr val="F26B43"/>
          </p15:clr>
        </p15:guide>
        <p15:guide id="33" orient="horz" pos="1430" userDrawn="1">
          <p15:clr>
            <a:srgbClr val="F26B43"/>
          </p15:clr>
        </p15:guide>
        <p15:guide id="34" orient="horz" pos="1958" userDrawn="1">
          <p15:clr>
            <a:srgbClr val="F26B43"/>
          </p15:clr>
        </p15:guide>
        <p15:guide id="35" orient="horz" pos="2073" userDrawn="1">
          <p15:clr>
            <a:srgbClr val="F26B43"/>
          </p15:clr>
        </p15:guide>
        <p15:guide id="36" orient="horz" pos="2601" userDrawn="1">
          <p15:clr>
            <a:srgbClr val="F26B43"/>
          </p15:clr>
        </p15:guide>
        <p15:guide id="37" orient="horz" pos="2716" userDrawn="1">
          <p15:clr>
            <a:srgbClr val="F26B43"/>
          </p15:clr>
        </p15:guide>
        <p15:guide id="38" orient="horz" pos="3244" userDrawn="1">
          <p15:clr>
            <a:srgbClr val="F26B43"/>
          </p15:clr>
        </p15:guide>
        <p15:guide id="39" orient="horz" pos="3360" userDrawn="1">
          <p15:clr>
            <a:srgbClr val="F26B43"/>
          </p15:clr>
        </p15:guide>
        <p15:guide id="40" orient="horz" pos="38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svg"/><Relationship Id="rId9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gsmweb.cz/mapa/index.php?go=1&amp;op=all&amp;filter=okres&amp;okres1=AB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microsoft.com/office/2007/relationships/hdphoto" Target="../media/hdphoto4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jpg"/><Relationship Id="rId4" Type="http://schemas.openxmlformats.org/officeDocument/2006/relationships/image" Target="../media/image5.jp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1.xml"/><Relationship Id="rId11" Type="http://schemas.openxmlformats.org/officeDocument/2006/relationships/customXml" Target="../ink/ink2.xml"/><Relationship Id="rId5" Type="http://schemas.openxmlformats.org/officeDocument/2006/relationships/image" Target="../media/image12.png"/><Relationship Id="rId10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1.png"/><Relationship Id="rId7" Type="http://schemas.openxmlformats.org/officeDocument/2006/relationships/image" Target="../media/image16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customXml" Target="../ink/ink4.xml"/><Relationship Id="rId5" Type="http://schemas.openxmlformats.org/officeDocument/2006/relationships/image" Target="../media/image15.png"/><Relationship Id="rId10" Type="http://schemas.openxmlformats.org/officeDocument/2006/relationships/image" Target="../media/image150.png"/><Relationship Id="rId4" Type="http://schemas.microsoft.com/office/2007/relationships/hdphoto" Target="../media/hdphoto1.wdp"/><Relationship Id="rId9" Type="http://schemas.openxmlformats.org/officeDocument/2006/relationships/customXml" Target="../ink/ink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g"/><Relationship Id="rId5" Type="http://schemas.openxmlformats.org/officeDocument/2006/relationships/image" Target="../media/image20.jpg"/><Relationship Id="rId4" Type="http://schemas.openxmlformats.org/officeDocument/2006/relationships/image" Target="../media/image19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hyperlink" Target="https://creativecommons.org/licenses/by-sa/2.0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ommons.wikimedia.org/wiki/File:Submarine_cable_map_umap.png" TargetMode="External"/><Relationship Id="rId5" Type="http://schemas.openxmlformats.org/officeDocument/2006/relationships/image" Target="../media/image23.jpe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d0gs497KApU?feature=oembed" TargetMode="External"/><Relationship Id="rId6" Type="http://schemas.openxmlformats.org/officeDocument/2006/relationships/image" Target="../media/image25.png"/><Relationship Id="rId5" Type="http://schemas.openxmlformats.org/officeDocument/2006/relationships/hyperlink" Target="https://www.youtube.com/watch?v=d0gs497KApU" TargetMode="Externa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Obsah obrázku mapa, Svět&#10;&#10;Popis byl vytvořen automaticky">
            <a:extLst>
              <a:ext uri="{FF2B5EF4-FFF2-40B4-BE49-F238E27FC236}">
                <a16:creationId xmlns:a16="http://schemas.microsoft.com/office/drawing/2014/main" id="{BA5F34E3-9F08-E921-4F32-997A7D412BF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1" name="Google Shape;101;p1"/>
          <p:cNvSpPr txBox="1">
            <a:spLocks noGrp="1"/>
          </p:cNvSpPr>
          <p:nvPr>
            <p:ph type="ctrTitle"/>
          </p:nvPr>
        </p:nvSpPr>
        <p:spPr>
          <a:xfrm>
            <a:off x="1523999" y="228601"/>
            <a:ext cx="9144000" cy="5943600"/>
          </a:xfrm>
          <a:prstGeom prst="rect">
            <a:avLst/>
          </a:prstGeom>
          <a:noFill/>
          <a:ln>
            <a:noFill/>
          </a:ln>
          <a:effectLst>
            <a:outerShdw dist="50800" dir="2700000" algn="tl" rotWithShape="0">
              <a:schemeClr val="accent4"/>
            </a:outerShdw>
          </a:effectLst>
        </p:spPr>
        <p:txBody>
          <a:bodyPr spcFirstLastPara="1" vert="horz" wrap="square" lIns="91440" tIns="45720" rIns="91440" bIns="45720" rtlCol="0" anchor="ctr" anchorCtr="0">
            <a:noAutofit/>
          </a:bodyPr>
          <a:lstStyle/>
          <a:p>
            <a:pPr algn="ctr">
              <a:spcBef>
                <a:spcPct val="0"/>
              </a:spcBef>
              <a:buClr>
                <a:srgbClr val="000000"/>
              </a:buClr>
              <a:buFont typeface="Arial"/>
            </a:pPr>
            <a:r>
              <a:rPr lang="cs-CZ" sz="7200" b="1" kern="1200" dirty="0">
                <a:solidFill>
                  <a:schemeClr val="bg1"/>
                </a:solidFill>
                <a:latin typeface="Avenir Next LT Pro" panose="020B0504020202020204" pitchFamily="34" charset="0"/>
                <a:ea typeface="+mj-ea"/>
                <a:cs typeface="+mj-cs"/>
                <a:sym typeface="Avenir"/>
              </a:rPr>
              <a:t>JAK SE PŘIPOJÍME K INTERNETU?</a:t>
            </a:r>
          </a:p>
        </p:txBody>
      </p:sp>
      <p:sp>
        <p:nvSpPr>
          <p:cNvPr id="2" name="Google Shape;101;p1">
            <a:extLst>
              <a:ext uri="{FF2B5EF4-FFF2-40B4-BE49-F238E27FC236}">
                <a16:creationId xmlns:a16="http://schemas.microsoft.com/office/drawing/2014/main" id="{9DB7EF2F-BF41-11E2-BD36-705C11CED1CB}"/>
              </a:ext>
            </a:extLst>
          </p:cNvPr>
          <p:cNvSpPr txBox="1">
            <a:spLocks/>
          </p:cNvSpPr>
          <p:nvPr/>
        </p:nvSpPr>
        <p:spPr>
          <a:xfrm>
            <a:off x="1228724" y="4129087"/>
            <a:ext cx="9732963" cy="1204913"/>
          </a:xfrm>
          <a:prstGeom prst="rect">
            <a:avLst/>
          </a:prstGeom>
          <a:noFill/>
          <a:ln>
            <a:noFill/>
          </a:ln>
          <a:effectLst>
            <a:outerShdw dist="50800" dir="2700000" algn="tl" rotWithShape="0">
              <a:schemeClr val="accent4"/>
            </a:outerShdw>
          </a:effectLst>
        </p:spPr>
        <p:txBody>
          <a:bodyPr spcFirstLastPara="1" vert="horz" wrap="square" lIns="91440" tIns="45720" rIns="91440" bIns="45720" rtlCol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venir"/>
              <a:buNone/>
              <a:defRPr sz="60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spcBef>
                <a:spcPct val="0"/>
              </a:spcBef>
              <a:buClr>
                <a:srgbClr val="000000"/>
              </a:buClr>
              <a:buFont typeface="Arial"/>
              <a:buNone/>
            </a:pPr>
            <a:r>
              <a:rPr lang="cs-CZ" sz="2000" b="1" kern="12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  <a:sym typeface="Avenir"/>
              </a:rPr>
              <a:t>internet4kids.mff.cuni.cz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cký objekt 1">
            <a:extLst>
              <a:ext uri="{FF2B5EF4-FFF2-40B4-BE49-F238E27FC236}">
                <a16:creationId xmlns:a16="http://schemas.microsoft.com/office/drawing/2014/main" id="{0CA0C365-AE71-0166-96B4-9D6D28F1BA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39160" t="46902" r="30956" b="33128"/>
          <a:stretch/>
        </p:blipFill>
        <p:spPr>
          <a:xfrm>
            <a:off x="0" y="3534"/>
            <a:ext cx="12192000" cy="6854466"/>
          </a:xfrm>
          <a:prstGeom prst="rect">
            <a:avLst/>
          </a:prstGeom>
        </p:spPr>
      </p:pic>
      <p:sp>
        <p:nvSpPr>
          <p:cNvPr id="15" name="Obdélník 14">
            <a:extLst>
              <a:ext uri="{FF2B5EF4-FFF2-40B4-BE49-F238E27FC236}">
                <a16:creationId xmlns:a16="http://schemas.microsoft.com/office/drawing/2014/main" id="{B223B53D-B737-A91C-4D27-07895E148F12}"/>
              </a:ext>
            </a:extLst>
          </p:cNvPr>
          <p:cNvSpPr/>
          <p:nvPr/>
        </p:nvSpPr>
        <p:spPr>
          <a:xfrm>
            <a:off x="2366963" y="1249362"/>
            <a:ext cx="7456487" cy="1964617"/>
          </a:xfrm>
          <a:prstGeom prst="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dirty="0"/>
              <a:t>v</a:t>
            </a:r>
            <a:endParaRPr lang="en-US" dirty="0"/>
          </a:p>
        </p:txBody>
      </p:sp>
      <p:sp>
        <p:nvSpPr>
          <p:cNvPr id="8" name="Google Shape;276;p8">
            <a:extLst>
              <a:ext uri="{FF2B5EF4-FFF2-40B4-BE49-F238E27FC236}">
                <a16:creationId xmlns:a16="http://schemas.microsoft.com/office/drawing/2014/main" id="{78FABD88-DE76-66DE-D0D7-B6A383F081C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368550" y="228601"/>
            <a:ext cx="7454900" cy="838200"/>
          </a:xfrm>
          <a:prstGeom prst="rect">
            <a:avLst/>
          </a:prstGeom>
          <a:noFill/>
          <a:ln>
            <a:noFill/>
          </a:ln>
          <a:effectLst>
            <a:outerShdw dist="50800" dir="2700000" algn="tl" rotWithShape="0">
              <a:schemeClr val="accent4"/>
            </a:outerShdw>
          </a:effectLst>
        </p:spPr>
        <p:txBody>
          <a:bodyPr spcFirstLastPara="1" vert="horz" wrap="square" lIns="91440" tIns="45720" rIns="91440" bIns="45720" rtlCol="0" anchor="ctr" anchorCtr="0">
            <a:noAutofit/>
          </a:bodyPr>
          <a:lstStyle/>
          <a:p>
            <a:pPr algn="ctr">
              <a:spcBef>
                <a:spcPct val="0"/>
              </a:spcBef>
              <a:buClr>
                <a:srgbClr val="000000"/>
              </a:buClr>
              <a:buSzPts val="6000"/>
            </a:pPr>
            <a:r>
              <a:rPr lang="cs-CZ" b="1" kern="1200" dirty="0">
                <a:solidFill>
                  <a:srgbClr val="C94747"/>
                </a:solidFill>
                <a:latin typeface="Avenir Next LT Pro" panose="020B0504020202020204" pitchFamily="34" charset="0"/>
                <a:ea typeface="+mj-ea"/>
                <a:cs typeface="+mj-cs"/>
              </a:rPr>
              <a:t>BTS vysílače</a:t>
            </a:r>
            <a:endParaRPr b="1" kern="1200" dirty="0">
              <a:solidFill>
                <a:srgbClr val="C94747"/>
              </a:solidFill>
              <a:latin typeface="Avenir Next LT Pro" panose="020B0504020202020204" pitchFamily="34" charset="0"/>
              <a:ea typeface="+mj-ea"/>
              <a:cs typeface="+mj-cs"/>
            </a:endParaRPr>
          </a:p>
        </p:txBody>
      </p:sp>
      <p:sp>
        <p:nvSpPr>
          <p:cNvPr id="9" name="Ovál 8">
            <a:extLst>
              <a:ext uri="{FF2B5EF4-FFF2-40B4-BE49-F238E27FC236}">
                <a16:creationId xmlns:a16="http://schemas.microsoft.com/office/drawing/2014/main" id="{F051C82F-FDF4-4118-ABB1-A03DFB9BD0AD}"/>
              </a:ext>
            </a:extLst>
          </p:cNvPr>
          <p:cNvSpPr/>
          <p:nvPr/>
        </p:nvSpPr>
        <p:spPr>
          <a:xfrm>
            <a:off x="2193094" y="3299572"/>
            <a:ext cx="2092322" cy="2092322"/>
          </a:xfrm>
          <a:prstGeom prst="ellipse">
            <a:avLst/>
          </a:prstGeom>
          <a:blipFill>
            <a:blip r:embed="rId5"/>
            <a:stretch>
              <a:fillRect l="-36145" t="-4491" r="-34962" b="-7652"/>
            </a:stretch>
          </a:blipFill>
          <a:effectLst>
            <a:outerShdw dist="38100" dir="2700000" algn="ctr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0" name="Ovál 9">
            <a:extLst>
              <a:ext uri="{FF2B5EF4-FFF2-40B4-BE49-F238E27FC236}">
                <a16:creationId xmlns:a16="http://schemas.microsoft.com/office/drawing/2014/main" id="{C04C658E-90C0-3FF7-98B3-16ABC2A33F1C}"/>
              </a:ext>
            </a:extLst>
          </p:cNvPr>
          <p:cNvSpPr/>
          <p:nvPr/>
        </p:nvSpPr>
        <p:spPr>
          <a:xfrm>
            <a:off x="5053391" y="3290888"/>
            <a:ext cx="2092323" cy="2092323"/>
          </a:xfrm>
          <a:prstGeom prst="ellipse">
            <a:avLst/>
          </a:prstGeom>
          <a:blipFill dpi="0" rotWithShape="1">
            <a:blip r:embed="rId6">
              <a:alphaModFix amt="99000"/>
            </a:blip>
            <a:srcRect/>
            <a:stretch>
              <a:fillRect l="-14356" t="-23058" r="-11337" b="-32865"/>
            </a:stretch>
          </a:blipFill>
          <a:effectLst>
            <a:outerShdw dist="38100" dir="2700000" algn="ctr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1" name="Ovál 10">
            <a:extLst>
              <a:ext uri="{FF2B5EF4-FFF2-40B4-BE49-F238E27FC236}">
                <a16:creationId xmlns:a16="http://schemas.microsoft.com/office/drawing/2014/main" id="{C85C2E13-5FB4-C4C7-FE95-B003AA89193A}"/>
              </a:ext>
            </a:extLst>
          </p:cNvPr>
          <p:cNvSpPr/>
          <p:nvPr/>
        </p:nvSpPr>
        <p:spPr>
          <a:xfrm>
            <a:off x="7907306" y="3291611"/>
            <a:ext cx="2091600" cy="2091600"/>
          </a:xfrm>
          <a:prstGeom prst="ellipse">
            <a:avLst/>
          </a:prstGeom>
          <a:blipFill>
            <a:blip r:embed="rId7"/>
            <a:stretch>
              <a:fillRect l="-30099" t="-15127" r="-36213" b="-159465"/>
            </a:stretch>
          </a:blipFill>
          <a:effectLst>
            <a:outerShdw dist="38100" dir="2700000" algn="ctr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4" name="Google Shape;138;p3">
            <a:extLst>
              <a:ext uri="{FF2B5EF4-FFF2-40B4-BE49-F238E27FC236}">
                <a16:creationId xmlns:a16="http://schemas.microsoft.com/office/drawing/2014/main" id="{F06B709C-0348-0304-4BE1-863CD3D0B2BC}"/>
              </a:ext>
            </a:extLst>
          </p:cNvPr>
          <p:cNvSpPr txBox="1"/>
          <p:nvPr/>
        </p:nvSpPr>
        <p:spPr>
          <a:xfrm>
            <a:off x="4094163" y="1249363"/>
            <a:ext cx="3819526" cy="2041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b="1" dirty="0">
                <a:solidFill>
                  <a:schemeClr val="accent4"/>
                </a:solidFill>
                <a:latin typeface="+mj-lt"/>
                <a:ea typeface="Avenir"/>
                <a:cs typeface="Avenir"/>
                <a:sym typeface="Avenir"/>
              </a:rPr>
              <a:t>Rychlost přenosu</a:t>
            </a:r>
          </a:p>
          <a:p>
            <a:pPr lvl="3" algn="ctr"/>
            <a:r>
              <a:rPr lang="cs-CZ" sz="2000" dirty="0">
                <a:solidFill>
                  <a:schemeClr val="accent4"/>
                </a:solidFill>
                <a:latin typeface="+mj-lt"/>
                <a:ea typeface="Avenir"/>
                <a:cs typeface="Avenir"/>
                <a:sym typeface="Avenir"/>
              </a:rPr>
              <a:t>typ </a:t>
            </a:r>
            <a:r>
              <a:rPr lang="cs-CZ" sz="2000" b="1" dirty="0">
                <a:solidFill>
                  <a:srgbClr val="C94747"/>
                </a:solidFill>
                <a:latin typeface="+mj-lt"/>
                <a:ea typeface="Avenir"/>
                <a:cs typeface="Avenir"/>
                <a:sym typeface="Avenir"/>
              </a:rPr>
              <a:t>4G</a:t>
            </a:r>
            <a:r>
              <a:rPr lang="cs-CZ" sz="2000" dirty="0">
                <a:solidFill>
                  <a:schemeClr val="accent4"/>
                </a:solidFill>
                <a:latin typeface="+mj-lt"/>
                <a:ea typeface="Avenir"/>
                <a:cs typeface="Avenir"/>
                <a:sym typeface="Avenir"/>
              </a:rPr>
              <a:t> přibližně </a:t>
            </a:r>
            <a:r>
              <a:rPr lang="cs-CZ" sz="2000" b="1" dirty="0">
                <a:solidFill>
                  <a:srgbClr val="C94747"/>
                </a:solidFill>
                <a:latin typeface="+mj-lt"/>
                <a:ea typeface="Avenir"/>
                <a:cs typeface="Avenir"/>
                <a:sym typeface="Avenir"/>
              </a:rPr>
              <a:t>60 Mb/s</a:t>
            </a:r>
          </a:p>
          <a:p>
            <a:pPr lvl="1" algn="ctr"/>
            <a:r>
              <a:rPr lang="cs-CZ" sz="2000" dirty="0">
                <a:solidFill>
                  <a:schemeClr val="accent4"/>
                </a:solidFill>
                <a:latin typeface="+mj-lt"/>
                <a:ea typeface="Avenir"/>
                <a:cs typeface="Avenir"/>
                <a:sym typeface="Avenir"/>
              </a:rPr>
              <a:t>typ </a:t>
            </a:r>
            <a:r>
              <a:rPr lang="cs-CZ" sz="2000" b="1" dirty="0">
                <a:solidFill>
                  <a:srgbClr val="C94747"/>
                </a:solidFill>
                <a:latin typeface="+mj-lt"/>
                <a:ea typeface="Avenir"/>
                <a:cs typeface="Avenir"/>
                <a:sym typeface="Avenir"/>
              </a:rPr>
              <a:t>5G</a:t>
            </a:r>
            <a:r>
              <a:rPr lang="cs-CZ" sz="2000" dirty="0">
                <a:solidFill>
                  <a:schemeClr val="accent4"/>
                </a:solidFill>
                <a:latin typeface="+mj-lt"/>
                <a:ea typeface="Avenir"/>
                <a:cs typeface="Avenir"/>
                <a:sym typeface="Avenir"/>
              </a:rPr>
              <a:t> přibližně </a:t>
            </a:r>
            <a:r>
              <a:rPr lang="cs-CZ" sz="2000" b="1" dirty="0">
                <a:solidFill>
                  <a:srgbClr val="C94747"/>
                </a:solidFill>
                <a:latin typeface="+mj-lt"/>
                <a:ea typeface="Avenir"/>
                <a:cs typeface="Avenir"/>
                <a:sym typeface="Avenir"/>
              </a:rPr>
              <a:t>600 Mb/s</a:t>
            </a: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lang="cs-CZ" sz="2000" b="1" dirty="0">
              <a:solidFill>
                <a:schemeClr val="accent4"/>
              </a:solidFill>
              <a:latin typeface="+mj-lt"/>
              <a:ea typeface="Avenir"/>
              <a:cs typeface="Avenir"/>
              <a:sym typeface="Avenir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b="1" dirty="0">
                <a:solidFill>
                  <a:schemeClr val="accent4"/>
                </a:solidFill>
                <a:latin typeface="+mj-lt"/>
                <a:ea typeface="Avenir"/>
                <a:cs typeface="Avenir"/>
                <a:sym typeface="Avenir"/>
              </a:rPr>
              <a:t>Maximální dosah</a:t>
            </a:r>
            <a:endParaRPr lang="cs-CZ" sz="2000" dirty="0">
              <a:solidFill>
                <a:schemeClr val="accent4"/>
              </a:solidFill>
              <a:latin typeface="+mj-lt"/>
              <a:ea typeface="Avenir"/>
              <a:cs typeface="Avenir"/>
              <a:sym typeface="Avenir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dirty="0">
                <a:solidFill>
                  <a:schemeClr val="accent4"/>
                </a:solidFill>
                <a:latin typeface="+mj-lt"/>
                <a:ea typeface="Avenir"/>
                <a:cs typeface="Avenir"/>
                <a:sym typeface="Avenir"/>
              </a:rPr>
              <a:t>Přibližně </a:t>
            </a:r>
            <a:r>
              <a:rPr lang="cs-CZ" sz="2000" b="1" dirty="0">
                <a:solidFill>
                  <a:srgbClr val="C94747"/>
                </a:solidFill>
                <a:latin typeface="+mj-lt"/>
                <a:ea typeface="Avenir"/>
                <a:cs typeface="Avenir"/>
                <a:sym typeface="Avenir"/>
              </a:rPr>
              <a:t>5 kilometrů</a:t>
            </a:r>
            <a:endParaRPr sz="2000" b="1" dirty="0">
              <a:solidFill>
                <a:srgbClr val="C94747"/>
              </a:solidFill>
              <a:latin typeface="+mj-lt"/>
              <a:ea typeface="Avenir"/>
              <a:cs typeface="Avenir"/>
              <a:sym typeface="Avenir"/>
            </a:endParaRPr>
          </a:p>
        </p:txBody>
      </p:sp>
      <p:sp>
        <p:nvSpPr>
          <p:cNvPr id="16" name="Zástupný symbol pro číslo snímku 15">
            <a:extLst>
              <a:ext uri="{FF2B5EF4-FFF2-40B4-BE49-F238E27FC236}">
                <a16:creationId xmlns:a16="http://schemas.microsoft.com/office/drawing/2014/main" id="{919E650C-6C57-3009-90D6-E93042406F6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mtClean="0"/>
              <a:t>10</a:t>
            </a:fld>
            <a:endParaRPr lang="cs-CZ"/>
          </a:p>
        </p:txBody>
      </p:sp>
      <p:pic>
        <p:nvPicPr>
          <p:cNvPr id="3" name="Obrázek 2" descr="Obsah obrázku řada/pruh, snímek obrazovky, Písmo, Grafika&#10;&#10;Popis byl vytvořen automaticky">
            <a:extLst>
              <a:ext uri="{FF2B5EF4-FFF2-40B4-BE49-F238E27FC236}">
                <a16:creationId xmlns:a16="http://schemas.microsoft.com/office/drawing/2014/main" id="{27D122E4-5B3D-DF14-B818-7EB84D69C4B5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prstClr val="black"/>
              <a:schemeClr val="tx2">
                <a:tint val="45000"/>
                <a:satMod val="400000"/>
              </a:schemeClr>
            </a:duotone>
            <a:alphaModFix amt="70000"/>
          </a:blip>
          <a:stretch>
            <a:fillRect/>
          </a:stretch>
        </p:blipFill>
        <p:spPr>
          <a:xfrm>
            <a:off x="380523" y="6257474"/>
            <a:ext cx="1177526" cy="515252"/>
          </a:xfrm>
          <a:prstGeom prst="rect">
            <a:avLst/>
          </a:prstGeom>
        </p:spPr>
      </p:pic>
      <p:pic>
        <p:nvPicPr>
          <p:cNvPr id="4" name="Obrázek 3" descr="Obsah obrázku text, Písmo, Grafika, logo">
            <a:extLst>
              <a:ext uri="{FF2B5EF4-FFF2-40B4-BE49-F238E27FC236}">
                <a16:creationId xmlns:a16="http://schemas.microsoft.com/office/drawing/2014/main" id="{BB70DA13-8D8E-E8DB-F816-1D9FDB78BE3D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duotone>
              <a:prstClr val="black"/>
              <a:schemeClr val="tx2">
                <a:tint val="45000"/>
                <a:satMod val="400000"/>
              </a:schemeClr>
            </a:duotone>
          </a:blip>
          <a:srcRect l="5884" t="12008" r="4899" b="11573"/>
          <a:stretch/>
        </p:blipFill>
        <p:spPr>
          <a:xfrm>
            <a:off x="2184400" y="6255043"/>
            <a:ext cx="1357236" cy="496302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hlinkClick r:id="rId3"/>
            <a:extLst>
              <a:ext uri="{FF2B5EF4-FFF2-40B4-BE49-F238E27FC236}">
                <a16:creationId xmlns:a16="http://schemas.microsoft.com/office/drawing/2014/main" id="{D050C6D0-01FF-7E7A-8AC2-0D1CECA681E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76" t="7978" r="776" b="7978"/>
          <a:stretch/>
        </p:blipFill>
        <p:spPr>
          <a:xfrm>
            <a:off x="457199" y="1254228"/>
            <a:ext cx="11277599" cy="4917971"/>
          </a:xfrm>
          <a:prstGeom prst="roundRect">
            <a:avLst>
              <a:gd name="adj" fmla="val 3082"/>
            </a:avLst>
          </a:prstGeom>
          <a:noFill/>
          <a:ln w="19050">
            <a:solidFill>
              <a:schemeClr val="accent4"/>
            </a:solidFill>
          </a:ln>
          <a:effectLst>
            <a:outerShdw dist="38100" dir="2700000" algn="tl" rotWithShape="0">
              <a:schemeClr val="accent4"/>
            </a:outerShdw>
          </a:effectLst>
        </p:spPr>
      </p:pic>
      <p:sp useBgFill="1">
        <p:nvSpPr>
          <p:cNvPr id="5" name="Obdélník: se zakulacenými rohy 4">
            <a:extLst>
              <a:ext uri="{FF2B5EF4-FFF2-40B4-BE49-F238E27FC236}">
                <a16:creationId xmlns:a16="http://schemas.microsoft.com/office/drawing/2014/main" id="{F90012EA-B604-77CD-3B16-C1F5AE4FA505}"/>
              </a:ext>
            </a:extLst>
          </p:cNvPr>
          <p:cNvSpPr/>
          <p:nvPr/>
        </p:nvSpPr>
        <p:spPr>
          <a:xfrm>
            <a:off x="569913" y="1377100"/>
            <a:ext cx="2610095" cy="398709"/>
          </a:xfrm>
          <a:prstGeom prst="roundRect">
            <a:avLst>
              <a:gd name="adj" fmla="val 1689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76" name="Google Shape;276;p8"/>
          <p:cNvSpPr txBox="1">
            <a:spLocks noGrp="1"/>
          </p:cNvSpPr>
          <p:nvPr>
            <p:ph type="title"/>
          </p:nvPr>
        </p:nvSpPr>
        <p:spPr>
          <a:xfrm>
            <a:off x="457200" y="228601"/>
            <a:ext cx="11277600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cs-CZ" sz="3600" b="1" dirty="0">
                <a:solidFill>
                  <a:schemeClr val="bg2"/>
                </a:solidFill>
              </a:rPr>
              <a:t>BTS vysílače kolem naší školy</a:t>
            </a:r>
            <a:endParaRPr sz="3600" b="1" dirty="0">
              <a:solidFill>
                <a:schemeClr val="bg2"/>
              </a:solidFill>
            </a:endParaRPr>
          </a:p>
        </p:txBody>
      </p:sp>
      <p:sp>
        <p:nvSpPr>
          <p:cNvPr id="277" name="Google Shape;277;p8"/>
          <p:cNvSpPr txBox="1"/>
          <p:nvPr/>
        </p:nvSpPr>
        <p:spPr>
          <a:xfrm>
            <a:off x="569913" y="1428751"/>
            <a:ext cx="2751137" cy="295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155CC"/>
              </a:buClr>
              <a:buSzPts val="1800"/>
              <a:buFont typeface="Arial"/>
              <a:buNone/>
            </a:pPr>
            <a:r>
              <a:rPr lang="cs-CZ" sz="2000" b="1" dirty="0">
                <a:solidFill>
                  <a:schemeClr val="accent4"/>
                </a:solidFill>
                <a:latin typeface="+mj-lt"/>
                <a:ea typeface="Arial"/>
                <a:cs typeface="Arial"/>
                <a:sym typeface="Arial"/>
              </a:rPr>
              <a:t>Mapa BTS vysílačů</a:t>
            </a:r>
            <a:endParaRPr sz="2000" b="1" dirty="0">
              <a:solidFill>
                <a:schemeClr val="accent4"/>
              </a:solidFill>
              <a:latin typeface="+mj-lt"/>
              <a:ea typeface="Avenir"/>
              <a:cs typeface="Avenir"/>
              <a:sym typeface="Avenir"/>
            </a:endParaRPr>
          </a:p>
        </p:txBody>
      </p:sp>
      <p:sp>
        <p:nvSpPr>
          <p:cNvPr id="2" name="Zástupný symbol pro číslo snímku 1">
            <a:extLst>
              <a:ext uri="{FF2B5EF4-FFF2-40B4-BE49-F238E27FC236}">
                <a16:creationId xmlns:a16="http://schemas.microsoft.com/office/drawing/2014/main" id="{5EB10190-630B-AA4A-A370-17A560FD898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mtClean="0"/>
              <a:t>11</a:t>
            </a:fld>
            <a:endParaRPr lang="cs-CZ"/>
          </a:p>
        </p:txBody>
      </p:sp>
    </p:spTree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"/>
          <p:cNvSpPr txBox="1">
            <a:spLocks noGrp="1"/>
          </p:cNvSpPr>
          <p:nvPr>
            <p:ph type="title"/>
          </p:nvPr>
        </p:nvSpPr>
        <p:spPr>
          <a:xfrm>
            <a:off x="1411288" y="228601"/>
            <a:ext cx="9367837" cy="59435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venir"/>
              <a:buNone/>
            </a:pPr>
            <a:r>
              <a:rPr lang="cs-CZ" sz="3600" b="1" dirty="0">
                <a:solidFill>
                  <a:schemeClr val="accent4"/>
                </a:solidFill>
              </a:rPr>
              <a:t>Kdo už někdy někomu udělal </a:t>
            </a:r>
            <a:r>
              <a:rPr lang="cs-CZ" sz="3600" b="1" dirty="0">
                <a:solidFill>
                  <a:schemeClr val="bg1"/>
                </a:solidFill>
              </a:rPr>
              <a:t>hotspot</a:t>
            </a:r>
            <a:r>
              <a:rPr lang="cs-CZ" sz="3600" b="1" dirty="0">
                <a:solidFill>
                  <a:schemeClr val="accent4"/>
                </a:solidFill>
              </a:rPr>
              <a:t>? Kdo to někdy využil?</a:t>
            </a:r>
          </a:p>
        </p:txBody>
      </p:sp>
      <p:sp>
        <p:nvSpPr>
          <p:cNvPr id="2" name="Zástupný symbol pro číslo snímku 1">
            <a:extLst>
              <a:ext uri="{FF2B5EF4-FFF2-40B4-BE49-F238E27FC236}">
                <a16:creationId xmlns:a16="http://schemas.microsoft.com/office/drawing/2014/main" id="{45D6C662-AF86-61A3-9F36-9FD671F7B178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096250" y="6172200"/>
            <a:ext cx="3638550" cy="6858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54545297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Šipka: dolů 18">
            <a:extLst>
              <a:ext uri="{FF2B5EF4-FFF2-40B4-BE49-F238E27FC236}">
                <a16:creationId xmlns:a16="http://schemas.microsoft.com/office/drawing/2014/main" id="{69510C68-1729-6B5B-0453-1D8F98CAB3D6}"/>
              </a:ext>
            </a:extLst>
          </p:cNvPr>
          <p:cNvSpPr/>
          <p:nvPr/>
        </p:nvSpPr>
        <p:spPr>
          <a:xfrm rot="16200000">
            <a:off x="5365021" y="-441923"/>
            <a:ext cx="1138237" cy="6235574"/>
          </a:xfrm>
          <a:prstGeom prst="downArrow">
            <a:avLst>
              <a:gd name="adj1" fmla="val 68682"/>
              <a:gd name="adj2" fmla="val 50000"/>
            </a:avLst>
          </a:prstGeom>
          <a:gradFill flip="none" rotWithShape="1">
            <a:gsLst>
              <a:gs pos="0">
                <a:schemeClr val="bg2"/>
              </a:gs>
              <a:gs pos="100000">
                <a:schemeClr val="accent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82" name="Google Shape;282;p9"/>
          <p:cNvSpPr txBox="1">
            <a:spLocks noGrp="1"/>
          </p:cNvSpPr>
          <p:nvPr>
            <p:ph type="title"/>
          </p:nvPr>
        </p:nvSpPr>
        <p:spPr>
          <a:xfrm>
            <a:off x="457200" y="228601"/>
            <a:ext cx="11277600" cy="838200"/>
          </a:xfrm>
          <a:prstGeom prst="rect">
            <a:avLst/>
          </a:prstGeom>
          <a:noFill/>
          <a:ln>
            <a:noFill/>
          </a:ln>
          <a:effectLst>
            <a:outerShdw dist="50800" dir="2700000" algn="ctr" rotWithShape="0">
              <a:schemeClr val="accent4"/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cs-CZ" b="1" dirty="0">
                <a:solidFill>
                  <a:srgbClr val="C94747"/>
                </a:solidFill>
              </a:rPr>
              <a:t>HOT</a:t>
            </a:r>
            <a:r>
              <a:rPr lang="cs-CZ" b="1" dirty="0">
                <a:solidFill>
                  <a:schemeClr val="accent1"/>
                </a:solidFill>
              </a:rPr>
              <a:t>SPOT</a:t>
            </a:r>
          </a:p>
        </p:txBody>
      </p:sp>
      <p:sp>
        <p:nvSpPr>
          <p:cNvPr id="283" name="Google Shape;283;p9"/>
          <p:cNvSpPr txBox="1">
            <a:spLocks noGrp="1"/>
          </p:cNvSpPr>
          <p:nvPr>
            <p:ph type="body" idx="1"/>
          </p:nvPr>
        </p:nvSpPr>
        <p:spPr>
          <a:xfrm>
            <a:off x="3341443" y="1269370"/>
            <a:ext cx="3636961" cy="8181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r>
              <a:rPr lang="cs-CZ" sz="2000" dirty="0">
                <a:solidFill>
                  <a:schemeClr val="accent4"/>
                </a:solidFill>
              </a:rPr>
              <a:t>Tím, že můj</a:t>
            </a:r>
            <a:r>
              <a:rPr lang="cs-CZ" sz="2000" dirty="0"/>
              <a:t> </a:t>
            </a:r>
            <a:r>
              <a:rPr lang="cs-CZ" sz="2000" b="1" dirty="0">
                <a:solidFill>
                  <a:srgbClr val="6600FF"/>
                </a:solidFill>
              </a:rPr>
              <a:t>mobil </a:t>
            </a:r>
            <a:r>
              <a:rPr lang="cs-CZ" sz="2000" dirty="0">
                <a:solidFill>
                  <a:schemeClr val="accent4"/>
                </a:solidFill>
              </a:rPr>
              <a:t>má přístup k internetu,</a:t>
            </a:r>
            <a:r>
              <a:rPr lang="en-US" sz="2000" dirty="0">
                <a:solidFill>
                  <a:schemeClr val="accent4"/>
                </a:solidFill>
              </a:rPr>
              <a:t>…</a:t>
            </a:r>
            <a:endParaRPr sz="2000" dirty="0">
              <a:solidFill>
                <a:schemeClr val="accent4"/>
              </a:solidFill>
            </a:endParaRPr>
          </a:p>
        </p:txBody>
      </p:sp>
      <p:grpSp>
        <p:nvGrpSpPr>
          <p:cNvPr id="297" name="Google Shape;297;p9"/>
          <p:cNvGrpSpPr/>
          <p:nvPr/>
        </p:nvGrpSpPr>
        <p:grpSpPr>
          <a:xfrm>
            <a:off x="3935158" y="3645232"/>
            <a:ext cx="1114632" cy="105646"/>
            <a:chOff x="1449824" y="5922782"/>
            <a:chExt cx="1114632" cy="105646"/>
          </a:xfrm>
        </p:grpSpPr>
        <p:grpSp>
          <p:nvGrpSpPr>
            <p:cNvPr id="298" name="Google Shape;298;p9"/>
            <p:cNvGrpSpPr/>
            <p:nvPr/>
          </p:nvGrpSpPr>
          <p:grpSpPr>
            <a:xfrm>
              <a:off x="1449824" y="5928934"/>
              <a:ext cx="128766" cy="90484"/>
              <a:chOff x="1452563" y="5931694"/>
              <a:chExt cx="225367" cy="123825"/>
            </a:xfrm>
          </p:grpSpPr>
          <p:cxnSp>
            <p:nvCxnSpPr>
              <p:cNvPr id="299" name="Google Shape;299;p9"/>
              <p:cNvCxnSpPr/>
              <p:nvPr/>
            </p:nvCxnSpPr>
            <p:spPr>
              <a:xfrm>
                <a:off x="1452563" y="5931694"/>
                <a:ext cx="225367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300" name="Google Shape;300;p9"/>
              <p:cNvCxnSpPr/>
              <p:nvPr/>
            </p:nvCxnSpPr>
            <p:spPr>
              <a:xfrm>
                <a:off x="1452563" y="5993606"/>
                <a:ext cx="225367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301" name="Google Shape;301;p9"/>
              <p:cNvCxnSpPr/>
              <p:nvPr/>
            </p:nvCxnSpPr>
            <p:spPr>
              <a:xfrm>
                <a:off x="1452563" y="6055519"/>
                <a:ext cx="225367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  <p:sp>
          <p:nvSpPr>
            <p:cNvPr id="302" name="Google Shape;302;p9"/>
            <p:cNvSpPr/>
            <p:nvPr/>
          </p:nvSpPr>
          <p:spPr>
            <a:xfrm>
              <a:off x="1951018" y="5922782"/>
              <a:ext cx="130393" cy="102788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  <p:sp>
          <p:nvSpPr>
            <p:cNvPr id="303" name="Google Shape;303;p9"/>
            <p:cNvSpPr/>
            <p:nvPr/>
          </p:nvSpPr>
          <p:spPr>
            <a:xfrm rot="-5400000">
              <a:off x="2472547" y="5936519"/>
              <a:ext cx="102789" cy="81028"/>
            </a:xfrm>
            <a:prstGeom prst="triangle">
              <a:avLst>
                <a:gd name="adj" fmla="val 50000"/>
              </a:avLst>
            </a:prstGeom>
            <a:noFill/>
            <a:ln w="9525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</p:grpSp>
      <p:grpSp>
        <p:nvGrpSpPr>
          <p:cNvPr id="304" name="Google Shape;304;p9"/>
          <p:cNvGrpSpPr/>
          <p:nvPr/>
        </p:nvGrpSpPr>
        <p:grpSpPr>
          <a:xfrm>
            <a:off x="5441511" y="6134119"/>
            <a:ext cx="1114632" cy="105646"/>
            <a:chOff x="1449824" y="5922782"/>
            <a:chExt cx="1114632" cy="105646"/>
          </a:xfrm>
        </p:grpSpPr>
        <p:grpSp>
          <p:nvGrpSpPr>
            <p:cNvPr id="305" name="Google Shape;305;p9"/>
            <p:cNvGrpSpPr/>
            <p:nvPr/>
          </p:nvGrpSpPr>
          <p:grpSpPr>
            <a:xfrm>
              <a:off x="1449824" y="5928934"/>
              <a:ext cx="128766" cy="90484"/>
              <a:chOff x="1452563" y="5931694"/>
              <a:chExt cx="225367" cy="123825"/>
            </a:xfrm>
          </p:grpSpPr>
          <p:cxnSp>
            <p:nvCxnSpPr>
              <p:cNvPr id="306" name="Google Shape;306;p9"/>
              <p:cNvCxnSpPr/>
              <p:nvPr/>
            </p:nvCxnSpPr>
            <p:spPr>
              <a:xfrm>
                <a:off x="1452563" y="5931694"/>
                <a:ext cx="225367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307" name="Google Shape;307;p9"/>
              <p:cNvCxnSpPr/>
              <p:nvPr/>
            </p:nvCxnSpPr>
            <p:spPr>
              <a:xfrm>
                <a:off x="1452563" y="5993606"/>
                <a:ext cx="225367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308" name="Google Shape;308;p9"/>
              <p:cNvCxnSpPr/>
              <p:nvPr/>
            </p:nvCxnSpPr>
            <p:spPr>
              <a:xfrm>
                <a:off x="1452563" y="6055519"/>
                <a:ext cx="225367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l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  <p:sp>
          <p:nvSpPr>
            <p:cNvPr id="309" name="Google Shape;309;p9"/>
            <p:cNvSpPr/>
            <p:nvPr/>
          </p:nvSpPr>
          <p:spPr>
            <a:xfrm>
              <a:off x="1951018" y="5922782"/>
              <a:ext cx="130393" cy="102788"/>
            </a:xfrm>
            <a:prstGeom prst="roundRect">
              <a:avLst>
                <a:gd name="adj" fmla="val 16667"/>
              </a:avLst>
            </a:prstGeom>
            <a:noFill/>
            <a:ln w="9525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  <p:sp>
          <p:nvSpPr>
            <p:cNvPr id="310" name="Google Shape;310;p9"/>
            <p:cNvSpPr/>
            <p:nvPr/>
          </p:nvSpPr>
          <p:spPr>
            <a:xfrm rot="-5400000">
              <a:off x="2472547" y="5936519"/>
              <a:ext cx="102789" cy="81028"/>
            </a:xfrm>
            <a:prstGeom prst="triangle">
              <a:avLst>
                <a:gd name="adj" fmla="val 50000"/>
              </a:avLst>
            </a:prstGeom>
            <a:noFill/>
            <a:ln w="9525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Avenir"/>
                <a:ea typeface="Avenir"/>
                <a:cs typeface="Avenir"/>
                <a:sym typeface="Avenir"/>
              </a:endParaRPr>
            </a:p>
          </p:txBody>
        </p:sp>
      </p:grpSp>
      <p:pic>
        <p:nvPicPr>
          <p:cNvPr id="3" name="Obrázek 2" descr="Obsah obrázku přístroj, Přenosné komunikační zařízení, Komunikační zařízení, Mobilní zařízení&#10;&#10;Popis byl vytvořen automaticky">
            <a:extLst>
              <a:ext uri="{FF2B5EF4-FFF2-40B4-BE49-F238E27FC236}">
                <a16:creationId xmlns:a16="http://schemas.microsoft.com/office/drawing/2014/main" id="{E223D9A1-287E-AB97-B620-14A9093EBA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6861" y="1269369"/>
            <a:ext cx="1725115" cy="3189287"/>
          </a:xfrm>
          <a:prstGeom prst="rect">
            <a:avLst/>
          </a:prstGeom>
        </p:spPr>
      </p:pic>
      <p:pic>
        <p:nvPicPr>
          <p:cNvPr id="5" name="Obrázek 4" descr="Obsah obrázku přístroj, Přenosné komunikační zařízení, Komunikační zařízení, Mobilní zařízení&#10;&#10;Popis byl vytvořen automaticky">
            <a:extLst>
              <a:ext uri="{FF2B5EF4-FFF2-40B4-BE49-F238E27FC236}">
                <a16:creationId xmlns:a16="http://schemas.microsoft.com/office/drawing/2014/main" id="{FEC6EB22-7991-ABAC-CB51-F47FC95EC2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2922" y="1269369"/>
            <a:ext cx="1756729" cy="3247734"/>
          </a:xfrm>
          <a:prstGeom prst="rect">
            <a:avLst/>
          </a:prstGeom>
        </p:spPr>
      </p:pic>
      <p:pic>
        <p:nvPicPr>
          <p:cNvPr id="8" name="Obrázek 7" descr="Obsah obrázku kruh, Grafika, Barevnost, vír&#10;&#10;Popis byl vytvořen automaticky">
            <a:extLst>
              <a:ext uri="{FF2B5EF4-FFF2-40B4-BE49-F238E27FC236}">
                <a16:creationId xmlns:a16="http://schemas.microsoft.com/office/drawing/2014/main" id="{9867DF5E-04F3-2EF9-AE19-B5C51AE6DB4F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78177" y="2102175"/>
            <a:ext cx="1199813" cy="1036202"/>
          </a:xfrm>
          <a:prstGeom prst="rect">
            <a:avLst/>
          </a:prstGeom>
        </p:spPr>
      </p:pic>
      <p:pic>
        <p:nvPicPr>
          <p:cNvPr id="10" name="Obrázek 9" descr="Obsah obrázku kruh, Grafika, Barevnost, umění&#10;&#10;Popis byl vytvořen automaticky">
            <a:extLst>
              <a:ext uri="{FF2B5EF4-FFF2-40B4-BE49-F238E27FC236}">
                <a16:creationId xmlns:a16="http://schemas.microsoft.com/office/drawing/2014/main" id="{A5B5897D-E1B7-69FE-C68D-FF21BCD7B364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557796" y="2127577"/>
            <a:ext cx="1159445" cy="891144"/>
          </a:xfrm>
          <a:prstGeom prst="rect">
            <a:avLst/>
          </a:prstGeom>
        </p:spPr>
      </p:pic>
      <p:sp>
        <p:nvSpPr>
          <p:cNvPr id="11" name="Google Shape;283;p9">
            <a:extLst>
              <a:ext uri="{FF2B5EF4-FFF2-40B4-BE49-F238E27FC236}">
                <a16:creationId xmlns:a16="http://schemas.microsoft.com/office/drawing/2014/main" id="{17EA3F9C-0544-11D4-CD6C-88C4AF69B055}"/>
              </a:ext>
            </a:extLst>
          </p:cNvPr>
          <p:cNvSpPr txBox="1">
            <a:spLocks/>
          </p:cNvSpPr>
          <p:nvPr/>
        </p:nvSpPr>
        <p:spPr>
          <a:xfrm>
            <a:off x="5471582" y="3290889"/>
            <a:ext cx="3397781" cy="84123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rgbClr val="000000"/>
                </a:solidFill>
                <a:latin typeface="Poppins" panose="00000500000000000000" pitchFamily="2" charset="0"/>
                <a:ea typeface="Poppins" panose="00000500000000000000" pitchFamily="2" charset="0"/>
                <a:cs typeface="Poppins" panose="00000500000000000000" pitchFamily="2" charset="0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 algn="r">
              <a:spcBef>
                <a:spcPts val="0"/>
              </a:spcBef>
              <a:buSzPts val="2800"/>
              <a:buFont typeface="Arial"/>
              <a:buNone/>
            </a:pPr>
            <a:r>
              <a:rPr lang="en-US" sz="2000" dirty="0">
                <a:solidFill>
                  <a:schemeClr val="accent4"/>
                </a:solidFill>
              </a:rPr>
              <a:t>…</a:t>
            </a:r>
            <a:r>
              <a:rPr lang="cs-CZ" sz="2000" dirty="0">
                <a:solidFill>
                  <a:schemeClr val="accent4"/>
                </a:solidFill>
              </a:rPr>
              <a:t>mohu „darovat“ přístup </a:t>
            </a:r>
            <a:br>
              <a:rPr lang="cs-CZ" sz="2000" dirty="0">
                <a:solidFill>
                  <a:schemeClr val="accent4"/>
                </a:solidFill>
              </a:rPr>
            </a:br>
            <a:r>
              <a:rPr lang="cs-CZ" sz="2000" dirty="0">
                <a:solidFill>
                  <a:schemeClr val="accent4"/>
                </a:solidFill>
              </a:rPr>
              <a:t>k internetu i</a:t>
            </a:r>
            <a:r>
              <a:rPr lang="cs-CZ" sz="2000" b="1" dirty="0"/>
              <a:t> </a:t>
            </a:r>
            <a:r>
              <a:rPr lang="cs-CZ" sz="2000" b="1" dirty="0">
                <a:solidFill>
                  <a:srgbClr val="C94747"/>
                </a:solidFill>
              </a:rPr>
              <a:t>kamarádovi</a:t>
            </a:r>
            <a:r>
              <a:rPr lang="cs-CZ" sz="2000" dirty="0">
                <a:solidFill>
                  <a:srgbClr val="C94747"/>
                </a:solidFill>
              </a:rPr>
              <a:t>.</a:t>
            </a:r>
          </a:p>
        </p:txBody>
      </p:sp>
      <p:sp>
        <p:nvSpPr>
          <p:cNvPr id="12" name="Ovál 11">
            <a:extLst>
              <a:ext uri="{FF2B5EF4-FFF2-40B4-BE49-F238E27FC236}">
                <a16:creationId xmlns:a16="http://schemas.microsoft.com/office/drawing/2014/main" id="{017F4845-EAE8-315F-7E03-A605AF1B628F}"/>
              </a:ext>
            </a:extLst>
          </p:cNvPr>
          <p:cNvSpPr/>
          <p:nvPr/>
        </p:nvSpPr>
        <p:spPr>
          <a:xfrm>
            <a:off x="2906858" y="3584561"/>
            <a:ext cx="2492375" cy="2492375"/>
          </a:xfrm>
          <a:prstGeom prst="ellipse">
            <a:avLst/>
          </a:prstGeom>
          <a:blipFill>
            <a:blip r:embed="rId7"/>
            <a:stretch>
              <a:fillRect l="-39108" t="-127798" r="-7099" b="-53478"/>
            </a:stretch>
          </a:blipFill>
          <a:effectLst>
            <a:outerShdw dist="38100" dir="2700000" algn="ctr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85" name="Google Shape;285;p9"/>
          <p:cNvSpPr/>
          <p:nvPr/>
        </p:nvSpPr>
        <p:spPr>
          <a:xfrm>
            <a:off x="3845773" y="4434865"/>
            <a:ext cx="651210" cy="639784"/>
          </a:xfrm>
          <a:prstGeom prst="ellipse">
            <a:avLst/>
          </a:prstGeom>
          <a:noFill/>
          <a:ln w="571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cxnSp>
        <p:nvCxnSpPr>
          <p:cNvPr id="14" name="Přímá spojnice se šipkou 13">
            <a:extLst>
              <a:ext uri="{FF2B5EF4-FFF2-40B4-BE49-F238E27FC236}">
                <a16:creationId xmlns:a16="http://schemas.microsoft.com/office/drawing/2014/main" id="{11F72AD1-0DF0-B3A2-9775-7E1166B70054}"/>
              </a:ext>
            </a:extLst>
          </p:cNvPr>
          <p:cNvCxnSpPr>
            <a:cxnSpLocks/>
            <a:stCxn id="12" idx="1"/>
          </p:cNvCxnSpPr>
          <p:nvPr/>
        </p:nvCxnSpPr>
        <p:spPr>
          <a:xfrm flipH="1" flipV="1">
            <a:off x="2624946" y="3340945"/>
            <a:ext cx="646912" cy="608616"/>
          </a:xfrm>
          <a:prstGeom prst="straightConnector1">
            <a:avLst/>
          </a:prstGeom>
          <a:ln w="38100">
            <a:solidFill>
              <a:schemeClr val="accent4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ástupný symbol pro číslo snímku 1">
            <a:extLst>
              <a:ext uri="{FF2B5EF4-FFF2-40B4-BE49-F238E27FC236}">
                <a16:creationId xmlns:a16="http://schemas.microsoft.com/office/drawing/2014/main" id="{E67D5B42-D434-7852-2471-341335A5C3C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mtClean="0"/>
              <a:t>13</a:t>
            </a:fld>
            <a:endParaRPr lang="cs-CZ"/>
          </a:p>
        </p:txBody>
      </p:sp>
    </p:spTree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"/>
          <p:cNvSpPr txBox="1">
            <a:spLocks noGrp="1"/>
          </p:cNvSpPr>
          <p:nvPr>
            <p:ph type="title"/>
          </p:nvPr>
        </p:nvSpPr>
        <p:spPr>
          <a:xfrm>
            <a:off x="1411288" y="228601"/>
            <a:ext cx="9367837" cy="59435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venir"/>
              <a:buNone/>
            </a:pPr>
            <a:r>
              <a:rPr lang="cs-CZ" sz="3600" b="1" dirty="0">
                <a:solidFill>
                  <a:schemeClr val="bg1"/>
                </a:solidFill>
              </a:rPr>
              <a:t>Hrají</a:t>
            </a:r>
            <a:r>
              <a:rPr lang="cs-CZ" sz="3600" b="1" dirty="0">
                <a:solidFill>
                  <a:schemeClr val="accent4"/>
                </a:solidFill>
              </a:rPr>
              <a:t> </a:t>
            </a:r>
            <a:r>
              <a:rPr lang="cs-CZ" sz="3600" b="1" dirty="0">
                <a:solidFill>
                  <a:schemeClr val="accent3"/>
                </a:solidFill>
              </a:rPr>
              <a:t>satelity</a:t>
            </a:r>
            <a:r>
              <a:rPr lang="cs-CZ" sz="3600" b="1" dirty="0">
                <a:solidFill>
                  <a:schemeClr val="accent4"/>
                </a:solidFill>
              </a:rPr>
              <a:t> </a:t>
            </a:r>
            <a:r>
              <a:rPr lang="cs-CZ" sz="3600" b="1" dirty="0">
                <a:solidFill>
                  <a:schemeClr val="bg1"/>
                </a:solidFill>
              </a:rPr>
              <a:t>v připojení k internetu nějakou roli?</a:t>
            </a:r>
          </a:p>
        </p:txBody>
      </p:sp>
      <p:sp>
        <p:nvSpPr>
          <p:cNvPr id="2" name="Zástupný symbol pro číslo snímku 1">
            <a:extLst>
              <a:ext uri="{FF2B5EF4-FFF2-40B4-BE49-F238E27FC236}">
                <a16:creationId xmlns:a16="http://schemas.microsoft.com/office/drawing/2014/main" id="{073B5439-B656-866C-7016-E17A6F6169C5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096250" y="6172200"/>
            <a:ext cx="3638550" cy="6858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59367854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>
            <a:extLst>
              <a:ext uri="{FF2B5EF4-FFF2-40B4-BE49-F238E27FC236}">
                <a16:creationId xmlns:a16="http://schemas.microsoft.com/office/drawing/2014/main" id="{85A87651-ACBE-F49D-DABC-F3634C35EF0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7164" t="1457" b="46623"/>
          <a:stretch/>
        </p:blipFill>
        <p:spPr>
          <a:xfrm>
            <a:off x="0" y="0"/>
            <a:ext cx="6255834" cy="6858000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CEA298C4-F61B-0658-61BF-BFFCAF6C24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21000"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t="74" b="72951"/>
          <a:stretch/>
        </p:blipFill>
        <p:spPr>
          <a:xfrm>
            <a:off x="4154251" y="5257339"/>
            <a:ext cx="3392606" cy="1600661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1B6DF779-9F80-02E1-D855-57A6780FB27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58000"/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t="6532" r="21268" b="54000"/>
          <a:stretch/>
        </p:blipFill>
        <p:spPr>
          <a:xfrm>
            <a:off x="4370107" y="0"/>
            <a:ext cx="7821893" cy="6858000"/>
          </a:xfrm>
          <a:prstGeom prst="rect">
            <a:avLst/>
          </a:prstGeom>
        </p:spPr>
      </p:pic>
      <p:sp>
        <p:nvSpPr>
          <p:cNvPr id="315" name="Google Shape;315;p10"/>
          <p:cNvSpPr txBox="1">
            <a:spLocks noGrp="1"/>
          </p:cNvSpPr>
          <p:nvPr>
            <p:ph type="title"/>
          </p:nvPr>
        </p:nvSpPr>
        <p:spPr>
          <a:xfrm>
            <a:off x="457200" y="2079626"/>
            <a:ext cx="11277600" cy="838200"/>
          </a:xfrm>
          <a:prstGeom prst="rect">
            <a:avLst/>
          </a:prstGeom>
          <a:noFill/>
          <a:ln>
            <a:noFill/>
          </a:ln>
          <a:effectLst>
            <a:outerShdw dist="50800" dir="2700000" algn="tl" rotWithShape="0">
              <a:schemeClr val="accent1"/>
            </a:outerShdw>
          </a:effectLst>
        </p:spPr>
        <p:txBody>
          <a:bodyPr spcFirstLastPara="1" vert="horz" wrap="square" lIns="91440" tIns="45720" rIns="91440" bIns="45720" rtlCol="0" anchor="ctr" anchorCtr="0">
            <a:noAutofit/>
          </a:bodyPr>
          <a:lstStyle/>
          <a:p>
            <a:pPr algn="ctr">
              <a:spcBef>
                <a:spcPct val="0"/>
              </a:spcBef>
              <a:buClr>
                <a:srgbClr val="000000"/>
              </a:buClr>
              <a:buSzPts val="6000"/>
            </a:pPr>
            <a:r>
              <a:rPr lang="cs-CZ" b="1" kern="1200" dirty="0">
                <a:solidFill>
                  <a:schemeClr val="accent3"/>
                </a:solidFill>
                <a:latin typeface="Avenir Next LT Pro" panose="020B0504020202020204" pitchFamily="34" charset="0"/>
                <a:ea typeface="+mj-ea"/>
                <a:cs typeface="+mj-cs"/>
              </a:rPr>
              <a:t>SATELITY</a:t>
            </a:r>
            <a:endParaRPr b="1" kern="1200" dirty="0">
              <a:solidFill>
                <a:schemeClr val="accent3"/>
              </a:solidFill>
              <a:latin typeface="Avenir Next LT Pro" panose="020B0504020202020204" pitchFamily="34" charset="0"/>
              <a:ea typeface="+mj-ea"/>
              <a:cs typeface="+mj-cs"/>
            </a:endParaRPr>
          </a:p>
        </p:txBody>
      </p:sp>
      <p:sp>
        <p:nvSpPr>
          <p:cNvPr id="5" name="Google Shape;138;p3">
            <a:extLst>
              <a:ext uri="{FF2B5EF4-FFF2-40B4-BE49-F238E27FC236}">
                <a16:creationId xmlns:a16="http://schemas.microsoft.com/office/drawing/2014/main" id="{0DDDBABE-ED55-7085-F551-E288F257F6FC}"/>
              </a:ext>
            </a:extLst>
          </p:cNvPr>
          <p:cNvSpPr txBox="1"/>
          <p:nvPr/>
        </p:nvSpPr>
        <p:spPr>
          <a:xfrm>
            <a:off x="457200" y="3100387"/>
            <a:ext cx="11277600" cy="3883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b="1" dirty="0">
                <a:solidFill>
                  <a:schemeClr val="bg1"/>
                </a:solidFill>
                <a:latin typeface="+mj-lt"/>
                <a:ea typeface="Avenir"/>
                <a:cs typeface="Avenir"/>
                <a:sym typeface="Avenir"/>
              </a:rPr>
              <a:t>Rychlost přenosu</a:t>
            </a:r>
          </a:p>
          <a:p>
            <a:pPr lvl="3" algn="ctr"/>
            <a:r>
              <a:rPr lang="pl-PL" sz="2000" dirty="0">
                <a:solidFill>
                  <a:schemeClr val="bg1"/>
                </a:solidFill>
                <a:latin typeface="+mj-lt"/>
                <a:ea typeface="Avenir"/>
                <a:cs typeface="Avenir"/>
                <a:sym typeface="Avenir"/>
              </a:rPr>
              <a:t>Běžně kolem</a:t>
            </a:r>
            <a:r>
              <a:rPr lang="pl-PL" sz="2000" dirty="0">
                <a:solidFill>
                  <a:schemeClr val="accent4"/>
                </a:solidFill>
                <a:latin typeface="+mj-lt"/>
                <a:ea typeface="Avenir"/>
                <a:cs typeface="Avenir"/>
                <a:sym typeface="Avenir"/>
              </a:rPr>
              <a:t> </a:t>
            </a:r>
            <a:r>
              <a:rPr lang="pl-PL" sz="2000" b="1" dirty="0">
                <a:solidFill>
                  <a:schemeClr val="accent3"/>
                </a:solidFill>
                <a:latin typeface="+mj-lt"/>
                <a:ea typeface="Avenir"/>
                <a:cs typeface="Avenir"/>
                <a:sym typeface="Avenir"/>
              </a:rPr>
              <a:t>100 Mb/s</a:t>
            </a:r>
          </a:p>
          <a:p>
            <a:pPr lvl="3" algn="ctr"/>
            <a:endParaRPr lang="pl-PL" sz="2000" b="1" dirty="0">
              <a:solidFill>
                <a:schemeClr val="accent3"/>
              </a:solidFill>
              <a:latin typeface="+mj-lt"/>
              <a:ea typeface="Avenir"/>
              <a:cs typeface="Avenir"/>
              <a:sym typeface="Avenir"/>
            </a:endParaRPr>
          </a:p>
          <a:p>
            <a:pPr lvl="3" algn="ctr"/>
            <a:r>
              <a:rPr lang="cs-CZ" sz="2000" b="1" dirty="0">
                <a:solidFill>
                  <a:schemeClr val="bg1"/>
                </a:solidFill>
                <a:latin typeface="+mj-lt"/>
                <a:ea typeface="Avenir"/>
                <a:cs typeface="Avenir"/>
                <a:sym typeface="Avenir"/>
              </a:rPr>
              <a:t>Maximální dosah</a:t>
            </a:r>
            <a:endParaRPr lang="cs-CZ" sz="2000" dirty="0">
              <a:solidFill>
                <a:schemeClr val="bg1"/>
              </a:solidFill>
              <a:latin typeface="+mj-lt"/>
              <a:ea typeface="Avenir"/>
              <a:cs typeface="Avenir"/>
              <a:sym typeface="Avenir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000" dirty="0">
                <a:solidFill>
                  <a:schemeClr val="bg1"/>
                </a:solidFill>
                <a:latin typeface="+mj-lt"/>
                <a:ea typeface="Avenir"/>
                <a:cs typeface="Avenir"/>
                <a:sym typeface="Avenir"/>
              </a:rPr>
              <a:t>Satelit komunikuje </a:t>
            </a:r>
            <a:br>
              <a:rPr lang="pl-PL" sz="2000" dirty="0">
                <a:solidFill>
                  <a:schemeClr val="bg1"/>
                </a:solidFill>
                <a:latin typeface="+mj-lt"/>
                <a:ea typeface="Avenir"/>
                <a:cs typeface="Avenir"/>
                <a:sym typeface="Avenir"/>
              </a:rPr>
            </a:br>
            <a:r>
              <a:rPr lang="pl-PL" sz="2000" dirty="0">
                <a:solidFill>
                  <a:schemeClr val="bg1"/>
                </a:solidFill>
                <a:latin typeface="+mj-lt"/>
                <a:ea typeface="Avenir"/>
                <a:cs typeface="Avenir"/>
                <a:sym typeface="Avenir"/>
              </a:rPr>
              <a:t>z</a:t>
            </a:r>
            <a:r>
              <a:rPr lang="pl-PL" sz="2000" b="1" dirty="0">
                <a:solidFill>
                  <a:schemeClr val="bg2"/>
                </a:solidFill>
                <a:latin typeface="+mj-lt"/>
                <a:ea typeface="Avenir"/>
                <a:cs typeface="Avenir"/>
                <a:sym typeface="Avenir"/>
              </a:rPr>
              <a:t> </a:t>
            </a:r>
            <a:r>
              <a:rPr lang="pl-PL" sz="2000" b="1" dirty="0">
                <a:solidFill>
                  <a:schemeClr val="accent3"/>
                </a:solidFill>
                <a:latin typeface="+mj-lt"/>
                <a:ea typeface="Avenir"/>
                <a:cs typeface="Avenir"/>
                <a:sym typeface="Avenir"/>
              </a:rPr>
              <a:t>oběžné dráhy Země</a:t>
            </a:r>
            <a:endParaRPr sz="2000" b="1" dirty="0">
              <a:solidFill>
                <a:schemeClr val="accent3"/>
              </a:solidFill>
              <a:latin typeface="+mj-lt"/>
              <a:ea typeface="Avenir"/>
              <a:cs typeface="Avenir"/>
              <a:sym typeface="Avenir"/>
            </a:endParaRPr>
          </a:p>
        </p:txBody>
      </p:sp>
      <p:sp>
        <p:nvSpPr>
          <p:cNvPr id="8" name="Zástupný symbol pro číslo snímku 7">
            <a:extLst>
              <a:ext uri="{FF2B5EF4-FFF2-40B4-BE49-F238E27FC236}">
                <a16:creationId xmlns:a16="http://schemas.microsoft.com/office/drawing/2014/main" id="{BF2B67C5-F856-61E9-61F6-ABF9742C1B1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72975611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2" name="Google Shape;322;p11"/>
          <p:cNvPicPr preferRelativeResize="0"/>
          <p:nvPr/>
        </p:nvPicPr>
        <p:blipFill rotWithShape="1">
          <a:blip r:embed="rId3">
            <a:alphaModFix amt="70000"/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</a:extLst>
          </a:blip>
          <a:srcRect l="18116" t="17163" r="12593" b="10584"/>
          <a:stretch/>
        </p:blipFill>
        <p:spPr>
          <a:xfrm>
            <a:off x="1584172" y="-1"/>
            <a:ext cx="9204632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323" name="Google Shape;323;p11"/>
          <p:cNvSpPr/>
          <p:nvPr/>
        </p:nvSpPr>
        <p:spPr>
          <a:xfrm>
            <a:off x="1558049" y="0"/>
            <a:ext cx="4528271" cy="6858000"/>
          </a:xfrm>
          <a:prstGeom prst="rect">
            <a:avLst/>
          </a:prstGeom>
          <a:gradFill>
            <a:gsLst>
              <a:gs pos="0">
                <a:schemeClr val="accent4">
                  <a:alpha val="0"/>
                </a:schemeClr>
              </a:gs>
              <a:gs pos="89000">
                <a:schemeClr val="accent4"/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4" name="Google Shape;323;p11">
            <a:extLst>
              <a:ext uri="{FF2B5EF4-FFF2-40B4-BE49-F238E27FC236}">
                <a16:creationId xmlns:a16="http://schemas.microsoft.com/office/drawing/2014/main" id="{CBC8A0CC-010F-89A0-1042-66FD38CDE43E}"/>
              </a:ext>
            </a:extLst>
          </p:cNvPr>
          <p:cNvSpPr/>
          <p:nvPr/>
        </p:nvSpPr>
        <p:spPr>
          <a:xfrm rot="10800000">
            <a:off x="6095999" y="0"/>
            <a:ext cx="4683126" cy="6858000"/>
          </a:xfrm>
          <a:prstGeom prst="rect">
            <a:avLst/>
          </a:prstGeom>
          <a:gradFill>
            <a:gsLst>
              <a:gs pos="0">
                <a:schemeClr val="accent4">
                  <a:alpha val="0"/>
                </a:schemeClr>
              </a:gs>
              <a:gs pos="89000">
                <a:schemeClr val="accent4"/>
              </a:gs>
            </a:gsLst>
            <a:lin ang="108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324" name="Google Shape;324;p11"/>
          <p:cNvSpPr txBox="1">
            <a:spLocks noGrp="1"/>
          </p:cNvSpPr>
          <p:nvPr>
            <p:ph type="title"/>
          </p:nvPr>
        </p:nvSpPr>
        <p:spPr>
          <a:xfrm>
            <a:off x="428243" y="228599"/>
            <a:ext cx="11306557" cy="1858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AFF76"/>
              </a:buClr>
              <a:buSzPts val="2800"/>
              <a:buFont typeface="Avenir"/>
              <a:buNone/>
            </a:pPr>
            <a:r>
              <a:rPr lang="cs-CZ" sz="3600" b="1" dirty="0">
                <a:solidFill>
                  <a:schemeClr val="accent5"/>
                </a:solidFill>
              </a:rPr>
              <a:t>Rychlost </a:t>
            </a:r>
            <a:r>
              <a:rPr lang="cs-CZ" sz="3600" b="1" dirty="0">
                <a:solidFill>
                  <a:srgbClr val="FFFF33"/>
                </a:solidFill>
              </a:rPr>
              <a:t>připojení</a:t>
            </a:r>
            <a:endParaRPr sz="3600" b="1" dirty="0">
              <a:solidFill>
                <a:srgbClr val="FFFF33"/>
              </a:solidFill>
            </a:endParaRPr>
          </a:p>
        </p:txBody>
      </p:sp>
      <p:sp>
        <p:nvSpPr>
          <p:cNvPr id="327" name="Google Shape;327;p11"/>
          <p:cNvSpPr txBox="1">
            <a:spLocks noGrp="1"/>
          </p:cNvSpPr>
          <p:nvPr>
            <p:ph type="body" idx="1"/>
          </p:nvPr>
        </p:nvSpPr>
        <p:spPr>
          <a:xfrm>
            <a:off x="3307365" y="390875"/>
            <a:ext cx="5548312" cy="49228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</a:pPr>
            <a:r>
              <a:rPr lang="cs-CZ" sz="2000" dirty="0">
                <a:solidFill>
                  <a:schemeClr val="bg1"/>
                </a:solidFill>
              </a:rPr>
              <a:t>přes </a:t>
            </a:r>
            <a:r>
              <a:rPr lang="cs-CZ" sz="2000" b="1" dirty="0">
                <a:solidFill>
                  <a:schemeClr val="accent5"/>
                </a:solidFill>
              </a:rPr>
              <a:t>Wi-Fi router</a:t>
            </a:r>
            <a:r>
              <a:rPr lang="cs-CZ" sz="2000" dirty="0">
                <a:solidFill>
                  <a:schemeClr val="bg1"/>
                </a:solidFill>
              </a:rPr>
              <a:t> a </a:t>
            </a:r>
            <a:r>
              <a:rPr lang="cs-CZ" sz="2000" b="1" dirty="0">
                <a:solidFill>
                  <a:schemeClr val="accent5"/>
                </a:solidFill>
              </a:rPr>
              <a:t>školní síť</a:t>
            </a:r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</a:pPr>
            <a:r>
              <a:rPr lang="cs-CZ" sz="2000" dirty="0">
                <a:solidFill>
                  <a:schemeClr val="bg1"/>
                </a:solidFill>
              </a:rPr>
              <a:t>přes </a:t>
            </a:r>
            <a:r>
              <a:rPr lang="cs-CZ" sz="2000" b="1" dirty="0">
                <a:solidFill>
                  <a:schemeClr val="accent5"/>
                </a:solidFill>
              </a:rPr>
              <a:t>mobilní data</a:t>
            </a:r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700"/>
              <a:buNone/>
            </a:pPr>
            <a:r>
              <a:rPr lang="cs-CZ" sz="2000" dirty="0">
                <a:solidFill>
                  <a:schemeClr val="bg1"/>
                </a:solidFill>
              </a:rPr>
              <a:t>přes </a:t>
            </a:r>
            <a:r>
              <a:rPr lang="cs-CZ" sz="2000" b="1" dirty="0">
                <a:solidFill>
                  <a:schemeClr val="accent5"/>
                </a:solidFill>
              </a:rPr>
              <a:t>hotspot</a:t>
            </a:r>
            <a:r>
              <a:rPr lang="cs-CZ" sz="2000" dirty="0">
                <a:solidFill>
                  <a:schemeClr val="bg1"/>
                </a:solidFill>
              </a:rPr>
              <a:t> + </a:t>
            </a:r>
            <a:r>
              <a:rPr lang="cs-CZ" sz="2000" b="1" dirty="0">
                <a:solidFill>
                  <a:schemeClr val="accent5"/>
                </a:solidFill>
              </a:rPr>
              <a:t>data</a:t>
            </a:r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8D8D8"/>
              </a:buClr>
              <a:buSzPts val="1700"/>
              <a:buNone/>
            </a:pPr>
            <a:r>
              <a:rPr lang="cs-CZ" sz="2000" dirty="0">
                <a:solidFill>
                  <a:schemeClr val="bg1"/>
                </a:solidFill>
              </a:rPr>
              <a:t>přes </a:t>
            </a:r>
            <a:r>
              <a:rPr lang="cs-CZ" sz="2000" b="1" dirty="0">
                <a:solidFill>
                  <a:schemeClr val="accent5"/>
                </a:solidFill>
              </a:rPr>
              <a:t>hotspot</a:t>
            </a:r>
            <a:r>
              <a:rPr lang="cs-CZ" sz="2000" dirty="0">
                <a:solidFill>
                  <a:schemeClr val="bg1"/>
                </a:solidFill>
              </a:rPr>
              <a:t> + </a:t>
            </a:r>
            <a:r>
              <a:rPr lang="cs-CZ" sz="2000" b="1" dirty="0">
                <a:solidFill>
                  <a:schemeClr val="accent5"/>
                </a:solidFill>
              </a:rPr>
              <a:t>Wi-Fi</a:t>
            </a:r>
          </a:p>
          <a:p>
            <a:pPr marL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D8D8D8"/>
              </a:buClr>
              <a:buSzPts val="1700"/>
              <a:buNone/>
            </a:pPr>
            <a:endParaRPr lang="cs-CZ" b="1" dirty="0">
              <a:solidFill>
                <a:schemeClr val="accent2"/>
              </a:solidFill>
            </a:endParaRPr>
          </a:p>
        </p:txBody>
      </p:sp>
      <p:sp>
        <p:nvSpPr>
          <p:cNvPr id="2" name="Zástupný symbol pro číslo snímku 1">
            <a:extLst>
              <a:ext uri="{FF2B5EF4-FFF2-40B4-BE49-F238E27FC236}">
                <a16:creationId xmlns:a16="http://schemas.microsoft.com/office/drawing/2014/main" id="{C5E2019C-36A3-4563-24DE-2CE7051EEDE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mtClean="0"/>
              <a:t>16</a:t>
            </a:fld>
            <a:endParaRPr lang="cs-CZ"/>
          </a:p>
        </p:txBody>
      </p:sp>
      <p:pic>
        <p:nvPicPr>
          <p:cNvPr id="3" name="Obrázek 2" descr="Obsah obrázku řada/pruh, snímek obrazovky, Písmo, Grafika&#10;&#10;Popis byl vytvořen automaticky">
            <a:extLst>
              <a:ext uri="{FF2B5EF4-FFF2-40B4-BE49-F238E27FC236}">
                <a16:creationId xmlns:a16="http://schemas.microsoft.com/office/drawing/2014/main" id="{CB7959C0-1E2F-5D89-0992-7A074E325AB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duotone>
              <a:prstClr val="black"/>
              <a:schemeClr val="tx2">
                <a:tint val="45000"/>
                <a:satMod val="400000"/>
              </a:schemeClr>
            </a:duotone>
            <a:alphaModFix amt="70000"/>
          </a:blip>
          <a:stretch>
            <a:fillRect/>
          </a:stretch>
        </p:blipFill>
        <p:spPr>
          <a:xfrm>
            <a:off x="380523" y="6257474"/>
            <a:ext cx="1177526" cy="515252"/>
          </a:xfrm>
          <a:prstGeom prst="rect">
            <a:avLst/>
          </a:prstGeom>
        </p:spPr>
      </p:pic>
      <p:pic>
        <p:nvPicPr>
          <p:cNvPr id="5" name="Obrázek 4" descr="Obsah obrázku text, Písmo, Grafika, logo">
            <a:extLst>
              <a:ext uri="{FF2B5EF4-FFF2-40B4-BE49-F238E27FC236}">
                <a16:creationId xmlns:a16="http://schemas.microsoft.com/office/drawing/2014/main" id="{3EFC0DE5-353E-F361-8D22-8C9C0B5C3FE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</a:blip>
          <a:srcRect l="5884" t="12008" r="4899" b="11573"/>
          <a:stretch/>
        </p:blipFill>
        <p:spPr>
          <a:xfrm>
            <a:off x="2184400" y="6255043"/>
            <a:ext cx="1357236" cy="496302"/>
          </a:xfrm>
          <a:prstGeom prst="rect">
            <a:avLst/>
          </a:prstGeom>
        </p:spPr>
      </p:pic>
      <p:pic>
        <p:nvPicPr>
          <p:cNvPr id="7" name="Picture 6" descr="A yellow qr code on a black background&#10;&#10;Description automatically generated">
            <a:extLst>
              <a:ext uri="{FF2B5EF4-FFF2-40B4-BE49-F238E27FC236}">
                <a16:creationId xmlns:a16="http://schemas.microsoft.com/office/drawing/2014/main" id="{8F0FE4B8-E7EA-27B6-0512-B3DFEEFFF22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56334" y="3493816"/>
            <a:ext cx="2250374" cy="225037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: se zakulacenými rohy 5">
            <a:extLst>
              <a:ext uri="{FF2B5EF4-FFF2-40B4-BE49-F238E27FC236}">
                <a16:creationId xmlns:a16="http://schemas.microsoft.com/office/drawing/2014/main" id="{1B919761-24D4-1872-1827-FF9E6ED97D12}"/>
              </a:ext>
            </a:extLst>
          </p:cNvPr>
          <p:cNvSpPr/>
          <p:nvPr/>
        </p:nvSpPr>
        <p:spPr>
          <a:xfrm>
            <a:off x="4659418" y="1578142"/>
            <a:ext cx="2943986" cy="1393230"/>
          </a:xfrm>
          <a:prstGeom prst="roundRect">
            <a:avLst>
              <a:gd name="adj" fmla="val 7200"/>
            </a:avLst>
          </a:prstGeom>
          <a:solidFill>
            <a:schemeClr val="bg1"/>
          </a:solidFill>
          <a:ln>
            <a:solidFill>
              <a:schemeClr val="accent4"/>
            </a:solidFill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3600" b="1" dirty="0">
                <a:solidFill>
                  <a:schemeClr val="accent4"/>
                </a:solidFill>
              </a:rPr>
              <a:t>TYPY PŘIPOJENÍ</a:t>
            </a:r>
          </a:p>
        </p:txBody>
      </p:sp>
      <p:sp>
        <p:nvSpPr>
          <p:cNvPr id="11" name="Obdélník: se zakulacenými rohy 10">
            <a:extLst>
              <a:ext uri="{FF2B5EF4-FFF2-40B4-BE49-F238E27FC236}">
                <a16:creationId xmlns:a16="http://schemas.microsoft.com/office/drawing/2014/main" id="{08240579-B3F9-36C8-2178-EAE9BADA9A81}"/>
              </a:ext>
            </a:extLst>
          </p:cNvPr>
          <p:cNvSpPr/>
          <p:nvPr/>
        </p:nvSpPr>
        <p:spPr>
          <a:xfrm>
            <a:off x="7699712" y="307272"/>
            <a:ext cx="1290783" cy="757056"/>
          </a:xfrm>
          <a:prstGeom prst="roundRect">
            <a:avLst>
              <a:gd name="adj" fmla="val 7200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000" dirty="0">
                <a:solidFill>
                  <a:schemeClr val="accent4"/>
                </a:solidFill>
              </a:rPr>
              <a:t>Wi-Fi router</a:t>
            </a:r>
          </a:p>
        </p:txBody>
      </p:sp>
      <p:sp>
        <p:nvSpPr>
          <p:cNvPr id="12" name="Obdélník: se zakulacenými rohy 11">
            <a:extLst>
              <a:ext uri="{FF2B5EF4-FFF2-40B4-BE49-F238E27FC236}">
                <a16:creationId xmlns:a16="http://schemas.microsoft.com/office/drawing/2014/main" id="{18182DD7-01C2-179A-3598-32AD78888378}"/>
              </a:ext>
            </a:extLst>
          </p:cNvPr>
          <p:cNvSpPr/>
          <p:nvPr/>
        </p:nvSpPr>
        <p:spPr>
          <a:xfrm>
            <a:off x="10444016" y="1380861"/>
            <a:ext cx="1290784" cy="757056"/>
          </a:xfrm>
          <a:prstGeom prst="roundRect">
            <a:avLst>
              <a:gd name="adj" fmla="val 7200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000" dirty="0">
                <a:solidFill>
                  <a:schemeClr val="accent4"/>
                </a:solidFill>
              </a:rPr>
              <a:t>krátký dosah</a:t>
            </a:r>
          </a:p>
        </p:txBody>
      </p:sp>
      <p:sp>
        <p:nvSpPr>
          <p:cNvPr id="13" name="Obdélník: se zakulacenými rohy 12">
            <a:extLst>
              <a:ext uri="{FF2B5EF4-FFF2-40B4-BE49-F238E27FC236}">
                <a16:creationId xmlns:a16="http://schemas.microsoft.com/office/drawing/2014/main" id="{0611A2ED-4613-CA8D-471C-96FA9825ABC9}"/>
              </a:ext>
            </a:extLst>
          </p:cNvPr>
          <p:cNvSpPr/>
          <p:nvPr/>
        </p:nvSpPr>
        <p:spPr>
          <a:xfrm>
            <a:off x="9847116" y="4074953"/>
            <a:ext cx="1507388" cy="757056"/>
          </a:xfrm>
          <a:prstGeom prst="roundRect">
            <a:avLst>
              <a:gd name="adj" fmla="val 7200"/>
            </a:avLst>
          </a:prstGeom>
          <a:solidFill>
            <a:schemeClr val="bg1"/>
          </a:solidFill>
          <a:ln>
            <a:solidFill>
              <a:schemeClr val="bg2"/>
            </a:solidFill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000" dirty="0">
                <a:solidFill>
                  <a:schemeClr val="accent4"/>
                </a:solidFill>
              </a:rPr>
              <a:t>BTS vysílače</a:t>
            </a:r>
          </a:p>
        </p:txBody>
      </p:sp>
      <p:sp>
        <p:nvSpPr>
          <p:cNvPr id="14" name="Obdélník: se zakulacenými rohy 13">
            <a:extLst>
              <a:ext uri="{FF2B5EF4-FFF2-40B4-BE49-F238E27FC236}">
                <a16:creationId xmlns:a16="http://schemas.microsoft.com/office/drawing/2014/main" id="{513896E4-D9A4-4221-8073-AD6805BA40EB}"/>
              </a:ext>
            </a:extLst>
          </p:cNvPr>
          <p:cNvSpPr/>
          <p:nvPr/>
        </p:nvSpPr>
        <p:spPr>
          <a:xfrm>
            <a:off x="8936628" y="5149850"/>
            <a:ext cx="1507388" cy="757056"/>
          </a:xfrm>
          <a:prstGeom prst="roundRect">
            <a:avLst>
              <a:gd name="adj" fmla="val 7200"/>
            </a:avLst>
          </a:prstGeom>
          <a:solidFill>
            <a:schemeClr val="bg1"/>
          </a:solidFill>
          <a:ln>
            <a:solidFill>
              <a:schemeClr val="bg2"/>
            </a:solidFill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000" dirty="0">
                <a:solidFill>
                  <a:schemeClr val="accent4"/>
                </a:solidFill>
              </a:rPr>
              <a:t>SIM karta</a:t>
            </a:r>
          </a:p>
        </p:txBody>
      </p:sp>
      <p:sp>
        <p:nvSpPr>
          <p:cNvPr id="15" name="Obdélník: se zakulacenými rohy 14">
            <a:extLst>
              <a:ext uri="{FF2B5EF4-FFF2-40B4-BE49-F238E27FC236}">
                <a16:creationId xmlns:a16="http://schemas.microsoft.com/office/drawing/2014/main" id="{3A3EC73E-1D0D-0A26-2CE7-78B6935DCC97}"/>
              </a:ext>
            </a:extLst>
          </p:cNvPr>
          <p:cNvSpPr/>
          <p:nvPr/>
        </p:nvSpPr>
        <p:spPr>
          <a:xfrm>
            <a:off x="6467818" y="5415144"/>
            <a:ext cx="1507388" cy="757056"/>
          </a:xfrm>
          <a:prstGeom prst="roundRect">
            <a:avLst>
              <a:gd name="adj" fmla="val 7200"/>
            </a:avLst>
          </a:prstGeom>
          <a:solidFill>
            <a:schemeClr val="bg1"/>
          </a:solidFill>
          <a:ln>
            <a:solidFill>
              <a:schemeClr val="bg2"/>
            </a:solidFill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000" dirty="0">
                <a:solidFill>
                  <a:schemeClr val="accent4"/>
                </a:solidFill>
              </a:rPr>
              <a:t>v přírodě</a:t>
            </a:r>
          </a:p>
        </p:txBody>
      </p:sp>
      <p:sp>
        <p:nvSpPr>
          <p:cNvPr id="17" name="Obdélník: se zakulacenými rohy 16">
            <a:extLst>
              <a:ext uri="{FF2B5EF4-FFF2-40B4-BE49-F238E27FC236}">
                <a16:creationId xmlns:a16="http://schemas.microsoft.com/office/drawing/2014/main" id="{674F03C1-6228-CB1F-A805-B6D693FE5CD5}"/>
              </a:ext>
            </a:extLst>
          </p:cNvPr>
          <p:cNvSpPr/>
          <p:nvPr/>
        </p:nvSpPr>
        <p:spPr>
          <a:xfrm>
            <a:off x="3321050" y="219075"/>
            <a:ext cx="1796502" cy="757056"/>
          </a:xfrm>
          <a:prstGeom prst="roundRect">
            <a:avLst>
              <a:gd name="adj" fmla="val 7200"/>
            </a:avLst>
          </a:prstGeom>
          <a:solidFill>
            <a:schemeClr val="bg1"/>
          </a:solidFill>
          <a:ln>
            <a:solidFill>
              <a:schemeClr val="accent6"/>
            </a:solidFill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000" dirty="0">
                <a:solidFill>
                  <a:schemeClr val="accent4"/>
                </a:solidFill>
              </a:rPr>
              <a:t>nejrychlejší</a:t>
            </a:r>
          </a:p>
        </p:txBody>
      </p:sp>
      <p:sp>
        <p:nvSpPr>
          <p:cNvPr id="18" name="Obdélník: se zakulacenými rohy 17">
            <a:extLst>
              <a:ext uri="{FF2B5EF4-FFF2-40B4-BE49-F238E27FC236}">
                <a16:creationId xmlns:a16="http://schemas.microsoft.com/office/drawing/2014/main" id="{632175B0-61B0-8488-9273-76356FCBD24D}"/>
              </a:ext>
            </a:extLst>
          </p:cNvPr>
          <p:cNvSpPr/>
          <p:nvPr/>
        </p:nvSpPr>
        <p:spPr>
          <a:xfrm>
            <a:off x="457200" y="737749"/>
            <a:ext cx="1923840" cy="1020052"/>
          </a:xfrm>
          <a:prstGeom prst="roundRect">
            <a:avLst>
              <a:gd name="adj" fmla="val 7200"/>
            </a:avLst>
          </a:prstGeom>
          <a:solidFill>
            <a:schemeClr val="bg1"/>
          </a:solidFill>
          <a:ln>
            <a:solidFill>
              <a:schemeClr val="accent6"/>
            </a:solidFill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dirty="0">
                <a:solidFill>
                  <a:schemeClr val="dk1"/>
                </a:solidFill>
                <a:latin typeface="+mj-lt"/>
                <a:ea typeface="Avenir"/>
                <a:cs typeface="Avenir"/>
                <a:sym typeface="Avenir"/>
              </a:rPr>
              <a:t>optické kabely jsou</a:t>
            </a:r>
            <a:br>
              <a:rPr lang="cs-CZ" sz="2000" dirty="0">
                <a:solidFill>
                  <a:schemeClr val="dk1"/>
                </a:solidFill>
                <a:latin typeface="+mj-lt"/>
                <a:ea typeface="Avenir"/>
                <a:cs typeface="Avenir"/>
                <a:sym typeface="Avenir"/>
              </a:rPr>
            </a:br>
            <a:r>
              <a:rPr lang="cs-CZ" sz="2000" dirty="0">
                <a:solidFill>
                  <a:schemeClr val="dk1"/>
                </a:solidFill>
                <a:latin typeface="+mj-lt"/>
                <a:ea typeface="Avenir"/>
                <a:cs typeface="Avenir"/>
                <a:sym typeface="Avenir"/>
              </a:rPr>
              <a:t>i pod mořem </a:t>
            </a:r>
          </a:p>
        </p:txBody>
      </p:sp>
      <p:sp>
        <p:nvSpPr>
          <p:cNvPr id="21" name="Obdélník: se zakulacenými rohy 20">
            <a:extLst>
              <a:ext uri="{FF2B5EF4-FFF2-40B4-BE49-F238E27FC236}">
                <a16:creationId xmlns:a16="http://schemas.microsoft.com/office/drawing/2014/main" id="{25492B5F-B1C5-5DCA-2B41-057574CF89C9}"/>
              </a:ext>
            </a:extLst>
          </p:cNvPr>
          <p:cNvSpPr/>
          <p:nvPr/>
        </p:nvSpPr>
        <p:spPr>
          <a:xfrm>
            <a:off x="1228725" y="2859676"/>
            <a:ext cx="1796502" cy="757056"/>
          </a:xfrm>
          <a:prstGeom prst="roundRect">
            <a:avLst>
              <a:gd name="adj" fmla="val 7200"/>
            </a:avLst>
          </a:prstGeom>
          <a:solidFill>
            <a:schemeClr val="bg1"/>
          </a:solidFill>
          <a:ln>
            <a:solidFill>
              <a:schemeClr val="accent6"/>
            </a:solidFill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000" dirty="0">
                <a:solidFill>
                  <a:schemeClr val="accent4"/>
                </a:solidFill>
              </a:rPr>
              <a:t>musí se zakopat</a:t>
            </a:r>
          </a:p>
        </p:txBody>
      </p:sp>
      <p:sp>
        <p:nvSpPr>
          <p:cNvPr id="22" name="Obdélník: se zakulacenými rohy 21">
            <a:extLst>
              <a:ext uri="{FF2B5EF4-FFF2-40B4-BE49-F238E27FC236}">
                <a16:creationId xmlns:a16="http://schemas.microsoft.com/office/drawing/2014/main" id="{8BAD32BA-E08B-9BD2-DC5B-416DCE5C07B4}"/>
              </a:ext>
            </a:extLst>
          </p:cNvPr>
          <p:cNvSpPr/>
          <p:nvPr/>
        </p:nvSpPr>
        <p:spPr>
          <a:xfrm>
            <a:off x="1411288" y="5033935"/>
            <a:ext cx="2674149" cy="1149404"/>
          </a:xfrm>
          <a:prstGeom prst="roundRect">
            <a:avLst>
              <a:gd name="adj" fmla="val 7200"/>
            </a:avLst>
          </a:prstGeom>
          <a:solidFill>
            <a:schemeClr val="bg1"/>
          </a:solidFill>
          <a:ln>
            <a:solidFill>
              <a:schemeClr val="accent3"/>
            </a:solidFill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dirty="0">
                <a:solidFill>
                  <a:schemeClr val="accent4"/>
                </a:solidFill>
                <a:latin typeface="+mj-lt"/>
                <a:ea typeface="Avenir"/>
                <a:cs typeface="Avenir"/>
                <a:sym typeface="Avenir"/>
              </a:rPr>
              <a:t>používá se jen v odlehlých oblastech</a:t>
            </a:r>
          </a:p>
        </p:txBody>
      </p:sp>
      <p:cxnSp>
        <p:nvCxnSpPr>
          <p:cNvPr id="29" name="Spojnice: zakřivená 28">
            <a:extLst>
              <a:ext uri="{FF2B5EF4-FFF2-40B4-BE49-F238E27FC236}">
                <a16:creationId xmlns:a16="http://schemas.microsoft.com/office/drawing/2014/main" id="{547325DE-FE0D-58AF-6137-309BF4D719C0}"/>
              </a:ext>
            </a:extLst>
          </p:cNvPr>
          <p:cNvCxnSpPr>
            <a:cxnSpLocks/>
            <a:stCxn id="6" idx="1"/>
            <a:endCxn id="7" idx="3"/>
          </p:cNvCxnSpPr>
          <p:nvPr/>
        </p:nvCxnSpPr>
        <p:spPr>
          <a:xfrm rot="10800000">
            <a:off x="4160832" y="2199529"/>
            <a:ext cx="498586" cy="75228"/>
          </a:xfrm>
          <a:prstGeom prst="curvedConnector3">
            <a:avLst/>
          </a:prstGeom>
          <a:ln w="25400">
            <a:solidFill>
              <a:schemeClr val="accent4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pojnice: zakřivená 29">
            <a:extLst>
              <a:ext uri="{FF2B5EF4-FFF2-40B4-BE49-F238E27FC236}">
                <a16:creationId xmlns:a16="http://schemas.microsoft.com/office/drawing/2014/main" id="{3D587154-7CE2-000C-CFE6-C2D47B612562}"/>
              </a:ext>
            </a:extLst>
          </p:cNvPr>
          <p:cNvCxnSpPr>
            <a:cxnSpLocks/>
            <a:stCxn id="7" idx="0"/>
            <a:endCxn id="17" idx="2"/>
          </p:cNvCxnSpPr>
          <p:nvPr/>
        </p:nvCxnSpPr>
        <p:spPr>
          <a:xfrm rot="5400000" flipH="1" flipV="1">
            <a:off x="3408226" y="1009926"/>
            <a:ext cx="844870" cy="777280"/>
          </a:xfrm>
          <a:prstGeom prst="curvedConnector3">
            <a:avLst>
              <a:gd name="adj1" fmla="val 50000"/>
            </a:avLst>
          </a:prstGeom>
          <a:ln w="2540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pojnice: zakřivená 33">
            <a:extLst>
              <a:ext uri="{FF2B5EF4-FFF2-40B4-BE49-F238E27FC236}">
                <a16:creationId xmlns:a16="http://schemas.microsoft.com/office/drawing/2014/main" id="{156BF1DE-FA06-E292-A52C-DC8A6EECF073}"/>
              </a:ext>
            </a:extLst>
          </p:cNvPr>
          <p:cNvCxnSpPr>
            <a:cxnSpLocks/>
            <a:stCxn id="7" idx="1"/>
            <a:endCxn id="18" idx="3"/>
          </p:cNvCxnSpPr>
          <p:nvPr/>
        </p:nvCxnSpPr>
        <p:spPr>
          <a:xfrm rot="10800000">
            <a:off x="2381040" y="1247775"/>
            <a:ext cx="342170" cy="951754"/>
          </a:xfrm>
          <a:prstGeom prst="curvedConnector3">
            <a:avLst>
              <a:gd name="adj1" fmla="val 50000"/>
            </a:avLst>
          </a:prstGeom>
          <a:ln w="2540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pojnice: zakřivená 36">
            <a:extLst>
              <a:ext uri="{FF2B5EF4-FFF2-40B4-BE49-F238E27FC236}">
                <a16:creationId xmlns:a16="http://schemas.microsoft.com/office/drawing/2014/main" id="{1B92D353-7AE0-8830-D7BC-DE3D470EF56C}"/>
              </a:ext>
            </a:extLst>
          </p:cNvPr>
          <p:cNvCxnSpPr>
            <a:cxnSpLocks/>
            <a:stCxn id="7" idx="2"/>
            <a:endCxn id="21" idx="3"/>
          </p:cNvCxnSpPr>
          <p:nvPr/>
        </p:nvCxnSpPr>
        <p:spPr>
          <a:xfrm rot="5400000">
            <a:off x="2903551" y="2699733"/>
            <a:ext cx="660147" cy="416794"/>
          </a:xfrm>
          <a:prstGeom prst="curvedConnector2">
            <a:avLst/>
          </a:prstGeom>
          <a:ln w="25400">
            <a:solidFill>
              <a:schemeClr val="accent6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pojnice: zakřivená 39">
            <a:extLst>
              <a:ext uri="{FF2B5EF4-FFF2-40B4-BE49-F238E27FC236}">
                <a16:creationId xmlns:a16="http://schemas.microsoft.com/office/drawing/2014/main" id="{B0678695-BDCF-0EB3-D786-AC6FBB3F4995}"/>
              </a:ext>
            </a:extLst>
          </p:cNvPr>
          <p:cNvCxnSpPr>
            <a:cxnSpLocks/>
            <a:stCxn id="9" idx="2"/>
            <a:endCxn id="22" idx="0"/>
          </p:cNvCxnSpPr>
          <p:nvPr/>
        </p:nvCxnSpPr>
        <p:spPr>
          <a:xfrm rot="5400000">
            <a:off x="3189527" y="4062629"/>
            <a:ext cx="530143" cy="1412469"/>
          </a:xfrm>
          <a:prstGeom prst="curvedConnector3">
            <a:avLst>
              <a:gd name="adj1" fmla="val 50000"/>
            </a:avLst>
          </a:prstGeom>
          <a:ln w="25400">
            <a:solidFill>
              <a:schemeClr val="accent3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pojnice: zakřivená 42">
            <a:extLst>
              <a:ext uri="{FF2B5EF4-FFF2-40B4-BE49-F238E27FC236}">
                <a16:creationId xmlns:a16="http://schemas.microsoft.com/office/drawing/2014/main" id="{74826A67-089C-848C-7A2F-D2AE68C789DB}"/>
              </a:ext>
            </a:extLst>
          </p:cNvPr>
          <p:cNvCxnSpPr>
            <a:cxnSpLocks/>
            <a:endCxn id="9" idx="3"/>
          </p:cNvCxnSpPr>
          <p:nvPr/>
        </p:nvCxnSpPr>
        <p:spPr>
          <a:xfrm rot="5400000">
            <a:off x="4824363" y="3159722"/>
            <a:ext cx="1165611" cy="765473"/>
          </a:xfrm>
          <a:prstGeom prst="curvedConnector2">
            <a:avLst/>
          </a:prstGeom>
          <a:ln w="25400">
            <a:solidFill>
              <a:schemeClr val="accent4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pojnice: zakřivená 45">
            <a:extLst>
              <a:ext uri="{FF2B5EF4-FFF2-40B4-BE49-F238E27FC236}">
                <a16:creationId xmlns:a16="http://schemas.microsoft.com/office/drawing/2014/main" id="{77685FD7-11CD-B571-A693-2F3AB75045AC}"/>
              </a:ext>
            </a:extLst>
          </p:cNvPr>
          <p:cNvCxnSpPr>
            <a:cxnSpLocks/>
            <a:endCxn id="10" idx="0"/>
          </p:cNvCxnSpPr>
          <p:nvPr/>
        </p:nvCxnSpPr>
        <p:spPr>
          <a:xfrm rot="16200000" flipH="1">
            <a:off x="6886415" y="3050664"/>
            <a:ext cx="725053" cy="566468"/>
          </a:xfrm>
          <a:prstGeom prst="curvedConnector3">
            <a:avLst>
              <a:gd name="adj1" fmla="val 50000"/>
            </a:avLst>
          </a:prstGeom>
          <a:ln w="25400">
            <a:solidFill>
              <a:schemeClr val="accent4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pojnice: zakřivená 53">
            <a:extLst>
              <a:ext uri="{FF2B5EF4-FFF2-40B4-BE49-F238E27FC236}">
                <a16:creationId xmlns:a16="http://schemas.microsoft.com/office/drawing/2014/main" id="{86C43CC6-0620-6A8F-9057-74EA24661DF3}"/>
              </a:ext>
            </a:extLst>
          </p:cNvPr>
          <p:cNvCxnSpPr>
            <a:cxnSpLocks/>
            <a:stCxn id="10" idx="2"/>
            <a:endCxn id="15" idx="0"/>
          </p:cNvCxnSpPr>
          <p:nvPr/>
        </p:nvCxnSpPr>
        <p:spPr>
          <a:xfrm rot="5400000">
            <a:off x="6896013" y="4778981"/>
            <a:ext cx="961663" cy="310663"/>
          </a:xfrm>
          <a:prstGeom prst="curvedConnector3">
            <a:avLst>
              <a:gd name="adj1" fmla="val 50000"/>
            </a:avLst>
          </a:prstGeom>
          <a:ln w="25400">
            <a:solidFill>
              <a:schemeClr val="bg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pojnice: zakřivená 57">
            <a:extLst>
              <a:ext uri="{FF2B5EF4-FFF2-40B4-BE49-F238E27FC236}">
                <a16:creationId xmlns:a16="http://schemas.microsoft.com/office/drawing/2014/main" id="{511309A7-7CC9-0E9F-43B6-C20BC1A78B7A}"/>
              </a:ext>
            </a:extLst>
          </p:cNvPr>
          <p:cNvCxnSpPr>
            <a:cxnSpLocks/>
            <a:endCxn id="14" idx="1"/>
          </p:cNvCxnSpPr>
          <p:nvPr/>
        </p:nvCxnSpPr>
        <p:spPr>
          <a:xfrm rot="16200000" flipH="1">
            <a:off x="7983975" y="4575725"/>
            <a:ext cx="1211468" cy="693838"/>
          </a:xfrm>
          <a:prstGeom prst="curvedConnector2">
            <a:avLst/>
          </a:prstGeom>
          <a:ln w="25400">
            <a:solidFill>
              <a:schemeClr val="bg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3" name="Spojnice: zakřivená 322">
            <a:extLst>
              <a:ext uri="{FF2B5EF4-FFF2-40B4-BE49-F238E27FC236}">
                <a16:creationId xmlns:a16="http://schemas.microsoft.com/office/drawing/2014/main" id="{789BF42F-F855-EBED-C003-630ABBC99871}"/>
              </a:ext>
            </a:extLst>
          </p:cNvPr>
          <p:cNvCxnSpPr>
            <a:cxnSpLocks/>
            <a:stCxn id="10" idx="3"/>
            <a:endCxn id="13" idx="1"/>
          </p:cNvCxnSpPr>
          <p:nvPr/>
        </p:nvCxnSpPr>
        <p:spPr>
          <a:xfrm>
            <a:off x="8864117" y="4074953"/>
            <a:ext cx="982999" cy="378528"/>
          </a:xfrm>
          <a:prstGeom prst="curvedConnector3">
            <a:avLst>
              <a:gd name="adj1" fmla="val 50000"/>
            </a:avLst>
          </a:prstGeom>
          <a:ln w="25400">
            <a:solidFill>
              <a:schemeClr val="bg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1" name="Spojnice: zakřivená 330">
            <a:extLst>
              <a:ext uri="{FF2B5EF4-FFF2-40B4-BE49-F238E27FC236}">
                <a16:creationId xmlns:a16="http://schemas.microsoft.com/office/drawing/2014/main" id="{F52E7A1D-F7FE-BFD0-EE9B-3A9019C93727}"/>
              </a:ext>
            </a:extLst>
          </p:cNvPr>
          <p:cNvCxnSpPr>
            <a:cxnSpLocks/>
            <a:stCxn id="8" idx="1"/>
            <a:endCxn id="6" idx="3"/>
          </p:cNvCxnSpPr>
          <p:nvPr/>
        </p:nvCxnSpPr>
        <p:spPr>
          <a:xfrm rot="10800000">
            <a:off x="7603404" y="2274758"/>
            <a:ext cx="492848" cy="10693"/>
          </a:xfrm>
          <a:prstGeom prst="curvedConnector3">
            <a:avLst>
              <a:gd name="adj1" fmla="val 50000"/>
            </a:avLst>
          </a:prstGeom>
          <a:ln w="25400">
            <a:solidFill>
              <a:schemeClr val="accent4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9" name="Spojnice: zakřivená 398">
            <a:extLst>
              <a:ext uri="{FF2B5EF4-FFF2-40B4-BE49-F238E27FC236}">
                <a16:creationId xmlns:a16="http://schemas.microsoft.com/office/drawing/2014/main" id="{94315725-AE9C-4AA3-8E18-AA5EF3650209}"/>
              </a:ext>
            </a:extLst>
          </p:cNvPr>
          <p:cNvCxnSpPr>
            <a:cxnSpLocks/>
            <a:stCxn id="11" idx="2"/>
            <a:endCxn id="8" idx="0"/>
          </p:cNvCxnSpPr>
          <p:nvPr/>
        </p:nvCxnSpPr>
        <p:spPr>
          <a:xfrm rot="16200000" flipH="1">
            <a:off x="8231180" y="1178251"/>
            <a:ext cx="842594" cy="614747"/>
          </a:xfrm>
          <a:prstGeom prst="curvedConnector3">
            <a:avLst>
              <a:gd name="adj1" fmla="val 50000"/>
            </a:avLst>
          </a:prstGeom>
          <a:ln w="25400">
            <a:solidFill>
              <a:schemeClr val="accent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2" name="Spojnice: zakřivená 401">
            <a:extLst>
              <a:ext uri="{FF2B5EF4-FFF2-40B4-BE49-F238E27FC236}">
                <a16:creationId xmlns:a16="http://schemas.microsoft.com/office/drawing/2014/main" id="{9E27A307-4C0D-7974-BEFE-30CA2C154DCA}"/>
              </a:ext>
            </a:extLst>
          </p:cNvPr>
          <p:cNvCxnSpPr>
            <a:cxnSpLocks/>
            <a:stCxn id="8" idx="3"/>
            <a:endCxn id="12" idx="1"/>
          </p:cNvCxnSpPr>
          <p:nvPr/>
        </p:nvCxnSpPr>
        <p:spPr>
          <a:xfrm flipV="1">
            <a:off x="9823450" y="1759389"/>
            <a:ext cx="620566" cy="526061"/>
          </a:xfrm>
          <a:prstGeom prst="curvedConnector3">
            <a:avLst>
              <a:gd name="adj1" fmla="val 50000"/>
            </a:avLst>
          </a:prstGeom>
          <a:ln w="25400">
            <a:solidFill>
              <a:schemeClr val="accent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1" name="Zástupný symbol pro číslo snímku 430">
            <a:extLst>
              <a:ext uri="{FF2B5EF4-FFF2-40B4-BE49-F238E27FC236}">
                <a16:creationId xmlns:a16="http://schemas.microsoft.com/office/drawing/2014/main" id="{E5FADD8F-E178-7600-514B-937DFE72264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mtClean="0"/>
              <a:t>17</a:t>
            </a:fld>
            <a:endParaRPr lang="cs-CZ"/>
          </a:p>
        </p:txBody>
      </p:sp>
      <p:sp>
        <p:nvSpPr>
          <p:cNvPr id="7" name="Obdélník: se zakulacenými rohy 6">
            <a:extLst>
              <a:ext uri="{FF2B5EF4-FFF2-40B4-BE49-F238E27FC236}">
                <a16:creationId xmlns:a16="http://schemas.microsoft.com/office/drawing/2014/main" id="{2CE143B6-EDA7-A0F7-79B7-6689721907FD}"/>
              </a:ext>
            </a:extLst>
          </p:cNvPr>
          <p:cNvSpPr/>
          <p:nvPr/>
        </p:nvSpPr>
        <p:spPr>
          <a:xfrm>
            <a:off x="2723210" y="1821001"/>
            <a:ext cx="1437622" cy="757056"/>
          </a:xfrm>
          <a:prstGeom prst="roundRect">
            <a:avLst>
              <a:gd name="adj" fmla="val 7200"/>
            </a:avLst>
          </a:prstGeom>
          <a:solidFill>
            <a:schemeClr val="accent6"/>
          </a:solidFill>
          <a:ln>
            <a:solidFill>
              <a:schemeClr val="accent4"/>
            </a:solidFill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>
                <a:solidFill>
                  <a:schemeClr val="accent4"/>
                </a:solidFill>
              </a:rPr>
              <a:t>KABEL</a:t>
            </a:r>
          </a:p>
        </p:txBody>
      </p:sp>
      <p:sp>
        <p:nvSpPr>
          <p:cNvPr id="10" name="Obdélník: se zakulacenými rohy 9">
            <a:extLst>
              <a:ext uri="{FF2B5EF4-FFF2-40B4-BE49-F238E27FC236}">
                <a16:creationId xmlns:a16="http://schemas.microsoft.com/office/drawing/2014/main" id="{C6A8DD44-9361-A7E5-DA04-13987020FC1B}"/>
              </a:ext>
            </a:extLst>
          </p:cNvPr>
          <p:cNvSpPr/>
          <p:nvPr/>
        </p:nvSpPr>
        <p:spPr>
          <a:xfrm>
            <a:off x="6200233" y="3696425"/>
            <a:ext cx="2663884" cy="757056"/>
          </a:xfrm>
          <a:prstGeom prst="roundRect">
            <a:avLst>
              <a:gd name="adj" fmla="val 7200"/>
            </a:avLst>
          </a:prstGeom>
          <a:solidFill>
            <a:schemeClr val="bg2"/>
          </a:solidFill>
          <a:ln>
            <a:solidFill>
              <a:schemeClr val="accent4"/>
            </a:solidFill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>
                <a:solidFill>
                  <a:schemeClr val="accent4"/>
                </a:solidFill>
              </a:rPr>
              <a:t>MOBILNÍ DATA</a:t>
            </a:r>
          </a:p>
        </p:txBody>
      </p:sp>
      <p:sp>
        <p:nvSpPr>
          <p:cNvPr id="9" name="Obdélník: se zakulacenými rohy 8">
            <a:extLst>
              <a:ext uri="{FF2B5EF4-FFF2-40B4-BE49-F238E27FC236}">
                <a16:creationId xmlns:a16="http://schemas.microsoft.com/office/drawing/2014/main" id="{366B9D42-014C-BF5F-B0EC-A2E40603CBB9}"/>
              </a:ext>
            </a:extLst>
          </p:cNvPr>
          <p:cNvSpPr/>
          <p:nvPr/>
        </p:nvSpPr>
        <p:spPr>
          <a:xfrm>
            <a:off x="3297233" y="3746736"/>
            <a:ext cx="1727198" cy="757056"/>
          </a:xfrm>
          <a:prstGeom prst="roundRect">
            <a:avLst>
              <a:gd name="adj" fmla="val 7200"/>
            </a:avLst>
          </a:prstGeom>
          <a:solidFill>
            <a:schemeClr val="accent3"/>
          </a:solidFill>
          <a:ln>
            <a:solidFill>
              <a:schemeClr val="accent4"/>
            </a:solidFill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>
                <a:solidFill>
                  <a:schemeClr val="accent4"/>
                </a:solidFill>
              </a:rPr>
              <a:t>SATELIT</a:t>
            </a:r>
          </a:p>
        </p:txBody>
      </p:sp>
      <p:sp>
        <p:nvSpPr>
          <p:cNvPr id="8" name="Obdélník: se zakulacenými rohy 7">
            <a:extLst>
              <a:ext uri="{FF2B5EF4-FFF2-40B4-BE49-F238E27FC236}">
                <a16:creationId xmlns:a16="http://schemas.microsoft.com/office/drawing/2014/main" id="{1BAA381D-89BD-A088-F467-325EECB10DC0}"/>
              </a:ext>
            </a:extLst>
          </p:cNvPr>
          <p:cNvSpPr/>
          <p:nvPr/>
        </p:nvSpPr>
        <p:spPr>
          <a:xfrm>
            <a:off x="8096252" y="1906922"/>
            <a:ext cx="1727198" cy="757056"/>
          </a:xfrm>
          <a:prstGeom prst="roundRect">
            <a:avLst>
              <a:gd name="adj" fmla="val 7200"/>
            </a:avLst>
          </a:prstGeom>
          <a:solidFill>
            <a:schemeClr val="accent1"/>
          </a:solidFill>
          <a:ln>
            <a:solidFill>
              <a:schemeClr val="accent4"/>
            </a:solidFill>
          </a:ln>
          <a:effectLst>
            <a:outerShdw dist="38100" dir="2700000" algn="tl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s-CZ" sz="2400" b="1" dirty="0">
                <a:solidFill>
                  <a:schemeClr val="bg1"/>
                </a:solidFill>
              </a:rPr>
              <a:t>Wi-Fi</a:t>
            </a:r>
          </a:p>
        </p:txBody>
      </p:sp>
    </p:spTree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2" descr="Obsah obrázku mapa, Svět&#10;&#10;Popis byl vytvořen automaticky">
            <a:extLst>
              <a:ext uri="{FF2B5EF4-FFF2-40B4-BE49-F238E27FC236}">
                <a16:creationId xmlns:a16="http://schemas.microsoft.com/office/drawing/2014/main" id="{BA5F34E3-9F08-E921-4F32-997A7D412BF3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0"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1" name="Google Shape;101;p1"/>
          <p:cNvSpPr txBox="1">
            <a:spLocks noGrp="1"/>
          </p:cNvSpPr>
          <p:nvPr>
            <p:ph type="ctrTitle"/>
          </p:nvPr>
        </p:nvSpPr>
        <p:spPr>
          <a:xfrm>
            <a:off x="1523999" y="228601"/>
            <a:ext cx="9144000" cy="5943600"/>
          </a:xfrm>
          <a:prstGeom prst="rect">
            <a:avLst/>
          </a:prstGeom>
          <a:effectLst>
            <a:outerShdw dist="50800" dir="2700000" algn="tl" rotWithShape="0">
              <a:schemeClr val="accent4"/>
            </a:outerShdw>
          </a:effectLst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buClr>
                <a:srgbClr val="000000"/>
              </a:buClr>
              <a:buFont typeface="Arial"/>
            </a:pPr>
            <a:r>
              <a:rPr lang="cs-CZ" sz="2400" b="1" kern="1200" dirty="0">
                <a:solidFill>
                  <a:schemeClr val="bg1"/>
                </a:solidFill>
                <a:latin typeface="Avenir Next LT Pro" panose="020B0504020202020204" pitchFamily="34" charset="0"/>
                <a:ea typeface="+mj-ea"/>
                <a:cs typeface="+mj-cs"/>
                <a:sym typeface="Avenir"/>
              </a:rPr>
              <a:t>internet4kids.mff.cuni.cz</a:t>
            </a:r>
          </a:p>
        </p:txBody>
      </p:sp>
      <p:sp>
        <p:nvSpPr>
          <p:cNvPr id="4" name="Google Shape;101;p1">
            <a:extLst>
              <a:ext uri="{FF2B5EF4-FFF2-40B4-BE49-F238E27FC236}">
                <a16:creationId xmlns:a16="http://schemas.microsoft.com/office/drawing/2014/main" id="{03F4588E-CB21-3020-0648-9A3CDE437EF0}"/>
              </a:ext>
            </a:extLst>
          </p:cNvPr>
          <p:cNvSpPr txBox="1">
            <a:spLocks/>
          </p:cNvSpPr>
          <p:nvPr/>
        </p:nvSpPr>
        <p:spPr>
          <a:xfrm>
            <a:off x="457200" y="5149849"/>
            <a:ext cx="10504487" cy="10255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None/>
              <a:defRPr sz="2000">
                <a:solidFill>
                  <a:schemeClr val="bg1"/>
                </a:solidFill>
                <a:latin typeface="+mj-lt"/>
                <a:ea typeface="Avenir"/>
                <a:cs typeface="Avenir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cs-CZ" sz="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Výukové m</a:t>
            </a:r>
            <a:r>
              <a:rPr lang="en-US" sz="8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ateriály</a:t>
            </a:r>
            <a:r>
              <a:rPr lang="en-US" sz="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8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vznikly</a:t>
            </a:r>
            <a:r>
              <a:rPr lang="en-US" sz="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8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díky</a:t>
            </a:r>
            <a:r>
              <a:rPr lang="en-US" sz="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800" b="1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grantům</a:t>
            </a:r>
            <a:r>
              <a:rPr lang="en-US" sz="8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:</a:t>
            </a:r>
            <a:endParaRPr lang="cs-CZ" sz="8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GA UK 360322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Multimediální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materiály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pro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výuku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informatiky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na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2.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stupni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ZŠ  </a:t>
            </a:r>
            <a:endParaRPr lang="cs-CZ" sz="8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GA ČR 22-20771S Internet4Kids –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Budování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znalostí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o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internetu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: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perspektiva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teorií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konceptuální</a:t>
            </a:r>
            <a:r>
              <a:rPr lang="en-US" sz="8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8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změny</a:t>
            </a:r>
            <a:endParaRPr lang="cs-CZ" sz="800" dirty="0">
              <a:solidFill>
                <a:schemeClr val="accent1">
                  <a:lumMod val="60000"/>
                  <a:lumOff val="40000"/>
                </a:schemeClr>
              </a:solidFill>
              <a:sym typeface="Avenir"/>
            </a:endParaRPr>
          </a:p>
        </p:txBody>
      </p:sp>
    </p:spTree>
    <p:extLst>
      <p:ext uri="{BB962C8B-B14F-4D97-AF65-F5344CB8AC3E}">
        <p14:creationId xmlns:p14="http://schemas.microsoft.com/office/powerpoint/2010/main" val="2029928247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"/>
          <p:cNvSpPr txBox="1">
            <a:spLocks noGrp="1"/>
          </p:cNvSpPr>
          <p:nvPr>
            <p:ph type="title"/>
          </p:nvPr>
        </p:nvSpPr>
        <p:spPr>
          <a:xfrm>
            <a:off x="457200" y="228601"/>
            <a:ext cx="11277600" cy="838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cs-CZ" sz="3600" b="1" dirty="0">
                <a:solidFill>
                  <a:schemeClr val="accent4"/>
                </a:solidFill>
              </a:rPr>
              <a:t>Jak byste se připojili k Internetu? </a:t>
            </a:r>
            <a:endParaRPr sz="3600" b="1" dirty="0">
              <a:solidFill>
                <a:schemeClr val="accent4"/>
              </a:solidFill>
            </a:endParaRPr>
          </a:p>
        </p:txBody>
      </p:sp>
      <p:pic>
        <p:nvPicPr>
          <p:cNvPr id="109" name="Google Shape;109;p2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/>
          <a:srcRect l="1251" t="3755" r="12689" b="6981"/>
          <a:stretch/>
        </p:blipFill>
        <p:spPr>
          <a:xfrm>
            <a:off x="457201" y="1254228"/>
            <a:ext cx="2681288" cy="1854097"/>
          </a:xfrm>
          <a:prstGeom prst="roundRect">
            <a:avLst>
              <a:gd name="adj" fmla="val 3082"/>
            </a:avLst>
          </a:prstGeom>
          <a:noFill/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4"/>
            </a:outerShdw>
          </a:effectLst>
        </p:spPr>
      </p:pic>
      <p:pic>
        <p:nvPicPr>
          <p:cNvPr id="110" name="Google Shape;110;p2"/>
          <p:cNvPicPr preferRelativeResize="0"/>
          <p:nvPr/>
        </p:nvPicPr>
        <p:blipFill rotWithShape="1">
          <a:blip r:embed="rId4"/>
          <a:srcRect l="10991" t="6377" r="3004" b="4378"/>
          <a:stretch/>
        </p:blipFill>
        <p:spPr>
          <a:xfrm>
            <a:off x="3321050" y="1254228"/>
            <a:ext cx="2681288" cy="1854097"/>
          </a:xfrm>
          <a:prstGeom prst="roundRect">
            <a:avLst>
              <a:gd name="adj" fmla="val 3082"/>
            </a:avLst>
          </a:prstGeom>
          <a:noFill/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4"/>
            </a:outerShdw>
          </a:effectLst>
        </p:spPr>
      </p:pic>
      <p:pic>
        <p:nvPicPr>
          <p:cNvPr id="111" name="Google Shape;111;p2" descr="Obsah obrázku interiér, zeď&#10;&#10;Popis byl vytvořen automaticky"/>
          <p:cNvPicPr preferRelativeResize="0"/>
          <p:nvPr/>
        </p:nvPicPr>
        <p:blipFill rotWithShape="1">
          <a:blip r:embed="rId5"/>
          <a:srcRect l="8622" t="16257" r="10806" b="219"/>
          <a:stretch/>
        </p:blipFill>
        <p:spPr>
          <a:xfrm>
            <a:off x="6184899" y="1249363"/>
            <a:ext cx="2682876" cy="1854097"/>
          </a:xfrm>
          <a:prstGeom prst="roundRect">
            <a:avLst>
              <a:gd name="adj" fmla="val 3082"/>
            </a:avLst>
          </a:prstGeom>
          <a:noFill/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4"/>
            </a:outerShdw>
          </a:effectLst>
        </p:spPr>
      </p:pic>
      <p:pic>
        <p:nvPicPr>
          <p:cNvPr id="112" name="Google Shape;112;p2"/>
          <p:cNvPicPr preferRelativeResize="0"/>
          <p:nvPr/>
        </p:nvPicPr>
        <p:blipFill rotWithShape="1">
          <a:blip r:embed="rId6"/>
          <a:srcRect l="16216" t="8271" r="2756" b="7733"/>
          <a:stretch/>
        </p:blipFill>
        <p:spPr>
          <a:xfrm>
            <a:off x="9051926" y="1249363"/>
            <a:ext cx="2682873" cy="1854097"/>
          </a:xfrm>
          <a:prstGeom prst="roundRect">
            <a:avLst>
              <a:gd name="adj" fmla="val 3082"/>
            </a:avLst>
          </a:prstGeom>
          <a:noFill/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4"/>
            </a:outerShdw>
          </a:effectLst>
        </p:spPr>
      </p:pic>
      <p:pic>
        <p:nvPicPr>
          <p:cNvPr id="113" name="Google Shape;113;p2"/>
          <p:cNvPicPr preferRelativeResize="0"/>
          <p:nvPr/>
        </p:nvPicPr>
        <p:blipFill rotWithShape="1"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-10274" b="-10274"/>
          <a:stretch/>
        </p:blipFill>
        <p:spPr>
          <a:xfrm>
            <a:off x="5710237" y="4311651"/>
            <a:ext cx="771525" cy="838200"/>
          </a:xfrm>
          <a:prstGeom prst="roundRect">
            <a:avLst>
              <a:gd name="adj" fmla="val 0"/>
            </a:avLst>
          </a:prstGeom>
          <a:noFill/>
          <a:ln w="12700">
            <a:noFill/>
          </a:ln>
          <a:effectLst>
            <a:outerShdw dist="38100" dir="2700000" algn="tl" rotWithShape="0">
              <a:schemeClr val="bg1"/>
            </a:outerShdw>
          </a:effectLst>
        </p:spPr>
      </p:pic>
      <p:pic>
        <p:nvPicPr>
          <p:cNvPr id="114" name="Google Shape;114;p2"/>
          <p:cNvPicPr preferRelativeResize="0"/>
          <p:nvPr/>
        </p:nvPicPr>
        <p:blipFill rotWithShape="1">
          <a:blip r:embed="rId8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t="-3667" b="-3667"/>
          <a:stretch/>
        </p:blipFill>
        <p:spPr>
          <a:xfrm>
            <a:off x="9055100" y="4316517"/>
            <a:ext cx="771526" cy="833333"/>
          </a:xfrm>
          <a:prstGeom prst="roundRect">
            <a:avLst>
              <a:gd name="adj" fmla="val 0"/>
            </a:avLst>
          </a:prstGeom>
          <a:noFill/>
          <a:ln w="12700">
            <a:noFill/>
          </a:ln>
          <a:effectLst>
            <a:outerShdw dist="38100" dir="2700000" algn="tl" rotWithShape="0">
              <a:schemeClr val="bg1"/>
            </a:outerShdw>
          </a:effectLst>
        </p:spPr>
      </p:pic>
      <p:pic>
        <p:nvPicPr>
          <p:cNvPr id="115" name="Google Shape;115;p2"/>
          <p:cNvPicPr preferRelativeResize="0"/>
          <p:nvPr/>
        </p:nvPicPr>
        <p:blipFill rotWithShape="1">
          <a:blip r:embed="rId9">
            <a:alphaModFix/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-12328" t="-12329" r="-12328" b="-12329"/>
          <a:stretch/>
        </p:blipFill>
        <p:spPr>
          <a:xfrm>
            <a:off x="2366963" y="4316516"/>
            <a:ext cx="771525" cy="833334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2"/>
          <p:cNvSpPr txBox="1"/>
          <p:nvPr/>
        </p:nvSpPr>
        <p:spPr>
          <a:xfrm>
            <a:off x="1411287" y="5332413"/>
            <a:ext cx="2682875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b="0" i="0" u="none" strike="noStrike" cap="none" dirty="0">
                <a:solidFill>
                  <a:schemeClr val="dk1"/>
                </a:solidFill>
                <a:latin typeface="+mn-lt"/>
                <a:ea typeface="Avenir"/>
                <a:cs typeface="Avenir"/>
                <a:sym typeface="Avenir"/>
              </a:rPr>
              <a:t>Připojení přes </a:t>
            </a:r>
            <a:br>
              <a:rPr lang="cs-CZ" sz="2000" b="0" i="0" u="none" strike="noStrike" cap="none" dirty="0">
                <a:solidFill>
                  <a:schemeClr val="dk1"/>
                </a:solidFill>
                <a:latin typeface="+mn-lt"/>
                <a:ea typeface="Avenir"/>
                <a:cs typeface="Avenir"/>
                <a:sym typeface="Avenir"/>
              </a:rPr>
            </a:br>
            <a:r>
              <a:rPr lang="cs-CZ" sz="2000" b="1" i="0" u="none" strike="noStrike" cap="none" dirty="0" err="1">
                <a:solidFill>
                  <a:schemeClr val="accent1"/>
                </a:solidFill>
                <a:latin typeface="+mn-lt"/>
                <a:ea typeface="Avenir"/>
                <a:cs typeface="Avenir"/>
                <a:sym typeface="Avenir"/>
              </a:rPr>
              <a:t>Wi</a:t>
            </a:r>
            <a:r>
              <a:rPr lang="cs-CZ" sz="2000" b="1" i="0" u="none" strike="noStrike" cap="none" dirty="0">
                <a:solidFill>
                  <a:schemeClr val="accent1"/>
                </a:solidFill>
                <a:latin typeface="+mn-lt"/>
                <a:ea typeface="Avenir"/>
                <a:cs typeface="Avenir"/>
                <a:sym typeface="Avenir"/>
              </a:rPr>
              <a:t>-</a:t>
            </a:r>
            <a:r>
              <a:rPr lang="en-US" sz="2000" b="1" i="0" u="none" strike="noStrike" cap="none" dirty="0">
                <a:solidFill>
                  <a:schemeClr val="accent1"/>
                </a:solidFill>
                <a:latin typeface="+mn-lt"/>
                <a:ea typeface="Avenir"/>
                <a:cs typeface="Avenir"/>
                <a:sym typeface="Avenir"/>
              </a:rPr>
              <a:t>F</a:t>
            </a:r>
            <a:r>
              <a:rPr lang="cs-CZ" sz="2000" b="1" i="0" u="none" strike="noStrike" cap="none" dirty="0">
                <a:solidFill>
                  <a:schemeClr val="accent1"/>
                </a:solidFill>
                <a:latin typeface="+mn-lt"/>
                <a:ea typeface="Avenir"/>
                <a:cs typeface="Avenir"/>
                <a:sym typeface="Avenir"/>
              </a:rPr>
              <a:t>i</a:t>
            </a:r>
            <a:endParaRPr sz="2000" b="1" dirty="0">
              <a:solidFill>
                <a:schemeClr val="accent1"/>
              </a:solidFill>
              <a:latin typeface="+mn-lt"/>
              <a:ea typeface="Avenir"/>
              <a:cs typeface="Avenir"/>
              <a:sym typeface="Avenir"/>
            </a:endParaRPr>
          </a:p>
        </p:txBody>
      </p:sp>
      <p:sp>
        <p:nvSpPr>
          <p:cNvPr id="117" name="Google Shape;117;p2"/>
          <p:cNvSpPr txBox="1"/>
          <p:nvPr/>
        </p:nvSpPr>
        <p:spPr>
          <a:xfrm>
            <a:off x="4754562" y="5332413"/>
            <a:ext cx="2681289" cy="838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dirty="0">
                <a:solidFill>
                  <a:schemeClr val="dk1"/>
                </a:solidFill>
                <a:latin typeface="+mj-lt"/>
                <a:ea typeface="Avenir"/>
                <a:cs typeface="Avenir"/>
                <a:sym typeface="Avenir"/>
              </a:rPr>
              <a:t>Připojení přes </a:t>
            </a:r>
            <a:br>
              <a:rPr lang="cs-CZ" sz="2000" dirty="0">
                <a:solidFill>
                  <a:schemeClr val="dk1"/>
                </a:solidFill>
                <a:latin typeface="+mj-lt"/>
                <a:ea typeface="Avenir"/>
                <a:cs typeface="Avenir"/>
                <a:sym typeface="Avenir"/>
              </a:rPr>
            </a:br>
            <a:r>
              <a:rPr lang="cs-CZ" sz="2000" b="1" dirty="0">
                <a:solidFill>
                  <a:srgbClr val="C94747"/>
                </a:solidFill>
                <a:latin typeface="+mj-lt"/>
                <a:ea typeface="Avenir"/>
                <a:cs typeface="Avenir"/>
                <a:sym typeface="Avenir"/>
              </a:rPr>
              <a:t>mobilní data</a:t>
            </a:r>
            <a:endParaRPr sz="2000" b="1" dirty="0">
              <a:solidFill>
                <a:srgbClr val="C94747"/>
              </a:solidFill>
              <a:latin typeface="+mj-lt"/>
              <a:ea typeface="Avenir"/>
              <a:cs typeface="Avenir"/>
              <a:sym typeface="Avenir"/>
            </a:endParaRPr>
          </a:p>
        </p:txBody>
      </p:sp>
      <p:sp>
        <p:nvSpPr>
          <p:cNvPr id="118" name="Google Shape;118;p2"/>
          <p:cNvSpPr txBox="1"/>
          <p:nvPr/>
        </p:nvSpPr>
        <p:spPr>
          <a:xfrm>
            <a:off x="8097840" y="5342146"/>
            <a:ext cx="2682873" cy="830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dirty="0">
                <a:solidFill>
                  <a:schemeClr val="dk1"/>
                </a:solidFill>
                <a:latin typeface="+mj-lt"/>
                <a:ea typeface="Avenir"/>
                <a:cs typeface="Avenir"/>
                <a:sym typeface="Avenir"/>
              </a:rPr>
              <a:t>Připojení přes </a:t>
            </a:r>
            <a:br>
              <a:rPr lang="cs-CZ" sz="2000" dirty="0">
                <a:solidFill>
                  <a:schemeClr val="dk1"/>
                </a:solidFill>
                <a:latin typeface="+mj-lt"/>
                <a:ea typeface="Avenir"/>
                <a:cs typeface="Avenir"/>
                <a:sym typeface="Avenir"/>
              </a:rPr>
            </a:br>
            <a:r>
              <a:rPr lang="cs-CZ" sz="2000" b="1" dirty="0">
                <a:solidFill>
                  <a:schemeClr val="accent6"/>
                </a:solidFill>
                <a:latin typeface="+mj-lt"/>
                <a:ea typeface="Avenir"/>
                <a:cs typeface="Avenir"/>
                <a:sym typeface="Avenir"/>
              </a:rPr>
              <a:t>síťový kabel</a:t>
            </a:r>
            <a:endParaRPr sz="2000" b="1" dirty="0">
              <a:solidFill>
                <a:schemeClr val="accent6"/>
              </a:solidFill>
              <a:latin typeface="+mj-lt"/>
              <a:ea typeface="Avenir"/>
              <a:cs typeface="Avenir"/>
              <a:sym typeface="Avenir"/>
            </a:endParaRPr>
          </a:p>
        </p:txBody>
      </p:sp>
      <p:sp>
        <p:nvSpPr>
          <p:cNvPr id="2" name="Zástupný symbol pro číslo snímku 1">
            <a:extLst>
              <a:ext uri="{FF2B5EF4-FFF2-40B4-BE49-F238E27FC236}">
                <a16:creationId xmlns:a16="http://schemas.microsoft.com/office/drawing/2014/main" id="{48564A3B-67F7-BD76-5DB8-3DF076EA209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6200445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"/>
          <p:cNvSpPr txBox="1">
            <a:spLocks noGrp="1"/>
          </p:cNvSpPr>
          <p:nvPr>
            <p:ph type="title"/>
          </p:nvPr>
        </p:nvSpPr>
        <p:spPr>
          <a:xfrm>
            <a:off x="457200" y="228601"/>
            <a:ext cx="11277600" cy="838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</a:pPr>
            <a:r>
              <a:rPr lang="cs-CZ" sz="3600" b="1" dirty="0">
                <a:solidFill>
                  <a:schemeClr val="accent4"/>
                </a:solidFill>
              </a:rPr>
              <a:t>Jak byste se připojili k Internetu? </a:t>
            </a:r>
            <a:endParaRPr sz="3600" b="1" dirty="0">
              <a:solidFill>
                <a:schemeClr val="accent4"/>
              </a:solidFill>
            </a:endParaRPr>
          </a:p>
        </p:txBody>
      </p:sp>
      <p:pic>
        <p:nvPicPr>
          <p:cNvPr id="109" name="Google Shape;109;p2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/>
          <a:srcRect l="1251" t="3755" r="12689" b="6981"/>
          <a:stretch/>
        </p:blipFill>
        <p:spPr>
          <a:xfrm>
            <a:off x="457201" y="1254228"/>
            <a:ext cx="2681288" cy="1854097"/>
          </a:xfrm>
          <a:prstGeom prst="roundRect">
            <a:avLst>
              <a:gd name="adj" fmla="val 3082"/>
            </a:avLst>
          </a:prstGeom>
          <a:noFill/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4"/>
            </a:outerShdw>
          </a:effectLst>
        </p:spPr>
      </p:pic>
      <p:pic>
        <p:nvPicPr>
          <p:cNvPr id="110" name="Google Shape;110;p2"/>
          <p:cNvPicPr preferRelativeResize="0"/>
          <p:nvPr/>
        </p:nvPicPr>
        <p:blipFill rotWithShape="1">
          <a:blip r:embed="rId4"/>
          <a:srcRect l="10991" t="6377" r="3004" b="4378"/>
          <a:stretch/>
        </p:blipFill>
        <p:spPr>
          <a:xfrm>
            <a:off x="3321050" y="1254228"/>
            <a:ext cx="2681288" cy="1854097"/>
          </a:xfrm>
          <a:prstGeom prst="roundRect">
            <a:avLst>
              <a:gd name="adj" fmla="val 3082"/>
            </a:avLst>
          </a:prstGeom>
          <a:noFill/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4"/>
            </a:outerShdw>
          </a:effectLst>
        </p:spPr>
      </p:pic>
      <p:pic>
        <p:nvPicPr>
          <p:cNvPr id="111" name="Google Shape;111;p2" descr="Obsah obrázku interiér, zeď&#10;&#10;Popis byl vytvořen automaticky"/>
          <p:cNvPicPr preferRelativeResize="0"/>
          <p:nvPr/>
        </p:nvPicPr>
        <p:blipFill rotWithShape="1">
          <a:blip r:embed="rId5"/>
          <a:srcRect l="8622" t="16257" r="10806" b="219"/>
          <a:stretch/>
        </p:blipFill>
        <p:spPr>
          <a:xfrm>
            <a:off x="6184899" y="1249363"/>
            <a:ext cx="2682876" cy="1854097"/>
          </a:xfrm>
          <a:prstGeom prst="roundRect">
            <a:avLst>
              <a:gd name="adj" fmla="val 3082"/>
            </a:avLst>
          </a:prstGeom>
          <a:noFill/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4"/>
            </a:outerShdw>
          </a:effectLst>
        </p:spPr>
      </p:pic>
      <p:pic>
        <p:nvPicPr>
          <p:cNvPr id="112" name="Google Shape;112;p2"/>
          <p:cNvPicPr preferRelativeResize="0"/>
          <p:nvPr/>
        </p:nvPicPr>
        <p:blipFill rotWithShape="1">
          <a:blip r:embed="rId6"/>
          <a:srcRect l="16216" t="8271" r="2756" b="7733"/>
          <a:stretch/>
        </p:blipFill>
        <p:spPr>
          <a:xfrm>
            <a:off x="9051926" y="1249363"/>
            <a:ext cx="2682873" cy="1854097"/>
          </a:xfrm>
          <a:prstGeom prst="roundRect">
            <a:avLst>
              <a:gd name="adj" fmla="val 3082"/>
            </a:avLst>
          </a:prstGeom>
          <a:noFill/>
          <a:ln w="28575">
            <a:solidFill>
              <a:schemeClr val="accent4"/>
            </a:solidFill>
          </a:ln>
          <a:effectLst>
            <a:outerShdw dist="38100" dir="2700000" algn="tl" rotWithShape="0">
              <a:schemeClr val="accent4"/>
            </a:outerShdw>
          </a:effectLst>
        </p:spPr>
      </p:pic>
      <p:pic>
        <p:nvPicPr>
          <p:cNvPr id="113" name="Google Shape;113;p2"/>
          <p:cNvPicPr preferRelativeResize="0"/>
          <p:nvPr/>
        </p:nvPicPr>
        <p:blipFill rotWithShape="1">
          <a:blip r:embed="rId7">
            <a:duotone>
              <a:schemeClr val="bg2">
                <a:shade val="45000"/>
                <a:satMod val="135000"/>
              </a:schemeClr>
              <a:prstClr val="white"/>
            </a:duotone>
          </a:blip>
          <a:srcRect t="-10274" b="-10274"/>
          <a:stretch/>
        </p:blipFill>
        <p:spPr>
          <a:xfrm>
            <a:off x="5710237" y="4311651"/>
            <a:ext cx="771525" cy="838200"/>
          </a:xfrm>
          <a:prstGeom prst="roundRect">
            <a:avLst>
              <a:gd name="adj" fmla="val 0"/>
            </a:avLst>
          </a:prstGeom>
          <a:noFill/>
          <a:ln w="12700">
            <a:noFill/>
          </a:ln>
          <a:effectLst>
            <a:outerShdw dist="38100" dir="2700000" algn="tl" rotWithShape="0">
              <a:schemeClr val="bg1"/>
            </a:outerShdw>
          </a:effectLst>
        </p:spPr>
      </p:pic>
      <p:pic>
        <p:nvPicPr>
          <p:cNvPr id="114" name="Google Shape;114;p2"/>
          <p:cNvPicPr preferRelativeResize="0"/>
          <p:nvPr/>
        </p:nvPicPr>
        <p:blipFill rotWithShape="1">
          <a:blip r:embed="rId8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 t="-3667" b="-3667"/>
          <a:stretch/>
        </p:blipFill>
        <p:spPr>
          <a:xfrm>
            <a:off x="9055100" y="4316517"/>
            <a:ext cx="771526" cy="833333"/>
          </a:xfrm>
          <a:prstGeom prst="roundRect">
            <a:avLst>
              <a:gd name="adj" fmla="val 0"/>
            </a:avLst>
          </a:prstGeom>
          <a:noFill/>
          <a:ln w="12700">
            <a:noFill/>
          </a:ln>
          <a:effectLst>
            <a:outerShdw dist="38100" dir="2700000" algn="tl" rotWithShape="0">
              <a:schemeClr val="bg1"/>
            </a:outerShdw>
          </a:effectLst>
        </p:spPr>
      </p:pic>
      <p:pic>
        <p:nvPicPr>
          <p:cNvPr id="115" name="Google Shape;115;p2"/>
          <p:cNvPicPr preferRelativeResize="0"/>
          <p:nvPr/>
        </p:nvPicPr>
        <p:blipFill rotWithShape="1">
          <a:blip r:embed="rId9">
            <a:alphaModFix/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-12328" t="-12329" r="-12328" b="-12329"/>
          <a:stretch/>
        </p:blipFill>
        <p:spPr>
          <a:xfrm>
            <a:off x="2366963" y="4316516"/>
            <a:ext cx="771525" cy="833334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2"/>
          <p:cNvSpPr txBox="1"/>
          <p:nvPr/>
        </p:nvSpPr>
        <p:spPr>
          <a:xfrm>
            <a:off x="1411287" y="5332413"/>
            <a:ext cx="2682875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b="0" i="0" u="none" strike="noStrike" cap="none" dirty="0">
                <a:solidFill>
                  <a:schemeClr val="dk1"/>
                </a:solidFill>
                <a:latin typeface="+mn-lt"/>
                <a:ea typeface="Avenir"/>
                <a:cs typeface="Avenir"/>
                <a:sym typeface="Avenir"/>
              </a:rPr>
              <a:t>Připojení přes </a:t>
            </a:r>
            <a:br>
              <a:rPr lang="cs-CZ" sz="2000" b="0" i="0" u="none" strike="noStrike" cap="none" dirty="0">
                <a:solidFill>
                  <a:schemeClr val="dk1"/>
                </a:solidFill>
                <a:latin typeface="+mn-lt"/>
                <a:ea typeface="Avenir"/>
                <a:cs typeface="Avenir"/>
                <a:sym typeface="Avenir"/>
              </a:rPr>
            </a:br>
            <a:r>
              <a:rPr lang="cs-CZ" sz="2000" b="1" i="0" u="none" strike="noStrike" cap="none" dirty="0" err="1">
                <a:solidFill>
                  <a:schemeClr val="accent1"/>
                </a:solidFill>
                <a:latin typeface="+mn-lt"/>
                <a:ea typeface="Avenir"/>
                <a:cs typeface="Avenir"/>
                <a:sym typeface="Avenir"/>
              </a:rPr>
              <a:t>Wi</a:t>
            </a:r>
            <a:r>
              <a:rPr lang="cs-CZ" sz="2000" b="1" i="0" u="none" strike="noStrike" cap="none" dirty="0">
                <a:solidFill>
                  <a:schemeClr val="accent1"/>
                </a:solidFill>
                <a:latin typeface="+mn-lt"/>
                <a:ea typeface="Avenir"/>
                <a:cs typeface="Avenir"/>
                <a:sym typeface="Avenir"/>
              </a:rPr>
              <a:t>-</a:t>
            </a:r>
            <a:r>
              <a:rPr lang="en-US" sz="2000" b="1" i="0" u="none" strike="noStrike" cap="none" dirty="0">
                <a:solidFill>
                  <a:schemeClr val="accent1"/>
                </a:solidFill>
                <a:latin typeface="+mn-lt"/>
                <a:ea typeface="Avenir"/>
                <a:cs typeface="Avenir"/>
                <a:sym typeface="Avenir"/>
              </a:rPr>
              <a:t>F</a:t>
            </a:r>
            <a:r>
              <a:rPr lang="cs-CZ" sz="2000" b="1" i="0" u="none" strike="noStrike" cap="none" dirty="0">
                <a:solidFill>
                  <a:schemeClr val="accent1"/>
                </a:solidFill>
                <a:latin typeface="+mn-lt"/>
                <a:ea typeface="Avenir"/>
                <a:cs typeface="Avenir"/>
                <a:sym typeface="Avenir"/>
              </a:rPr>
              <a:t>i</a:t>
            </a:r>
            <a:endParaRPr sz="2000" b="1" dirty="0">
              <a:solidFill>
                <a:schemeClr val="accent1"/>
              </a:solidFill>
              <a:latin typeface="+mn-lt"/>
              <a:ea typeface="Avenir"/>
              <a:cs typeface="Avenir"/>
              <a:sym typeface="Avenir"/>
            </a:endParaRPr>
          </a:p>
        </p:txBody>
      </p:sp>
      <p:sp>
        <p:nvSpPr>
          <p:cNvPr id="117" name="Google Shape;117;p2"/>
          <p:cNvSpPr txBox="1"/>
          <p:nvPr/>
        </p:nvSpPr>
        <p:spPr>
          <a:xfrm>
            <a:off x="4754562" y="5332413"/>
            <a:ext cx="2681289" cy="838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dirty="0">
                <a:solidFill>
                  <a:schemeClr val="dk1"/>
                </a:solidFill>
                <a:latin typeface="+mj-lt"/>
                <a:ea typeface="Avenir"/>
                <a:cs typeface="Avenir"/>
                <a:sym typeface="Avenir"/>
              </a:rPr>
              <a:t>Připojení přes </a:t>
            </a:r>
            <a:br>
              <a:rPr lang="cs-CZ" sz="2000" dirty="0">
                <a:solidFill>
                  <a:schemeClr val="dk1"/>
                </a:solidFill>
                <a:latin typeface="+mj-lt"/>
                <a:ea typeface="Avenir"/>
                <a:cs typeface="Avenir"/>
                <a:sym typeface="Avenir"/>
              </a:rPr>
            </a:br>
            <a:r>
              <a:rPr lang="cs-CZ" sz="2000" b="1" dirty="0">
                <a:solidFill>
                  <a:srgbClr val="C94747"/>
                </a:solidFill>
                <a:latin typeface="+mj-lt"/>
                <a:ea typeface="Avenir"/>
                <a:cs typeface="Avenir"/>
                <a:sym typeface="Avenir"/>
              </a:rPr>
              <a:t>mobilní data</a:t>
            </a:r>
            <a:endParaRPr sz="2000" b="1" dirty="0">
              <a:solidFill>
                <a:srgbClr val="C94747"/>
              </a:solidFill>
              <a:latin typeface="+mj-lt"/>
              <a:ea typeface="Avenir"/>
              <a:cs typeface="Avenir"/>
              <a:sym typeface="Avenir"/>
            </a:endParaRPr>
          </a:p>
        </p:txBody>
      </p:sp>
      <p:sp>
        <p:nvSpPr>
          <p:cNvPr id="118" name="Google Shape;118;p2"/>
          <p:cNvSpPr txBox="1"/>
          <p:nvPr/>
        </p:nvSpPr>
        <p:spPr>
          <a:xfrm>
            <a:off x="8097840" y="5342146"/>
            <a:ext cx="2682873" cy="8300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dirty="0">
                <a:solidFill>
                  <a:schemeClr val="dk1"/>
                </a:solidFill>
                <a:latin typeface="+mj-lt"/>
                <a:ea typeface="Avenir"/>
                <a:cs typeface="Avenir"/>
                <a:sym typeface="Avenir"/>
              </a:rPr>
              <a:t>Připojení přes </a:t>
            </a:r>
            <a:br>
              <a:rPr lang="cs-CZ" sz="2000" dirty="0">
                <a:solidFill>
                  <a:schemeClr val="dk1"/>
                </a:solidFill>
                <a:latin typeface="+mj-lt"/>
                <a:ea typeface="Avenir"/>
                <a:cs typeface="Avenir"/>
                <a:sym typeface="Avenir"/>
              </a:rPr>
            </a:br>
            <a:r>
              <a:rPr lang="cs-CZ" sz="2000" b="1" dirty="0">
                <a:solidFill>
                  <a:schemeClr val="accent6"/>
                </a:solidFill>
                <a:latin typeface="+mj-lt"/>
                <a:ea typeface="Avenir"/>
                <a:cs typeface="Avenir"/>
                <a:sym typeface="Avenir"/>
              </a:rPr>
              <a:t>síťový kabel</a:t>
            </a:r>
            <a:endParaRPr sz="2000" b="1" dirty="0">
              <a:solidFill>
                <a:schemeClr val="accent6"/>
              </a:solidFill>
              <a:latin typeface="+mj-lt"/>
              <a:ea typeface="Avenir"/>
              <a:cs typeface="Avenir"/>
              <a:sym typeface="Avenir"/>
            </a:endParaRPr>
          </a:p>
        </p:txBody>
      </p:sp>
      <p:sp>
        <p:nvSpPr>
          <p:cNvPr id="2" name="Zástupný symbol pro číslo snímku 1">
            <a:extLst>
              <a:ext uri="{FF2B5EF4-FFF2-40B4-BE49-F238E27FC236}">
                <a16:creationId xmlns:a16="http://schemas.microsoft.com/office/drawing/2014/main" id="{48564A3B-67F7-BD76-5DB8-3DF076EA209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mtClean="0"/>
              <a:t>3</a:t>
            </a:fld>
            <a:endParaRPr lang="cs-CZ"/>
          </a:p>
        </p:txBody>
      </p:sp>
      <p:grpSp>
        <p:nvGrpSpPr>
          <p:cNvPr id="3" name="Skupina 2">
            <a:extLst>
              <a:ext uri="{FF2B5EF4-FFF2-40B4-BE49-F238E27FC236}">
                <a16:creationId xmlns:a16="http://schemas.microsoft.com/office/drawing/2014/main" id="{6F8883ED-9665-A4A6-D91A-B8B028BE8BFB}"/>
              </a:ext>
            </a:extLst>
          </p:cNvPr>
          <p:cNvGrpSpPr/>
          <p:nvPr/>
        </p:nvGrpSpPr>
        <p:grpSpPr>
          <a:xfrm>
            <a:off x="557213" y="2812447"/>
            <a:ext cx="720000" cy="720000"/>
            <a:chOff x="2366963" y="3305175"/>
            <a:chExt cx="552450" cy="552450"/>
          </a:xfrm>
        </p:grpSpPr>
        <p:sp>
          <p:nvSpPr>
            <p:cNvPr id="4" name="Ovál 3">
              <a:extLst>
                <a:ext uri="{FF2B5EF4-FFF2-40B4-BE49-F238E27FC236}">
                  <a16:creationId xmlns:a16="http://schemas.microsoft.com/office/drawing/2014/main" id="{7784F455-9B89-8D2E-B090-942AE0EAB01B}"/>
                </a:ext>
              </a:extLst>
            </p:cNvPr>
            <p:cNvSpPr/>
            <p:nvPr/>
          </p:nvSpPr>
          <p:spPr>
            <a:xfrm>
              <a:off x="2366963" y="3305175"/>
              <a:ext cx="552450" cy="55245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  <a:effectLst>
              <a:outerShdw dist="38100" dir="2700000" algn="tl" rotWithShape="0">
                <a:schemeClr val="accent4"/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Google Shape;115;p2">
              <a:extLst>
                <a:ext uri="{FF2B5EF4-FFF2-40B4-BE49-F238E27FC236}">
                  <a16:creationId xmlns:a16="http://schemas.microsoft.com/office/drawing/2014/main" id="{9864A28C-0036-87CE-34D2-6169C01762B6}"/>
                </a:ext>
              </a:extLst>
            </p:cNvPr>
            <p:cNvPicPr preferRelativeResize="0"/>
            <p:nvPr/>
          </p:nvPicPr>
          <p:blipFill rotWithShape="1">
            <a:blip r:embed="rId9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/>
          </p:blipFill>
          <p:spPr>
            <a:xfrm>
              <a:off x="2439996" y="3361930"/>
              <a:ext cx="406384" cy="438940"/>
            </a:xfrm>
            <a:prstGeom prst="roundRect">
              <a:avLst>
                <a:gd name="adj" fmla="val 0"/>
              </a:avLst>
            </a:prstGeom>
            <a:noFill/>
            <a:ln w="12700">
              <a:noFill/>
            </a:ln>
            <a:effectLst/>
          </p:spPr>
        </p:pic>
      </p:grpSp>
      <p:grpSp>
        <p:nvGrpSpPr>
          <p:cNvPr id="6" name="Skupina 5">
            <a:extLst>
              <a:ext uri="{FF2B5EF4-FFF2-40B4-BE49-F238E27FC236}">
                <a16:creationId xmlns:a16="http://schemas.microsoft.com/office/drawing/2014/main" id="{043C5FA7-6D83-AB56-EB45-711EB45FB68C}"/>
              </a:ext>
            </a:extLst>
          </p:cNvPr>
          <p:cNvGrpSpPr/>
          <p:nvPr/>
        </p:nvGrpSpPr>
        <p:grpSpPr>
          <a:xfrm>
            <a:off x="1372396" y="2827235"/>
            <a:ext cx="720000" cy="720000"/>
            <a:chOff x="3262414" y="3305175"/>
            <a:chExt cx="552450" cy="552450"/>
          </a:xfrm>
        </p:grpSpPr>
        <p:sp>
          <p:nvSpPr>
            <p:cNvPr id="7" name="Ovál 6">
              <a:extLst>
                <a:ext uri="{FF2B5EF4-FFF2-40B4-BE49-F238E27FC236}">
                  <a16:creationId xmlns:a16="http://schemas.microsoft.com/office/drawing/2014/main" id="{00423451-FC95-2F43-8917-ED134CD571DC}"/>
                </a:ext>
              </a:extLst>
            </p:cNvPr>
            <p:cNvSpPr/>
            <p:nvPr/>
          </p:nvSpPr>
          <p:spPr>
            <a:xfrm>
              <a:off x="3262414" y="3305175"/>
              <a:ext cx="552450" cy="55245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2"/>
              </a:solidFill>
            </a:ln>
            <a:effectLst>
              <a:outerShdw dist="38100" dir="2700000" algn="tl" rotWithShape="0">
                <a:schemeClr val="accent4"/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" name="Google Shape;113;p2">
              <a:extLst>
                <a:ext uri="{FF2B5EF4-FFF2-40B4-BE49-F238E27FC236}">
                  <a16:creationId xmlns:a16="http://schemas.microsoft.com/office/drawing/2014/main" id="{A38ED513-0695-85DF-5D1F-B45A99FCB68A}"/>
                </a:ext>
              </a:extLst>
            </p:cNvPr>
            <p:cNvPicPr preferRelativeResize="0"/>
            <p:nvPr/>
          </p:nvPicPr>
          <p:blipFill rotWithShape="1">
            <a:blip r:embed="rId7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t="-10274" b="-10274"/>
            <a:stretch/>
          </p:blipFill>
          <p:spPr>
            <a:xfrm>
              <a:off x="3295315" y="3305176"/>
              <a:ext cx="486648" cy="528704"/>
            </a:xfrm>
            <a:prstGeom prst="roundRect">
              <a:avLst>
                <a:gd name="adj" fmla="val 0"/>
              </a:avLst>
            </a:prstGeom>
            <a:noFill/>
            <a:ln w="12700">
              <a:noFill/>
            </a:ln>
            <a:effectLst/>
          </p:spPr>
        </p:pic>
      </p:grpSp>
      <p:grpSp>
        <p:nvGrpSpPr>
          <p:cNvPr id="9" name="Skupina 8">
            <a:extLst>
              <a:ext uri="{FF2B5EF4-FFF2-40B4-BE49-F238E27FC236}">
                <a16:creationId xmlns:a16="http://schemas.microsoft.com/office/drawing/2014/main" id="{D0BFABCC-855F-ECAC-38E3-DCE8536CEBA0}"/>
              </a:ext>
            </a:extLst>
          </p:cNvPr>
          <p:cNvGrpSpPr/>
          <p:nvPr/>
        </p:nvGrpSpPr>
        <p:grpSpPr>
          <a:xfrm>
            <a:off x="3424223" y="2827235"/>
            <a:ext cx="720000" cy="720000"/>
            <a:chOff x="3262414" y="3305175"/>
            <a:chExt cx="552450" cy="552450"/>
          </a:xfrm>
        </p:grpSpPr>
        <p:sp>
          <p:nvSpPr>
            <p:cNvPr id="10" name="Ovál 9">
              <a:extLst>
                <a:ext uri="{FF2B5EF4-FFF2-40B4-BE49-F238E27FC236}">
                  <a16:creationId xmlns:a16="http://schemas.microsoft.com/office/drawing/2014/main" id="{C6BA1403-2E89-A80E-3203-3F0D77553660}"/>
                </a:ext>
              </a:extLst>
            </p:cNvPr>
            <p:cNvSpPr/>
            <p:nvPr/>
          </p:nvSpPr>
          <p:spPr>
            <a:xfrm>
              <a:off x="3262414" y="3305175"/>
              <a:ext cx="552450" cy="55245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bg2"/>
              </a:solidFill>
            </a:ln>
            <a:effectLst>
              <a:outerShdw dist="38100" dir="2700000" algn="tl" rotWithShape="0">
                <a:schemeClr val="accent4"/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1" name="Google Shape;113;p2">
              <a:extLst>
                <a:ext uri="{FF2B5EF4-FFF2-40B4-BE49-F238E27FC236}">
                  <a16:creationId xmlns:a16="http://schemas.microsoft.com/office/drawing/2014/main" id="{89F42AA5-5877-7EB6-765B-9B0957DFEE4A}"/>
                </a:ext>
              </a:extLst>
            </p:cNvPr>
            <p:cNvPicPr preferRelativeResize="0"/>
            <p:nvPr/>
          </p:nvPicPr>
          <p:blipFill rotWithShape="1">
            <a:blip r:embed="rId7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t="-10274" b="-10274"/>
            <a:stretch/>
          </p:blipFill>
          <p:spPr>
            <a:xfrm>
              <a:off x="3295315" y="3305176"/>
              <a:ext cx="486648" cy="528704"/>
            </a:xfrm>
            <a:prstGeom prst="roundRect">
              <a:avLst>
                <a:gd name="adj" fmla="val 0"/>
              </a:avLst>
            </a:prstGeom>
            <a:noFill/>
            <a:ln w="12700">
              <a:noFill/>
            </a:ln>
            <a:effectLst/>
          </p:spPr>
        </p:pic>
      </p:grpSp>
      <p:grpSp>
        <p:nvGrpSpPr>
          <p:cNvPr id="12" name="Skupina 11">
            <a:extLst>
              <a:ext uri="{FF2B5EF4-FFF2-40B4-BE49-F238E27FC236}">
                <a16:creationId xmlns:a16="http://schemas.microsoft.com/office/drawing/2014/main" id="{0EA013C0-6C83-2B87-9440-C672E5258879}"/>
              </a:ext>
            </a:extLst>
          </p:cNvPr>
          <p:cNvGrpSpPr/>
          <p:nvPr/>
        </p:nvGrpSpPr>
        <p:grpSpPr>
          <a:xfrm>
            <a:off x="6288072" y="2812447"/>
            <a:ext cx="720000" cy="720000"/>
            <a:chOff x="2366963" y="3305175"/>
            <a:chExt cx="552450" cy="552450"/>
          </a:xfrm>
        </p:grpSpPr>
        <p:sp>
          <p:nvSpPr>
            <p:cNvPr id="13" name="Ovál 12">
              <a:extLst>
                <a:ext uri="{FF2B5EF4-FFF2-40B4-BE49-F238E27FC236}">
                  <a16:creationId xmlns:a16="http://schemas.microsoft.com/office/drawing/2014/main" id="{88D25CD7-8F28-B55D-C980-9640E65C2F60}"/>
                </a:ext>
              </a:extLst>
            </p:cNvPr>
            <p:cNvSpPr/>
            <p:nvPr/>
          </p:nvSpPr>
          <p:spPr>
            <a:xfrm>
              <a:off x="2366963" y="3305175"/>
              <a:ext cx="552450" cy="55245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  <a:effectLst>
              <a:outerShdw dist="38100" dir="2700000" algn="tl" rotWithShape="0">
                <a:schemeClr val="accent4"/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Google Shape;115;p2">
              <a:extLst>
                <a:ext uri="{FF2B5EF4-FFF2-40B4-BE49-F238E27FC236}">
                  <a16:creationId xmlns:a16="http://schemas.microsoft.com/office/drawing/2014/main" id="{528C6806-6C77-25A9-7E4F-1795F577828A}"/>
                </a:ext>
              </a:extLst>
            </p:cNvPr>
            <p:cNvPicPr preferRelativeResize="0"/>
            <p:nvPr/>
          </p:nvPicPr>
          <p:blipFill rotWithShape="1">
            <a:blip r:embed="rId9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/>
          </p:blipFill>
          <p:spPr>
            <a:xfrm>
              <a:off x="2439996" y="3361930"/>
              <a:ext cx="406384" cy="438940"/>
            </a:xfrm>
            <a:prstGeom prst="roundRect">
              <a:avLst>
                <a:gd name="adj" fmla="val 0"/>
              </a:avLst>
            </a:prstGeom>
            <a:noFill/>
            <a:ln w="12700">
              <a:noFill/>
            </a:ln>
            <a:effectLst/>
          </p:spPr>
        </p:pic>
      </p:grpSp>
      <p:grpSp>
        <p:nvGrpSpPr>
          <p:cNvPr id="15" name="Skupina 14">
            <a:extLst>
              <a:ext uri="{FF2B5EF4-FFF2-40B4-BE49-F238E27FC236}">
                <a16:creationId xmlns:a16="http://schemas.microsoft.com/office/drawing/2014/main" id="{171C2597-4185-FD0C-A925-EDE4FA05E7ED}"/>
              </a:ext>
            </a:extLst>
          </p:cNvPr>
          <p:cNvGrpSpPr/>
          <p:nvPr/>
        </p:nvGrpSpPr>
        <p:grpSpPr>
          <a:xfrm>
            <a:off x="7103255" y="2812447"/>
            <a:ext cx="720000" cy="720000"/>
            <a:chOff x="4171831" y="3305175"/>
            <a:chExt cx="552450" cy="552450"/>
          </a:xfrm>
        </p:grpSpPr>
        <p:sp>
          <p:nvSpPr>
            <p:cNvPr id="16" name="Ovál 15">
              <a:extLst>
                <a:ext uri="{FF2B5EF4-FFF2-40B4-BE49-F238E27FC236}">
                  <a16:creationId xmlns:a16="http://schemas.microsoft.com/office/drawing/2014/main" id="{5001C1A5-0BF9-3F5E-D395-EF5CC038E079}"/>
                </a:ext>
              </a:extLst>
            </p:cNvPr>
            <p:cNvSpPr/>
            <p:nvPr/>
          </p:nvSpPr>
          <p:spPr>
            <a:xfrm>
              <a:off x="4171831" y="3305175"/>
              <a:ext cx="552450" cy="55245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6"/>
              </a:solidFill>
            </a:ln>
            <a:effectLst>
              <a:outerShdw dist="38100" dir="2700000" algn="tl" rotWithShape="0">
                <a:schemeClr val="accent4"/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oogle Shape;114;p2">
              <a:extLst>
                <a:ext uri="{FF2B5EF4-FFF2-40B4-BE49-F238E27FC236}">
                  <a16:creationId xmlns:a16="http://schemas.microsoft.com/office/drawing/2014/main" id="{A258710C-1F95-30BC-F646-F3A22C7B03BA}"/>
                </a:ext>
              </a:extLst>
            </p:cNvPr>
            <p:cNvPicPr preferRelativeResize="0"/>
            <p:nvPr/>
          </p:nvPicPr>
          <p:blipFill rotWithShape="1">
            <a:blip r:embed="rId8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 l="12384" t="-3666" b="40394"/>
            <a:stretch/>
          </p:blipFill>
          <p:spPr>
            <a:xfrm>
              <a:off x="4183855" y="3412522"/>
              <a:ext cx="468313" cy="340328"/>
            </a:xfrm>
            <a:prstGeom prst="roundRect">
              <a:avLst>
                <a:gd name="adj" fmla="val 0"/>
              </a:avLst>
            </a:prstGeom>
            <a:noFill/>
            <a:ln w="12700">
              <a:noFill/>
            </a:ln>
            <a:effectLst/>
          </p:spPr>
        </p:pic>
      </p:grpSp>
      <p:grpSp>
        <p:nvGrpSpPr>
          <p:cNvPr id="18" name="Skupina 17">
            <a:extLst>
              <a:ext uri="{FF2B5EF4-FFF2-40B4-BE49-F238E27FC236}">
                <a16:creationId xmlns:a16="http://schemas.microsoft.com/office/drawing/2014/main" id="{B455686E-FDB7-8261-98C3-85FB3CC4DE9E}"/>
              </a:ext>
            </a:extLst>
          </p:cNvPr>
          <p:cNvGrpSpPr/>
          <p:nvPr/>
        </p:nvGrpSpPr>
        <p:grpSpPr>
          <a:xfrm>
            <a:off x="9143660" y="2812447"/>
            <a:ext cx="720000" cy="720000"/>
            <a:chOff x="2366963" y="3305175"/>
            <a:chExt cx="552450" cy="552450"/>
          </a:xfrm>
        </p:grpSpPr>
        <p:sp>
          <p:nvSpPr>
            <p:cNvPr id="19" name="Ovál 18">
              <a:extLst>
                <a:ext uri="{FF2B5EF4-FFF2-40B4-BE49-F238E27FC236}">
                  <a16:creationId xmlns:a16="http://schemas.microsoft.com/office/drawing/2014/main" id="{4AEBECFB-3BD1-4290-DA60-78988C0985A3}"/>
                </a:ext>
              </a:extLst>
            </p:cNvPr>
            <p:cNvSpPr/>
            <p:nvPr/>
          </p:nvSpPr>
          <p:spPr>
            <a:xfrm>
              <a:off x="2366963" y="3305175"/>
              <a:ext cx="552450" cy="55245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  <a:effectLst>
              <a:outerShdw dist="38100" dir="2700000" algn="tl" rotWithShape="0">
                <a:schemeClr val="accent4"/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Google Shape;115;p2">
              <a:extLst>
                <a:ext uri="{FF2B5EF4-FFF2-40B4-BE49-F238E27FC236}">
                  <a16:creationId xmlns:a16="http://schemas.microsoft.com/office/drawing/2014/main" id="{25A2A55C-C613-F1E2-1F38-8CB37F0B51ED}"/>
                </a:ext>
              </a:extLst>
            </p:cNvPr>
            <p:cNvPicPr preferRelativeResize="0"/>
            <p:nvPr/>
          </p:nvPicPr>
          <p:blipFill rotWithShape="1">
            <a:blip r:embed="rId9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/>
          </p:blipFill>
          <p:spPr>
            <a:xfrm>
              <a:off x="2439996" y="3361930"/>
              <a:ext cx="406384" cy="438940"/>
            </a:xfrm>
            <a:prstGeom prst="roundRect">
              <a:avLst>
                <a:gd name="adj" fmla="val 0"/>
              </a:avLst>
            </a:prstGeom>
            <a:noFill/>
            <a:ln w="12700">
              <a:noFill/>
            </a:ln>
            <a:effectLst/>
          </p:spPr>
        </p:pic>
      </p:grpSp>
      <p:grpSp>
        <p:nvGrpSpPr>
          <p:cNvPr id="21" name="Skupina 20">
            <a:extLst>
              <a:ext uri="{FF2B5EF4-FFF2-40B4-BE49-F238E27FC236}">
                <a16:creationId xmlns:a16="http://schemas.microsoft.com/office/drawing/2014/main" id="{7BCBBB37-A772-42DF-8830-783173809B7C}"/>
              </a:ext>
            </a:extLst>
          </p:cNvPr>
          <p:cNvGrpSpPr/>
          <p:nvPr/>
        </p:nvGrpSpPr>
        <p:grpSpPr>
          <a:xfrm>
            <a:off x="9952628" y="2817095"/>
            <a:ext cx="720000" cy="720000"/>
            <a:chOff x="4171831" y="3305175"/>
            <a:chExt cx="552450" cy="552450"/>
          </a:xfrm>
        </p:grpSpPr>
        <p:sp>
          <p:nvSpPr>
            <p:cNvPr id="22" name="Ovál 21">
              <a:extLst>
                <a:ext uri="{FF2B5EF4-FFF2-40B4-BE49-F238E27FC236}">
                  <a16:creationId xmlns:a16="http://schemas.microsoft.com/office/drawing/2014/main" id="{7A2038C2-98B1-41CF-A282-F0B77C820CBA}"/>
                </a:ext>
              </a:extLst>
            </p:cNvPr>
            <p:cNvSpPr/>
            <p:nvPr/>
          </p:nvSpPr>
          <p:spPr>
            <a:xfrm>
              <a:off x="4171831" y="3305175"/>
              <a:ext cx="552450" cy="55245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6"/>
              </a:solidFill>
            </a:ln>
            <a:effectLst>
              <a:outerShdw dist="38100" dir="2700000" algn="tl" rotWithShape="0">
                <a:schemeClr val="accent4"/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3" name="Google Shape;114;p2">
              <a:extLst>
                <a:ext uri="{FF2B5EF4-FFF2-40B4-BE49-F238E27FC236}">
                  <a16:creationId xmlns:a16="http://schemas.microsoft.com/office/drawing/2014/main" id="{55D3F9AB-4B7B-5FFA-5076-15541482FAB7}"/>
                </a:ext>
              </a:extLst>
            </p:cNvPr>
            <p:cNvPicPr preferRelativeResize="0"/>
            <p:nvPr/>
          </p:nvPicPr>
          <p:blipFill rotWithShape="1">
            <a:blip r:embed="rId8">
              <a:duotone>
                <a:schemeClr val="accent6">
                  <a:shade val="45000"/>
                  <a:satMod val="135000"/>
                </a:schemeClr>
                <a:prstClr val="white"/>
              </a:duotone>
            </a:blip>
            <a:srcRect l="12384" t="-3666" b="40394"/>
            <a:stretch/>
          </p:blipFill>
          <p:spPr>
            <a:xfrm>
              <a:off x="4183855" y="3412522"/>
              <a:ext cx="468313" cy="340328"/>
            </a:xfrm>
            <a:prstGeom prst="roundRect">
              <a:avLst>
                <a:gd name="adj" fmla="val 0"/>
              </a:avLst>
            </a:prstGeom>
            <a:noFill/>
            <a:ln w="12700">
              <a:noFill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39086001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"/>
          <p:cNvSpPr txBox="1">
            <a:spLocks noGrp="1"/>
          </p:cNvSpPr>
          <p:nvPr>
            <p:ph type="title"/>
          </p:nvPr>
        </p:nvSpPr>
        <p:spPr>
          <a:xfrm>
            <a:off x="457200" y="228601"/>
            <a:ext cx="11277600" cy="841455"/>
          </a:xfrm>
          <a:prstGeom prst="rect">
            <a:avLst/>
          </a:prstGeom>
          <a:noFill/>
          <a:ln>
            <a:noFill/>
          </a:ln>
          <a:effectLst>
            <a:outerShdw dist="50800" dir="2700000" algn="tl" rotWithShape="0">
              <a:schemeClr val="accent6"/>
            </a:outerShdw>
          </a:effectLst>
        </p:spPr>
        <p:txBody>
          <a:bodyPr spcFirstLastPara="1" vert="horz" wrap="square" lIns="91440" tIns="45720" rIns="91440" bIns="45720" rtlCol="0" anchor="ctr" anchorCtr="0">
            <a:noAutofit/>
          </a:bodyPr>
          <a:lstStyle/>
          <a:p>
            <a:pPr algn="ctr">
              <a:spcBef>
                <a:spcPct val="0"/>
              </a:spcBef>
              <a:buClr>
                <a:srgbClr val="000000"/>
              </a:buClr>
              <a:buSzPts val="6000"/>
            </a:pPr>
            <a:r>
              <a:rPr lang="cs-CZ" b="1" kern="1200" dirty="0" err="1">
                <a:solidFill>
                  <a:schemeClr val="accent4"/>
                </a:solidFill>
                <a:latin typeface="+mj-lt"/>
                <a:ea typeface="+mj-ea"/>
                <a:cs typeface="+mj-cs"/>
              </a:rPr>
              <a:t>Wi</a:t>
            </a:r>
            <a:r>
              <a:rPr lang="en-US" b="1" kern="1200" dirty="0">
                <a:solidFill>
                  <a:schemeClr val="accent4"/>
                </a:solidFill>
                <a:latin typeface="+mj-lt"/>
                <a:ea typeface="+mj-ea"/>
                <a:cs typeface="+mj-cs"/>
              </a:rPr>
              <a:t>-F</a:t>
            </a:r>
            <a:r>
              <a:rPr lang="cs-CZ" b="1" kern="1200" dirty="0">
                <a:solidFill>
                  <a:schemeClr val="accent4"/>
                </a:solidFill>
                <a:latin typeface="+mj-lt"/>
                <a:ea typeface="+mj-ea"/>
                <a:cs typeface="+mj-cs"/>
              </a:rPr>
              <a:t>i router</a:t>
            </a:r>
            <a:endParaRPr b="1" kern="1200" dirty="0">
              <a:solidFill>
                <a:schemeClr val="accent4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32" name="Google Shape;132;p3"/>
          <p:cNvPicPr preferRelativeResize="0"/>
          <p:nvPr/>
        </p:nvPicPr>
        <p:blipFill rotWithShape="1">
          <a:blip r:embed="rId3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4939282" y="4139902"/>
            <a:ext cx="2299164" cy="1701381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5F5E6CE9-853F-D16A-EC70-078F079CD94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5179399" y="1575327"/>
            <a:ext cx="1699746" cy="162989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6" name="Rukopis 15">
                <a:extLst>
                  <a:ext uri="{FF2B5EF4-FFF2-40B4-BE49-F238E27FC236}">
                    <a16:creationId xmlns:a16="http://schemas.microsoft.com/office/drawing/2014/main" id="{D80089E1-0143-BA29-F09D-DFC7230381B1}"/>
                  </a:ext>
                </a:extLst>
              </p14:cNvPr>
              <p14:cNvContentPartPr/>
              <p14:nvPr/>
            </p14:nvContentPartPr>
            <p14:xfrm>
              <a:off x="6879145" y="1900800"/>
              <a:ext cx="3960" cy="11160"/>
            </p14:xfrm>
          </p:contentPart>
        </mc:Choice>
        <mc:Fallback xmlns="">
          <p:pic>
            <p:nvPicPr>
              <p:cNvPr id="16" name="Rukopis 15">
                <a:extLst>
                  <a:ext uri="{FF2B5EF4-FFF2-40B4-BE49-F238E27FC236}">
                    <a16:creationId xmlns:a16="http://schemas.microsoft.com/office/drawing/2014/main" id="{D80089E1-0143-BA29-F09D-DFC7230381B1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873025" y="1894680"/>
                <a:ext cx="16200" cy="2340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0AE2A6A3-B9A3-7C3C-0958-9477EE51156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mtClean="0"/>
              <a:t>4</a:t>
            </a:fld>
            <a:endParaRPr lang="cs-CZ"/>
          </a:p>
        </p:txBody>
      </p:sp>
      <p:sp>
        <p:nvSpPr>
          <p:cNvPr id="2" name="Google Shape;136;p3">
            <a:extLst>
              <a:ext uri="{FF2B5EF4-FFF2-40B4-BE49-F238E27FC236}">
                <a16:creationId xmlns:a16="http://schemas.microsoft.com/office/drawing/2014/main" id="{04FD9E22-3557-E041-BFC9-2879048915E5}"/>
              </a:ext>
            </a:extLst>
          </p:cNvPr>
          <p:cNvSpPr txBox="1"/>
          <p:nvPr/>
        </p:nvSpPr>
        <p:spPr>
          <a:xfrm>
            <a:off x="5232400" y="3290889"/>
            <a:ext cx="1774826" cy="3175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b="1" dirty="0">
                <a:ln w="0">
                  <a:noFill/>
                </a:ln>
                <a:solidFill>
                  <a:schemeClr val="accent4"/>
                </a:solidFill>
                <a:effectLst>
                  <a:glow>
                    <a:schemeClr val="bg1"/>
                  </a:glow>
                  <a:outerShdw dist="127000" dir="1680000" sx="104000" sy="104000" algn="ctr" rotWithShape="0">
                    <a:schemeClr val="bg1"/>
                  </a:outerShdw>
                </a:effectLst>
                <a:latin typeface="+mj-lt"/>
                <a:sym typeface="Avenir"/>
              </a:rPr>
              <a:t>Wi-Fi router</a:t>
            </a:r>
            <a:endParaRPr sz="2000" b="1" dirty="0">
              <a:ln w="0">
                <a:noFill/>
              </a:ln>
              <a:solidFill>
                <a:schemeClr val="accent4"/>
              </a:solidFill>
              <a:effectLst>
                <a:glow>
                  <a:schemeClr val="bg1"/>
                </a:glow>
                <a:outerShdw dist="127000" dir="1680000" sx="104000" sy="104000" algn="ctr" rotWithShape="0">
                  <a:schemeClr val="bg1"/>
                </a:outerShdw>
              </a:effectLst>
              <a:latin typeface="+mj-lt"/>
              <a:sym typeface="Avenir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3275D100-D1DE-91DD-175C-057B44F33DAA}"/>
                  </a:ext>
                </a:extLst>
              </p14:cNvPr>
              <p14:cNvContentPartPr/>
              <p14:nvPr/>
            </p14:nvContentPartPr>
            <p14:xfrm>
              <a:off x="5898319" y="5224416"/>
              <a:ext cx="214560" cy="3852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3275D100-D1DE-91DD-175C-057B44F33DAA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862679" y="5188416"/>
                <a:ext cx="286200" cy="11016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Volný tvar: obrazec 31">
            <a:extLst>
              <a:ext uri="{FF2B5EF4-FFF2-40B4-BE49-F238E27FC236}">
                <a16:creationId xmlns:a16="http://schemas.microsoft.com/office/drawing/2014/main" id="{CF55C44A-AD45-95BA-B7F8-83A30B5E7932}"/>
              </a:ext>
            </a:extLst>
          </p:cNvPr>
          <p:cNvSpPr/>
          <p:nvPr/>
        </p:nvSpPr>
        <p:spPr>
          <a:xfrm>
            <a:off x="4475285" y="3174023"/>
            <a:ext cx="3060204" cy="2786188"/>
          </a:xfrm>
          <a:custGeom>
            <a:avLst/>
            <a:gdLst>
              <a:gd name="connsiteX0" fmla="*/ 0 w 3071208"/>
              <a:gd name="connsiteY0" fmla="*/ 0 h 2786188"/>
              <a:gd name="connsiteX1" fmla="*/ 184638 w 3071208"/>
              <a:gd name="connsiteY1" fmla="*/ 492369 h 2786188"/>
              <a:gd name="connsiteX2" fmla="*/ 888023 w 3071208"/>
              <a:gd name="connsiteY2" fmla="*/ 756139 h 2786188"/>
              <a:gd name="connsiteX3" fmla="*/ 1978269 w 3071208"/>
              <a:gd name="connsiteY3" fmla="*/ 1178169 h 2786188"/>
              <a:gd name="connsiteX4" fmla="*/ 2162907 w 3071208"/>
              <a:gd name="connsiteY4" fmla="*/ 2365131 h 2786188"/>
              <a:gd name="connsiteX5" fmla="*/ 2620107 w 3071208"/>
              <a:gd name="connsiteY5" fmla="*/ 2769577 h 2786188"/>
              <a:gd name="connsiteX6" fmla="*/ 3042138 w 3071208"/>
              <a:gd name="connsiteY6" fmla="*/ 2655277 h 2786188"/>
              <a:gd name="connsiteX7" fmla="*/ 3033346 w 3071208"/>
              <a:gd name="connsiteY7" fmla="*/ 2171700 h 2786188"/>
              <a:gd name="connsiteX8" fmla="*/ 3024553 w 3071208"/>
              <a:gd name="connsiteY8" fmla="*/ 1811215 h 27861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71208" h="2786188">
                <a:moveTo>
                  <a:pt x="0" y="0"/>
                </a:moveTo>
                <a:cubicBezTo>
                  <a:pt x="18317" y="183173"/>
                  <a:pt x="36634" y="366346"/>
                  <a:pt x="184638" y="492369"/>
                </a:cubicBezTo>
                <a:cubicBezTo>
                  <a:pt x="332642" y="618392"/>
                  <a:pt x="888023" y="756139"/>
                  <a:pt x="888023" y="756139"/>
                </a:cubicBezTo>
                <a:cubicBezTo>
                  <a:pt x="1186962" y="870439"/>
                  <a:pt x="1765788" y="910004"/>
                  <a:pt x="1978269" y="1178169"/>
                </a:cubicBezTo>
                <a:cubicBezTo>
                  <a:pt x="2190750" y="1446334"/>
                  <a:pt x="2055934" y="2099896"/>
                  <a:pt x="2162907" y="2365131"/>
                </a:cubicBezTo>
                <a:cubicBezTo>
                  <a:pt x="2269880" y="2630366"/>
                  <a:pt x="2473569" y="2721219"/>
                  <a:pt x="2620107" y="2769577"/>
                </a:cubicBezTo>
                <a:cubicBezTo>
                  <a:pt x="2766646" y="2817935"/>
                  <a:pt x="2973265" y="2754923"/>
                  <a:pt x="3042138" y="2655277"/>
                </a:cubicBezTo>
                <a:cubicBezTo>
                  <a:pt x="3111011" y="2555631"/>
                  <a:pt x="3036277" y="2312377"/>
                  <a:pt x="3033346" y="2171700"/>
                </a:cubicBezTo>
                <a:cubicBezTo>
                  <a:pt x="3030415" y="2031023"/>
                  <a:pt x="3018692" y="1922584"/>
                  <a:pt x="3024553" y="1811215"/>
                </a:cubicBezTo>
              </a:path>
            </a:pathLst>
          </a:cu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Volný tvar: obrazec 30">
            <a:extLst>
              <a:ext uri="{FF2B5EF4-FFF2-40B4-BE49-F238E27FC236}">
                <a16:creationId xmlns:a16="http://schemas.microsoft.com/office/drawing/2014/main" id="{486A322C-63C8-4E2D-A582-B04E7C246D00}"/>
              </a:ext>
            </a:extLst>
          </p:cNvPr>
          <p:cNvSpPr/>
          <p:nvPr/>
        </p:nvSpPr>
        <p:spPr>
          <a:xfrm>
            <a:off x="4809392" y="2936631"/>
            <a:ext cx="2567422" cy="800100"/>
          </a:xfrm>
          <a:custGeom>
            <a:avLst/>
            <a:gdLst>
              <a:gd name="connsiteX0" fmla="*/ 0 w 2567422"/>
              <a:gd name="connsiteY0" fmla="*/ 237392 h 800100"/>
              <a:gd name="connsiteX1" fmla="*/ 254977 w 2567422"/>
              <a:gd name="connsiteY1" fmla="*/ 703384 h 800100"/>
              <a:gd name="connsiteX2" fmla="*/ 1362808 w 2567422"/>
              <a:gd name="connsiteY2" fmla="*/ 800100 h 800100"/>
              <a:gd name="connsiteX3" fmla="*/ 2382716 w 2567422"/>
              <a:gd name="connsiteY3" fmla="*/ 703384 h 800100"/>
              <a:gd name="connsiteX4" fmla="*/ 2558562 w 2567422"/>
              <a:gd name="connsiteY4" fmla="*/ 237392 h 800100"/>
              <a:gd name="connsiteX5" fmla="*/ 2479431 w 2567422"/>
              <a:gd name="connsiteY5" fmla="*/ 0 h 80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67422" h="800100">
                <a:moveTo>
                  <a:pt x="0" y="237392"/>
                </a:moveTo>
                <a:cubicBezTo>
                  <a:pt x="13921" y="423495"/>
                  <a:pt x="27842" y="609599"/>
                  <a:pt x="254977" y="703384"/>
                </a:cubicBezTo>
                <a:cubicBezTo>
                  <a:pt x="482112" y="797169"/>
                  <a:pt x="1008185" y="800100"/>
                  <a:pt x="1362808" y="800100"/>
                </a:cubicBezTo>
                <a:cubicBezTo>
                  <a:pt x="1717431" y="800100"/>
                  <a:pt x="2183424" y="797169"/>
                  <a:pt x="2382716" y="703384"/>
                </a:cubicBezTo>
                <a:cubicBezTo>
                  <a:pt x="2582008" y="609599"/>
                  <a:pt x="2542443" y="354623"/>
                  <a:pt x="2558562" y="237392"/>
                </a:cubicBezTo>
                <a:cubicBezTo>
                  <a:pt x="2574681" y="120161"/>
                  <a:pt x="2579077" y="104042"/>
                  <a:pt x="2479431" y="0"/>
                </a:cubicBezTo>
              </a:path>
            </a:pathLst>
          </a:custGeom>
          <a:noFill/>
          <a:ln w="38100">
            <a:solidFill>
              <a:srgbClr val="77ABD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Volný tvar: obrazec 25">
            <a:extLst>
              <a:ext uri="{FF2B5EF4-FFF2-40B4-BE49-F238E27FC236}">
                <a16:creationId xmlns:a16="http://schemas.microsoft.com/office/drawing/2014/main" id="{C634BF23-0398-8247-A863-A46FD8780C51}"/>
              </a:ext>
            </a:extLst>
          </p:cNvPr>
          <p:cNvSpPr/>
          <p:nvPr/>
        </p:nvSpPr>
        <p:spPr>
          <a:xfrm>
            <a:off x="2022231" y="2124050"/>
            <a:ext cx="4468052" cy="1317108"/>
          </a:xfrm>
          <a:custGeom>
            <a:avLst/>
            <a:gdLst>
              <a:gd name="connsiteX0" fmla="*/ 3780692 w 4468052"/>
              <a:gd name="connsiteY0" fmla="*/ 1067558 h 1317108"/>
              <a:gd name="connsiteX1" fmla="*/ 3868615 w 4468052"/>
              <a:gd name="connsiteY1" fmla="*/ 1278573 h 1317108"/>
              <a:gd name="connsiteX2" fmla="*/ 4290646 w 4468052"/>
              <a:gd name="connsiteY2" fmla="*/ 1269781 h 1317108"/>
              <a:gd name="connsiteX3" fmla="*/ 4466492 w 4468052"/>
              <a:gd name="connsiteY3" fmla="*/ 803788 h 1317108"/>
              <a:gd name="connsiteX4" fmla="*/ 4202723 w 4468052"/>
              <a:gd name="connsiteY4" fmla="*/ 258665 h 1317108"/>
              <a:gd name="connsiteX5" fmla="*/ 3112477 w 4468052"/>
              <a:gd name="connsiteY5" fmla="*/ 3688 h 1317108"/>
              <a:gd name="connsiteX6" fmla="*/ 1380392 w 4468052"/>
              <a:gd name="connsiteY6" fmla="*/ 434512 h 1317108"/>
              <a:gd name="connsiteX7" fmla="*/ 0 w 4468052"/>
              <a:gd name="connsiteY7" fmla="*/ 522435 h 1317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68052" h="1317108">
                <a:moveTo>
                  <a:pt x="3780692" y="1067558"/>
                </a:moveTo>
                <a:cubicBezTo>
                  <a:pt x="3782157" y="1156213"/>
                  <a:pt x="3783623" y="1244869"/>
                  <a:pt x="3868615" y="1278573"/>
                </a:cubicBezTo>
                <a:cubicBezTo>
                  <a:pt x="3953607" y="1312277"/>
                  <a:pt x="4191000" y="1348912"/>
                  <a:pt x="4290646" y="1269781"/>
                </a:cubicBezTo>
                <a:cubicBezTo>
                  <a:pt x="4390292" y="1190650"/>
                  <a:pt x="4481146" y="972307"/>
                  <a:pt x="4466492" y="803788"/>
                </a:cubicBezTo>
                <a:cubicBezTo>
                  <a:pt x="4451838" y="635269"/>
                  <a:pt x="4428392" y="392015"/>
                  <a:pt x="4202723" y="258665"/>
                </a:cubicBezTo>
                <a:cubicBezTo>
                  <a:pt x="3977054" y="125315"/>
                  <a:pt x="3582865" y="-25620"/>
                  <a:pt x="3112477" y="3688"/>
                </a:cubicBezTo>
                <a:cubicBezTo>
                  <a:pt x="2642089" y="32996"/>
                  <a:pt x="1899138" y="348054"/>
                  <a:pt x="1380392" y="434512"/>
                </a:cubicBezTo>
                <a:cubicBezTo>
                  <a:pt x="861646" y="520970"/>
                  <a:pt x="281354" y="535623"/>
                  <a:pt x="0" y="522435"/>
                </a:cubicBezTo>
              </a:path>
            </a:pathLst>
          </a:custGeom>
          <a:noFill/>
          <a:ln w="38100">
            <a:solidFill>
              <a:srgbClr val="FDC55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Google Shape;131;p3"/>
          <p:cNvSpPr txBox="1">
            <a:spLocks noGrp="1"/>
          </p:cNvSpPr>
          <p:nvPr>
            <p:ph type="title"/>
          </p:nvPr>
        </p:nvSpPr>
        <p:spPr>
          <a:xfrm>
            <a:off x="457200" y="228601"/>
            <a:ext cx="11277600" cy="841455"/>
          </a:xfrm>
          <a:prstGeom prst="rect">
            <a:avLst/>
          </a:prstGeom>
          <a:noFill/>
          <a:ln>
            <a:noFill/>
          </a:ln>
          <a:effectLst>
            <a:outerShdw dist="38100" dir="2700000" algn="tl" rotWithShape="0">
              <a:schemeClr val="accent6"/>
            </a:outerShdw>
          </a:effectLst>
        </p:spPr>
        <p:txBody>
          <a:bodyPr spcFirstLastPara="1" vert="horz" wrap="square" lIns="91440" tIns="45720" rIns="91440" bIns="45720" rtlCol="0" anchor="ctr" anchorCtr="0">
            <a:noAutofit/>
          </a:bodyPr>
          <a:lstStyle/>
          <a:p>
            <a:pPr algn="ctr">
              <a:spcBef>
                <a:spcPct val="0"/>
              </a:spcBef>
              <a:buClr>
                <a:srgbClr val="000000"/>
              </a:buClr>
              <a:buSzPts val="6000"/>
            </a:pPr>
            <a:r>
              <a:rPr lang="cs-CZ" b="1" kern="1200" dirty="0" err="1">
                <a:solidFill>
                  <a:schemeClr val="accent4"/>
                </a:solidFill>
                <a:latin typeface="+mj-lt"/>
                <a:ea typeface="+mj-ea"/>
                <a:cs typeface="+mj-cs"/>
              </a:rPr>
              <a:t>Wi</a:t>
            </a:r>
            <a:r>
              <a:rPr lang="en-US" b="1" kern="1200" dirty="0">
                <a:solidFill>
                  <a:schemeClr val="accent4"/>
                </a:solidFill>
                <a:latin typeface="+mj-lt"/>
                <a:ea typeface="+mj-ea"/>
                <a:cs typeface="+mj-cs"/>
              </a:rPr>
              <a:t>-F</a:t>
            </a:r>
            <a:r>
              <a:rPr lang="cs-CZ" b="1" kern="1200" dirty="0">
                <a:solidFill>
                  <a:schemeClr val="accent4"/>
                </a:solidFill>
                <a:latin typeface="+mj-lt"/>
                <a:ea typeface="+mj-ea"/>
                <a:cs typeface="+mj-cs"/>
              </a:rPr>
              <a:t>i router</a:t>
            </a:r>
            <a:endParaRPr b="1" kern="1200" dirty="0">
              <a:solidFill>
                <a:schemeClr val="accent4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32" name="Google Shape;132;p3"/>
          <p:cNvPicPr preferRelativeResize="0"/>
          <p:nvPr/>
        </p:nvPicPr>
        <p:blipFill rotWithShape="1">
          <a:blip r:embed="rId3">
            <a:alphaModFix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/>
          <a:stretch/>
        </p:blipFill>
        <p:spPr>
          <a:xfrm>
            <a:off x="4056442" y="4139902"/>
            <a:ext cx="2299164" cy="1701381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p3"/>
          <p:cNvSpPr txBox="1"/>
          <p:nvPr/>
        </p:nvSpPr>
        <p:spPr>
          <a:xfrm>
            <a:off x="8096250" y="4311651"/>
            <a:ext cx="3638550" cy="1022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dirty="0">
                <a:solidFill>
                  <a:schemeClr val="accent4"/>
                </a:solidFill>
                <a:latin typeface="+mj-lt"/>
                <a:ea typeface="Avenir"/>
                <a:cs typeface="Avenir"/>
                <a:sym typeface="Avenir"/>
              </a:rPr>
              <a:t>Router musí být zapojen do </a:t>
            </a:r>
            <a:r>
              <a:rPr lang="cs-CZ" sz="2000" b="1" dirty="0">
                <a:solidFill>
                  <a:schemeClr val="accent1"/>
                </a:solidFill>
                <a:latin typeface="+mj-lt"/>
                <a:ea typeface="Avenir"/>
                <a:cs typeface="Avenir"/>
                <a:sym typeface="Avenir"/>
              </a:rPr>
              <a:t>elektřiny</a:t>
            </a:r>
            <a:endParaRPr sz="2000" b="1" dirty="0">
              <a:solidFill>
                <a:schemeClr val="accent1"/>
              </a:solidFill>
              <a:latin typeface="+mj-lt"/>
              <a:ea typeface="Avenir"/>
              <a:cs typeface="Avenir"/>
              <a:sym typeface="Avenir"/>
            </a:endParaRPr>
          </a:p>
        </p:txBody>
      </p:sp>
      <p:sp>
        <p:nvSpPr>
          <p:cNvPr id="136" name="Google Shape;136;p3"/>
          <p:cNvSpPr txBox="1"/>
          <p:nvPr/>
        </p:nvSpPr>
        <p:spPr>
          <a:xfrm>
            <a:off x="4276725" y="3290889"/>
            <a:ext cx="1774826" cy="3175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b="1" dirty="0">
                <a:ln w="0">
                  <a:noFill/>
                </a:ln>
                <a:solidFill>
                  <a:schemeClr val="accent4"/>
                </a:solidFill>
                <a:effectLst>
                  <a:glow>
                    <a:schemeClr val="bg1"/>
                  </a:glow>
                  <a:outerShdw dist="127000" dir="1680000" sx="104000" sy="104000" algn="ctr" rotWithShape="0">
                    <a:schemeClr val="bg1"/>
                  </a:outerShdw>
                </a:effectLst>
                <a:latin typeface="+mj-lt"/>
                <a:sym typeface="Avenir"/>
              </a:rPr>
              <a:t>Wi-Fi router</a:t>
            </a:r>
            <a:endParaRPr sz="2000" b="1" dirty="0">
              <a:ln w="0">
                <a:noFill/>
              </a:ln>
              <a:solidFill>
                <a:schemeClr val="accent4"/>
              </a:solidFill>
              <a:effectLst>
                <a:glow>
                  <a:schemeClr val="bg1"/>
                </a:glow>
                <a:outerShdw dist="127000" dir="1680000" sx="104000" sy="104000" algn="ctr" rotWithShape="0">
                  <a:schemeClr val="bg1"/>
                </a:outerShdw>
              </a:effectLst>
              <a:latin typeface="+mj-lt"/>
              <a:sym typeface="Avenir"/>
            </a:endParaRPr>
          </a:p>
        </p:txBody>
      </p:sp>
      <p:sp>
        <p:nvSpPr>
          <p:cNvPr id="137" name="Google Shape;137;p3"/>
          <p:cNvSpPr txBox="1"/>
          <p:nvPr/>
        </p:nvSpPr>
        <p:spPr>
          <a:xfrm>
            <a:off x="8096250" y="2270125"/>
            <a:ext cx="3638550" cy="1387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dirty="0">
                <a:solidFill>
                  <a:schemeClr val="accent4"/>
                </a:solidFill>
                <a:latin typeface="+mj-lt"/>
                <a:ea typeface="Avenir"/>
                <a:cs typeface="Avenir"/>
                <a:sym typeface="Avenir"/>
              </a:rPr>
              <a:t>Router zapojíme do </a:t>
            </a:r>
            <a:r>
              <a:rPr lang="cs-CZ" sz="2000" b="1" dirty="0">
                <a:solidFill>
                  <a:schemeClr val="accent1"/>
                </a:solidFill>
                <a:latin typeface="+mj-lt"/>
                <a:ea typeface="Avenir"/>
                <a:cs typeface="Avenir"/>
                <a:sym typeface="Avenir"/>
              </a:rPr>
              <a:t>přípojky</a:t>
            </a:r>
            <a:r>
              <a:rPr lang="cs-CZ" sz="2000" dirty="0">
                <a:solidFill>
                  <a:schemeClr val="accent4"/>
                </a:solidFill>
                <a:latin typeface="+mj-lt"/>
                <a:ea typeface="Avenir"/>
                <a:cs typeface="Avenir"/>
                <a:sym typeface="Avenir"/>
              </a:rPr>
              <a:t> k internetu ve zdi</a:t>
            </a:r>
            <a:endParaRPr sz="2000" dirty="0">
              <a:solidFill>
                <a:schemeClr val="accent4"/>
              </a:solidFill>
              <a:latin typeface="+mj-lt"/>
              <a:ea typeface="Avenir"/>
              <a:cs typeface="Avenir"/>
              <a:sym typeface="Avenir"/>
            </a:endParaRPr>
          </a:p>
        </p:txBody>
      </p:sp>
      <p:sp>
        <p:nvSpPr>
          <p:cNvPr id="138" name="Google Shape;138;p3"/>
          <p:cNvSpPr txBox="1"/>
          <p:nvPr/>
        </p:nvSpPr>
        <p:spPr>
          <a:xfrm>
            <a:off x="457202" y="3290888"/>
            <a:ext cx="2681286" cy="17142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s-CZ" sz="2000" dirty="0">
                <a:solidFill>
                  <a:schemeClr val="accent4"/>
                </a:solidFill>
                <a:latin typeface="+mj-lt"/>
                <a:ea typeface="Avenir"/>
                <a:cs typeface="Avenir"/>
                <a:sym typeface="Avenir"/>
              </a:rPr>
              <a:t>Notebook či stolní počítač můžeme přímo k routeru připojit</a:t>
            </a:r>
            <a:r>
              <a:rPr lang="cs-CZ" sz="2000" dirty="0">
                <a:solidFill>
                  <a:schemeClr val="dk1"/>
                </a:solidFill>
                <a:latin typeface="+mj-lt"/>
                <a:ea typeface="Avenir"/>
                <a:cs typeface="Avenir"/>
                <a:sym typeface="Avenir"/>
              </a:rPr>
              <a:t> </a:t>
            </a:r>
            <a:r>
              <a:rPr lang="cs-CZ" sz="2000" b="1" dirty="0">
                <a:solidFill>
                  <a:schemeClr val="accent1"/>
                </a:solidFill>
                <a:latin typeface="+mj-lt"/>
                <a:ea typeface="Avenir"/>
                <a:cs typeface="Avenir"/>
                <a:sym typeface="Avenir"/>
              </a:rPr>
              <a:t>kabelem</a:t>
            </a:r>
            <a:endParaRPr sz="2000" b="1" dirty="0">
              <a:solidFill>
                <a:schemeClr val="accent1"/>
              </a:solidFill>
              <a:latin typeface="+mj-lt"/>
              <a:ea typeface="Avenir"/>
              <a:cs typeface="Avenir"/>
              <a:sym typeface="Avenir"/>
            </a:endParaRPr>
          </a:p>
        </p:txBody>
      </p:sp>
      <p:pic>
        <p:nvPicPr>
          <p:cNvPr id="2" name="Obrázek 1" descr="Obsah obrázku computer, Výstupní zařízení, počítač, Netbook&#10;&#10;Popis byl vytvořen automaticky">
            <a:extLst>
              <a:ext uri="{FF2B5EF4-FFF2-40B4-BE49-F238E27FC236}">
                <a16:creationId xmlns:a16="http://schemas.microsoft.com/office/drawing/2014/main" id="{76E32D04-5C48-C19A-A159-12765F6AC0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0973" y="1693530"/>
            <a:ext cx="1845990" cy="1450731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5F5E6CE9-853F-D16A-EC70-078F079CD948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4296559" y="1575327"/>
            <a:ext cx="1699746" cy="1629894"/>
          </a:xfrm>
          <a:prstGeom prst="rect">
            <a:avLst/>
          </a:prstGeom>
        </p:spPr>
      </p:pic>
      <p:pic>
        <p:nvPicPr>
          <p:cNvPr id="9" name="Obrázek 8" descr="Obsah obrázku Obdélník, řada/pruh, zástrčka&#10;&#10;Popis byl vytvořen automaticky">
            <a:extLst>
              <a:ext uri="{FF2B5EF4-FFF2-40B4-BE49-F238E27FC236}">
                <a16:creationId xmlns:a16="http://schemas.microsoft.com/office/drawing/2014/main" id="{B92A2952-14C1-891D-D795-F47F4DEE894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31084" y="2270125"/>
            <a:ext cx="765046" cy="923330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7DAC8A15-8673-87FD-5298-4E6185FE2453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7135358" y="4311650"/>
            <a:ext cx="760772" cy="92333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6" name="Rukopis 15">
                <a:extLst>
                  <a:ext uri="{FF2B5EF4-FFF2-40B4-BE49-F238E27FC236}">
                    <a16:creationId xmlns:a16="http://schemas.microsoft.com/office/drawing/2014/main" id="{D80089E1-0143-BA29-F09D-DFC7230381B1}"/>
                  </a:ext>
                </a:extLst>
              </p14:cNvPr>
              <p14:cNvContentPartPr/>
              <p14:nvPr/>
            </p14:nvContentPartPr>
            <p14:xfrm>
              <a:off x="6879145" y="1900800"/>
              <a:ext cx="3960" cy="11160"/>
            </p14:xfrm>
          </p:contentPart>
        </mc:Choice>
        <mc:Fallback xmlns="">
          <p:pic>
            <p:nvPicPr>
              <p:cNvPr id="16" name="Rukopis 15">
                <a:extLst>
                  <a:ext uri="{FF2B5EF4-FFF2-40B4-BE49-F238E27FC236}">
                    <a16:creationId xmlns:a16="http://schemas.microsoft.com/office/drawing/2014/main" id="{D80089E1-0143-BA29-F09D-DFC7230381B1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873025" y="1894680"/>
                <a:ext cx="16200" cy="23400"/>
              </a:xfrm>
              <a:prstGeom prst="rect">
                <a:avLst/>
              </a:prstGeom>
            </p:spPr>
          </p:pic>
        </mc:Fallback>
      </mc:AlternateContent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0AE2A6A3-B9A3-7C3C-0958-9477EE51156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mtClean="0"/>
              <a:t>5</a:t>
            </a:fld>
            <a:endParaRPr lang="cs-CZ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30F2B617-ECD4-E659-791D-41FF484962E3}"/>
                  </a:ext>
                </a:extLst>
              </p14:cNvPr>
              <p14:cNvContentPartPr/>
              <p14:nvPr/>
            </p14:nvContentPartPr>
            <p14:xfrm>
              <a:off x="5016484" y="5230370"/>
              <a:ext cx="258120" cy="4068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30F2B617-ECD4-E659-791D-41FF484962E3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980844" y="5194730"/>
                <a:ext cx="329760" cy="112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187132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" name="Google Shape;243;p4" descr="Obsah obrázku konektor, interiér, kabel, plast&#10;&#10;Popis byl vytvořen automaticky"/>
          <p:cNvPicPr preferRelativeResize="0"/>
          <p:nvPr/>
        </p:nvPicPr>
        <p:blipFill rotWithShape="1">
          <a:blip r:embed="rId3"/>
          <a:srcRect t="17069" r="3187" b="7629"/>
          <a:stretch/>
        </p:blipFill>
        <p:spPr>
          <a:xfrm>
            <a:off x="457200" y="228600"/>
            <a:ext cx="5546725" cy="2879725"/>
          </a:xfrm>
          <a:prstGeom prst="roundRect">
            <a:avLst>
              <a:gd name="adj" fmla="val 2139"/>
            </a:avLst>
          </a:prstGeom>
          <a:noFill/>
          <a:ln w="19050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</p:pic>
      <p:pic>
        <p:nvPicPr>
          <p:cNvPr id="2" name="Google Shape;242;p4" descr="Obsah obrázku text&#10;&#10;Popis byl vytvořen automaticky">
            <a:extLst>
              <a:ext uri="{FF2B5EF4-FFF2-40B4-BE49-F238E27FC236}">
                <a16:creationId xmlns:a16="http://schemas.microsoft.com/office/drawing/2014/main" id="{D59BD655-A3C6-B6C4-A209-C0F59CD32704}"/>
              </a:ext>
            </a:extLst>
          </p:cNvPr>
          <p:cNvPicPr preferRelativeResize="0"/>
          <p:nvPr/>
        </p:nvPicPr>
        <p:blipFill rotWithShape="1">
          <a:blip r:embed="rId4"/>
          <a:srcRect l="4114" t="23830" r="962" b="2340"/>
          <a:stretch/>
        </p:blipFill>
        <p:spPr>
          <a:xfrm>
            <a:off x="6188076" y="228600"/>
            <a:ext cx="5546724" cy="2879725"/>
          </a:xfrm>
          <a:prstGeom prst="roundRect">
            <a:avLst>
              <a:gd name="adj" fmla="val 2139"/>
            </a:avLst>
          </a:prstGeom>
          <a:noFill/>
          <a:ln w="19050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</p:pic>
      <p:pic>
        <p:nvPicPr>
          <p:cNvPr id="4" name="Google Shape;241;p4" descr="Obsah obrázku text&#10;&#10;Popis byl vytvořen automaticky">
            <a:extLst>
              <a:ext uri="{FF2B5EF4-FFF2-40B4-BE49-F238E27FC236}">
                <a16:creationId xmlns:a16="http://schemas.microsoft.com/office/drawing/2014/main" id="{73093B6A-C4A8-D1F8-D4B7-5DB7077EDBDC}"/>
              </a:ext>
            </a:extLst>
          </p:cNvPr>
          <p:cNvPicPr preferRelativeResize="0"/>
          <p:nvPr/>
        </p:nvPicPr>
        <p:blipFill rotWithShape="1">
          <a:blip r:embed="rId5"/>
          <a:srcRect l="3213" t="14105" b="10573"/>
          <a:stretch/>
        </p:blipFill>
        <p:spPr>
          <a:xfrm>
            <a:off x="457200" y="3290888"/>
            <a:ext cx="5546725" cy="2881312"/>
          </a:xfrm>
          <a:prstGeom prst="roundRect">
            <a:avLst>
              <a:gd name="adj" fmla="val 2138"/>
            </a:avLst>
          </a:prstGeom>
          <a:noFill/>
          <a:ln w="19050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</p:pic>
      <p:pic>
        <p:nvPicPr>
          <p:cNvPr id="5" name="Google Shape;240;p4" descr="Obsah obrázku text, země, exteriér, budova&#10;&#10;Popis byl vytvořen automaticky">
            <a:extLst>
              <a:ext uri="{FF2B5EF4-FFF2-40B4-BE49-F238E27FC236}">
                <a16:creationId xmlns:a16="http://schemas.microsoft.com/office/drawing/2014/main" id="{86AA5845-B31B-A8D6-7E71-C71CC513EE50}"/>
              </a:ext>
            </a:extLst>
          </p:cNvPr>
          <p:cNvPicPr preferRelativeResize="0"/>
          <p:nvPr/>
        </p:nvPicPr>
        <p:blipFill rotWithShape="1">
          <a:blip r:embed="rId6"/>
          <a:srcRect l="1601" t="21323" r="1975" b="11929"/>
          <a:stretch/>
        </p:blipFill>
        <p:spPr>
          <a:xfrm>
            <a:off x="6188076" y="3290888"/>
            <a:ext cx="5546724" cy="2879725"/>
          </a:xfrm>
          <a:prstGeom prst="roundRect">
            <a:avLst>
              <a:gd name="adj" fmla="val 2139"/>
            </a:avLst>
          </a:prstGeom>
          <a:noFill/>
          <a:ln w="19050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</p:pic>
      <p:sp>
        <p:nvSpPr>
          <p:cNvPr id="7" name="Obdélník: se zakulacenými rohy 6">
            <a:extLst>
              <a:ext uri="{FF2B5EF4-FFF2-40B4-BE49-F238E27FC236}">
                <a16:creationId xmlns:a16="http://schemas.microsoft.com/office/drawing/2014/main" id="{1E5FAAC8-1421-FD15-0BBB-26507131F490}"/>
              </a:ext>
            </a:extLst>
          </p:cNvPr>
          <p:cNvSpPr/>
          <p:nvPr/>
        </p:nvSpPr>
        <p:spPr>
          <a:xfrm>
            <a:off x="4465639" y="2705100"/>
            <a:ext cx="3259136" cy="1008174"/>
          </a:xfrm>
          <a:prstGeom prst="roundRect">
            <a:avLst>
              <a:gd name="adj" fmla="val 7200"/>
            </a:avLst>
          </a:prstGeom>
          <a:solidFill>
            <a:schemeClr val="accent4"/>
          </a:solidFill>
          <a:ln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00" b="1">
              <a:solidFill>
                <a:schemeClr val="accent4"/>
              </a:solidFill>
            </a:endParaRPr>
          </a:p>
        </p:txBody>
      </p:sp>
      <p:sp>
        <p:nvSpPr>
          <p:cNvPr id="9" name="Google Shape;131;p3">
            <a:extLst>
              <a:ext uri="{FF2B5EF4-FFF2-40B4-BE49-F238E27FC236}">
                <a16:creationId xmlns:a16="http://schemas.microsoft.com/office/drawing/2014/main" id="{B8A8D25D-D58E-F0D9-0387-AEEF84CEF47E}"/>
              </a:ext>
            </a:extLst>
          </p:cNvPr>
          <p:cNvSpPr txBox="1">
            <a:spLocks/>
          </p:cNvSpPr>
          <p:nvPr/>
        </p:nvSpPr>
        <p:spPr>
          <a:xfrm>
            <a:off x="2886075" y="2808303"/>
            <a:ext cx="6419850" cy="841455"/>
          </a:xfrm>
          <a:prstGeom prst="rect">
            <a:avLst/>
          </a:prstGeom>
          <a:noFill/>
          <a:ln>
            <a:noFill/>
          </a:ln>
          <a:effectLst>
            <a:outerShdw dist="50800" dir="2700000" algn="tl" rotWithShape="0">
              <a:schemeClr val="accent1"/>
            </a:outerShdw>
          </a:effectLst>
        </p:spPr>
        <p:txBody>
          <a:bodyPr spcFirstLastPara="1" vert="horz" wrap="square" lIns="91440" tIns="45720" rIns="91440" bIns="45720" rtlCol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lnSpc>
                <a:spcPct val="90000"/>
              </a:lnSpc>
              <a:spcBef>
                <a:spcPct val="0"/>
              </a:spcBef>
              <a:buSzPts val="6000"/>
              <a:buNone/>
              <a:defRPr sz="7200" b="1" kern="1200">
                <a:solidFill>
                  <a:schemeClr val="bg1"/>
                </a:solidFill>
                <a:latin typeface="Avenir Next LT Pro" panose="020B0504020202020204" pitchFamily="34" charset="0"/>
                <a:ea typeface="+mj-ea"/>
                <a:cs typeface="+mj-cs"/>
              </a:defRPr>
            </a:lvl1pPr>
            <a:lvl2pPr>
              <a:buSzPts val="1400"/>
              <a:buNone/>
            </a:lvl2pPr>
            <a:lvl3pPr>
              <a:buSzPts val="1400"/>
              <a:buNone/>
            </a:lvl3pPr>
            <a:lvl4pPr>
              <a:buSzPts val="1400"/>
              <a:buNone/>
            </a:lvl4pPr>
            <a:lvl5pPr>
              <a:buSzPts val="1400"/>
              <a:buNone/>
            </a:lvl5pPr>
            <a:lvl6pPr>
              <a:buSzPts val="1400"/>
              <a:buNone/>
            </a:lvl6pPr>
            <a:lvl7pPr>
              <a:buSzPts val="1400"/>
              <a:buNone/>
            </a:lvl7pPr>
            <a:lvl8pPr>
              <a:buSzPts val="1400"/>
              <a:buNone/>
            </a:lvl8pPr>
            <a:lvl9pPr>
              <a:buSzPts val="1400"/>
              <a:buNone/>
            </a:lvl9pPr>
          </a:lstStyle>
          <a:p>
            <a:r>
              <a:rPr lang="en-US" sz="6000" dirty="0">
                <a:solidFill>
                  <a:schemeClr val="accent6"/>
                </a:solidFill>
                <a:latin typeface="+mj-lt"/>
              </a:rPr>
              <a:t>KABELY</a:t>
            </a:r>
            <a:endParaRPr lang="cs-CZ" sz="6000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3" name="Zástupný symbol pro číslo snímku 2">
            <a:extLst>
              <a:ext uri="{FF2B5EF4-FFF2-40B4-BE49-F238E27FC236}">
                <a16:creationId xmlns:a16="http://schemas.microsoft.com/office/drawing/2014/main" id="{06B9936F-A165-F24B-689B-5D86015DCB2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mtClean="0"/>
              <a:t>6</a:t>
            </a:fld>
            <a:endParaRPr lang="cs-CZ"/>
          </a:p>
        </p:txBody>
      </p:sp>
    </p:spTree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3"/>
          <p:cNvSpPr txBox="1">
            <a:spLocks noGrp="1"/>
          </p:cNvSpPr>
          <p:nvPr>
            <p:ph type="title"/>
          </p:nvPr>
        </p:nvSpPr>
        <p:spPr>
          <a:xfrm>
            <a:off x="455613" y="228601"/>
            <a:ext cx="11279188" cy="59435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venir"/>
              <a:buNone/>
            </a:pPr>
            <a:r>
              <a:rPr lang="cs-CZ" sz="3600" b="1" dirty="0">
                <a:solidFill>
                  <a:schemeClr val="accent4"/>
                </a:solidFill>
              </a:rPr>
              <a:t>Jak se dostane zpráva přes </a:t>
            </a:r>
            <a:r>
              <a:rPr lang="cs-CZ" sz="3600" b="1" dirty="0">
                <a:solidFill>
                  <a:schemeClr val="accent1"/>
                </a:solidFill>
              </a:rPr>
              <a:t>celý oceán</a:t>
            </a:r>
            <a:r>
              <a:rPr lang="cs-CZ" sz="3600" b="1" dirty="0">
                <a:solidFill>
                  <a:schemeClr val="accent4"/>
                </a:solidFill>
              </a:rPr>
              <a:t>?</a:t>
            </a:r>
          </a:p>
        </p:txBody>
      </p:sp>
      <p:sp>
        <p:nvSpPr>
          <p:cNvPr id="2" name="Zástupný symbol pro číslo snímku 1">
            <a:extLst>
              <a:ext uri="{FF2B5EF4-FFF2-40B4-BE49-F238E27FC236}">
                <a16:creationId xmlns:a16="http://schemas.microsoft.com/office/drawing/2014/main" id="{DCA6B79C-CADD-2A53-5E9C-DCDC604C382F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096250" y="6172200"/>
            <a:ext cx="3638550" cy="6858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895564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 descr="Obsah obrázku mapa, atlas, text&#10;&#10;Popis byl vytvořen automaticky">
            <a:extLst>
              <a:ext uri="{FF2B5EF4-FFF2-40B4-BE49-F238E27FC236}">
                <a16:creationId xmlns:a16="http://schemas.microsoft.com/office/drawing/2014/main" id="{28A0EAD3-AA70-90A2-F61F-9893FADEFB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t="10025" b="2949"/>
          <a:stretch/>
        </p:blipFill>
        <p:spPr>
          <a:xfrm>
            <a:off x="457200" y="1066800"/>
            <a:ext cx="11277600" cy="5105399"/>
          </a:xfrm>
          <a:prstGeom prst="roundRect">
            <a:avLst>
              <a:gd name="adj" fmla="val 2139"/>
            </a:avLst>
          </a:prstGeom>
          <a:noFill/>
          <a:ln w="19050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</p:pic>
      <p:sp>
        <p:nvSpPr>
          <p:cNvPr id="251" name="Google Shape;251;p5"/>
          <p:cNvSpPr txBox="1">
            <a:spLocks noGrp="1"/>
          </p:cNvSpPr>
          <p:nvPr>
            <p:ph type="title"/>
          </p:nvPr>
        </p:nvSpPr>
        <p:spPr>
          <a:xfrm>
            <a:off x="838200" y="228601"/>
            <a:ext cx="10515600" cy="838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venir"/>
              <a:buNone/>
            </a:pPr>
            <a:r>
              <a:rPr lang="cs-CZ" sz="3600" b="1" dirty="0">
                <a:solidFill>
                  <a:schemeClr val="accent6"/>
                </a:solidFill>
              </a:rPr>
              <a:t>Podmořské kabely</a:t>
            </a:r>
            <a:endParaRPr sz="3600" b="1" dirty="0">
              <a:solidFill>
                <a:schemeClr val="accent6"/>
              </a:solidFill>
            </a:endParaRPr>
          </a:p>
        </p:txBody>
      </p:sp>
      <p:sp>
        <p:nvSpPr>
          <p:cNvPr id="2" name="Zástupný symbol pro číslo snímku 1">
            <a:extLst>
              <a:ext uri="{FF2B5EF4-FFF2-40B4-BE49-F238E27FC236}">
                <a16:creationId xmlns:a16="http://schemas.microsoft.com/office/drawing/2014/main" id="{8759E89D-8AE4-39DB-AB67-9FFECD0FBDA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cs-CZ" smtClean="0"/>
              <a:pPr/>
              <a:t>8</a:t>
            </a:fld>
            <a:endParaRPr lang="cs-CZ" dirty="0"/>
          </a:p>
        </p:txBody>
      </p:sp>
      <p:sp>
        <p:nvSpPr>
          <p:cNvPr id="3" name="Ovál 2">
            <a:extLst>
              <a:ext uri="{FF2B5EF4-FFF2-40B4-BE49-F238E27FC236}">
                <a16:creationId xmlns:a16="http://schemas.microsoft.com/office/drawing/2014/main" id="{8ADA55EC-5BAE-5536-99B6-AFF7622CE511}"/>
              </a:ext>
            </a:extLst>
          </p:cNvPr>
          <p:cNvSpPr/>
          <p:nvPr/>
        </p:nvSpPr>
        <p:spPr>
          <a:xfrm>
            <a:off x="532991" y="3542169"/>
            <a:ext cx="2492375" cy="2492375"/>
          </a:xfrm>
          <a:prstGeom prst="ellipse">
            <a:avLst/>
          </a:prstGeom>
          <a:blipFill>
            <a:blip r:embed="rId5"/>
            <a:stretch>
              <a:fillRect l="-85952" t="-1374" r="-40121" b="-1788"/>
            </a:stretch>
          </a:blipFill>
          <a:effectLst>
            <a:outerShdw dist="38100" dir="2700000" algn="ctr" rotWithShape="0">
              <a:schemeClr val="accent4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5" name="Google Shape;101;p1">
            <a:extLst>
              <a:ext uri="{FF2B5EF4-FFF2-40B4-BE49-F238E27FC236}">
                <a16:creationId xmlns:a16="http://schemas.microsoft.com/office/drawing/2014/main" id="{A46B87D3-99D8-00DB-5E1A-D350A8D99ECB}"/>
              </a:ext>
            </a:extLst>
          </p:cNvPr>
          <p:cNvSpPr txBox="1">
            <a:spLocks/>
          </p:cNvSpPr>
          <p:nvPr/>
        </p:nvSpPr>
        <p:spPr>
          <a:xfrm>
            <a:off x="4276725" y="6172200"/>
            <a:ext cx="6502400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None/>
              <a:defRPr sz="2000">
                <a:solidFill>
                  <a:schemeClr val="bg1"/>
                </a:solidFill>
                <a:latin typeface="+mj-lt"/>
                <a:ea typeface="Avenir"/>
                <a:cs typeface="Avenir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800" dirty="0">
                <a:solidFill>
                  <a:schemeClr val="accent6">
                    <a:lumMod val="75000"/>
                  </a:schemeClr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1] cable data by Greg </a:t>
            </a:r>
            <a:r>
              <a:rPr lang="en-US" sz="800" dirty="0" err="1">
                <a:solidFill>
                  <a:schemeClr val="accent6">
                    <a:lumMod val="75000"/>
                  </a:schemeClr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Mahlknecht</a:t>
            </a:r>
            <a:r>
              <a:rPr lang="en-US" sz="800" dirty="0">
                <a:solidFill>
                  <a:schemeClr val="accent6">
                    <a:lumMod val="75000"/>
                  </a:schemeClr>
                </a:solidFill>
              </a:rPr>
              <a:t> , map by </a:t>
            </a:r>
            <a:r>
              <a:rPr lang="en-US" sz="800" dirty="0" err="1">
                <a:solidFill>
                  <a:schemeClr val="accent6">
                    <a:lumMod val="75000"/>
                  </a:schemeClr>
                </a:solidFill>
              </a:rPr>
              <a:t>Openstreetmap</a:t>
            </a:r>
            <a:r>
              <a:rPr lang="en-US" sz="800" dirty="0">
                <a:solidFill>
                  <a:schemeClr val="accent6">
                    <a:lumMod val="75000"/>
                  </a:schemeClr>
                </a:solidFill>
              </a:rPr>
              <a:t> contributors; </a:t>
            </a:r>
            <a:r>
              <a:rPr lang="en-US" sz="800" dirty="0">
                <a:solidFill>
                  <a:schemeClr val="accent6">
                    <a:lumMod val="75000"/>
                  </a:schemeClr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 2.0</a:t>
            </a:r>
            <a:endParaRPr lang="en-US" sz="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F6B44BC2-F286-F32D-A545-04317445EAD6}"/>
              </a:ext>
            </a:extLst>
          </p:cNvPr>
          <p:cNvSpPr txBox="1"/>
          <p:nvPr/>
        </p:nvSpPr>
        <p:spPr>
          <a:xfrm>
            <a:off x="3048340" y="3295522"/>
            <a:ext cx="609668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accent6">
                    <a:lumMod val="75000"/>
                  </a:schemeClr>
                </a:solidFill>
              </a:rPr>
              <a:t>map</a:t>
            </a:r>
            <a:endParaRPr lang="en-US" dirty="0"/>
          </a:p>
        </p:txBody>
      </p:sp>
      <p:sp>
        <p:nvSpPr>
          <p:cNvPr id="8" name="Google Shape;101;p1">
            <a:extLst>
              <a:ext uri="{FF2B5EF4-FFF2-40B4-BE49-F238E27FC236}">
                <a16:creationId xmlns:a16="http://schemas.microsoft.com/office/drawing/2014/main" id="{249AC85C-B078-21FB-0768-0C020A799515}"/>
              </a:ext>
            </a:extLst>
          </p:cNvPr>
          <p:cNvSpPr txBox="1">
            <a:spLocks/>
          </p:cNvSpPr>
          <p:nvPr/>
        </p:nvSpPr>
        <p:spPr>
          <a:xfrm>
            <a:off x="11277601" y="3413759"/>
            <a:ext cx="457200" cy="411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None/>
              <a:defRPr sz="2000">
                <a:solidFill>
                  <a:schemeClr val="bg1"/>
                </a:solidFill>
                <a:latin typeface="+mj-lt"/>
                <a:ea typeface="Avenir"/>
                <a:cs typeface="Avenir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en-US" sz="800" dirty="0">
                <a:solidFill>
                  <a:schemeClr val="accent6">
                    <a:lumMod val="75000"/>
                  </a:schemeClr>
                </a:solidFill>
              </a:rPr>
              <a:t>1]</a:t>
            </a:r>
          </a:p>
        </p:txBody>
      </p:sp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nline médium 5" title="How Submarine Fiber Cable Installed?">
            <a:hlinkClick r:id="" action="ppaction://media"/>
            <a:extLst>
              <a:ext uri="{FF2B5EF4-FFF2-40B4-BE49-F238E27FC236}">
                <a16:creationId xmlns:a16="http://schemas.microsoft.com/office/drawing/2014/main" id="{D8BACA76-F920-54DD-87E6-1328492363B9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 rotWithShape="1">
          <a:blip r:embed="rId4"/>
          <a:srcRect t="3495" b="3495"/>
          <a:stretch/>
        </p:blipFill>
        <p:spPr>
          <a:xfrm>
            <a:off x="457200" y="228600"/>
            <a:ext cx="11277600" cy="5943600"/>
          </a:xfrm>
          <a:prstGeom prst="roundRect">
            <a:avLst>
              <a:gd name="adj" fmla="val 2139"/>
            </a:avLst>
          </a:prstGeom>
          <a:noFill/>
          <a:ln w="19050">
            <a:solidFill>
              <a:schemeClr val="accent4"/>
            </a:solidFill>
          </a:ln>
          <a:effectLst>
            <a:outerShdw dist="38100" dir="2700000" algn="tl" rotWithShape="0">
              <a:schemeClr val="accent1"/>
            </a:outerShdw>
          </a:effectLst>
        </p:spPr>
      </p:pic>
      <p:pic>
        <p:nvPicPr>
          <p:cNvPr id="7" name="Obrázek 6">
            <a:hlinkClick r:id="rId5"/>
            <a:extLst>
              <a:ext uri="{FF2B5EF4-FFF2-40B4-BE49-F238E27FC236}">
                <a16:creationId xmlns:a16="http://schemas.microsoft.com/office/drawing/2014/main" id="{F4707668-9DFA-7D58-05DB-DA153F40851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-12444" b="-12444"/>
          <a:stretch/>
        </p:blipFill>
        <p:spPr>
          <a:xfrm>
            <a:off x="585215" y="308718"/>
            <a:ext cx="570357" cy="498250"/>
          </a:xfrm>
          <a:prstGeom prst="rect">
            <a:avLst/>
          </a:prstGeom>
        </p:spPr>
      </p:pic>
      <p:sp>
        <p:nvSpPr>
          <p:cNvPr id="2" name="Zástupný symbol pro číslo snímku 1">
            <a:extLst>
              <a:ext uri="{FF2B5EF4-FFF2-40B4-BE49-F238E27FC236}">
                <a16:creationId xmlns:a16="http://schemas.microsoft.com/office/drawing/2014/main" id="{8BE00ECA-38A2-50C9-B8C7-461088B79AB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mtClean="0"/>
              <a:t>9</a:t>
            </a:fld>
            <a:endParaRPr lang="cs-CZ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Internet4Kids">
  <a:themeElements>
    <a:clrScheme name="Office">
      <a:dk1>
        <a:srgbClr val="000000"/>
      </a:dk1>
      <a:lt1>
        <a:srgbClr val="FFFFFF"/>
      </a:lt1>
      <a:dk2>
        <a:srgbClr val="F66766"/>
      </a:dk2>
      <a:lt2>
        <a:srgbClr val="808080"/>
      </a:lt2>
      <a:accent1>
        <a:srgbClr val="6F3AFF"/>
      </a:accent1>
      <a:accent2>
        <a:srgbClr val="0FFAFF"/>
      </a:accent2>
      <a:accent3>
        <a:srgbClr val="D64DF6"/>
      </a:accent3>
      <a:accent4>
        <a:srgbClr val="20085E"/>
      </a:accent4>
      <a:accent5>
        <a:srgbClr val="FFFF33"/>
      </a:accent5>
      <a:accent6>
        <a:srgbClr val="FFB200"/>
      </a:accent6>
      <a:hlink>
        <a:srgbClr val="0563C1"/>
      </a:hlink>
      <a:folHlink>
        <a:srgbClr val="954F72"/>
      </a:folHlink>
    </a:clrScheme>
    <a:fontScheme name="Vlastní 1">
      <a:majorFont>
        <a:latin typeface="Poppins"/>
        <a:ea typeface=""/>
        <a:cs typeface=""/>
      </a:majorFont>
      <a:minorFont>
        <a:latin typeface="Poppi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23340</TotalTime>
  <Words>336</Words>
  <Application>Microsoft Macintosh PowerPoint</Application>
  <PresentationFormat>Widescreen</PresentationFormat>
  <Paragraphs>89</Paragraphs>
  <Slides>18</Slides>
  <Notes>18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Avenir</vt:lpstr>
      <vt:lpstr>Avenir Next LT Pro</vt:lpstr>
      <vt:lpstr>Calibri</vt:lpstr>
      <vt:lpstr>Poppins</vt:lpstr>
      <vt:lpstr>Internet4Kids</vt:lpstr>
      <vt:lpstr>JAK SE PŘIPOJÍME K INTERNETU?</vt:lpstr>
      <vt:lpstr>Jak byste se připojili k Internetu? </vt:lpstr>
      <vt:lpstr>Jak byste se připojili k Internetu? </vt:lpstr>
      <vt:lpstr>Wi-Fi router</vt:lpstr>
      <vt:lpstr>Wi-Fi router</vt:lpstr>
      <vt:lpstr>PowerPoint Presentation</vt:lpstr>
      <vt:lpstr>Jak se dostane zpráva přes celý oceán?</vt:lpstr>
      <vt:lpstr>Podmořské kabely</vt:lpstr>
      <vt:lpstr>PowerPoint Presentation</vt:lpstr>
      <vt:lpstr>BTS vysílače</vt:lpstr>
      <vt:lpstr>BTS vysílače kolem naší školy</vt:lpstr>
      <vt:lpstr>Kdo už někdy někomu udělal hotspot? Kdo to někdy využil?</vt:lpstr>
      <vt:lpstr>HOTSPOT</vt:lpstr>
      <vt:lpstr>Hrají satelity v připojení k internetu nějakou roli?</vt:lpstr>
      <vt:lpstr>SATELITY</vt:lpstr>
      <vt:lpstr>Rychlost připojení</vt:lpstr>
      <vt:lpstr>PowerPoint Presentation</vt:lpstr>
      <vt:lpstr>internet4kids.mff.cuni.cz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Jak vypadá internet?</dc:title>
  <dc:creator>Mazná Michaela</dc:creator>
  <cp:lastModifiedBy>Anna Yaghobová</cp:lastModifiedBy>
  <cp:revision>17</cp:revision>
  <dcterms:created xsi:type="dcterms:W3CDTF">2022-11-28T07:37:06Z</dcterms:created>
  <dcterms:modified xsi:type="dcterms:W3CDTF">2024-08-06T15:49:53Z</dcterms:modified>
</cp:coreProperties>
</file>