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8" r:id="rId3"/>
    <p:sldId id="263" r:id="rId4"/>
    <p:sldId id="291" r:id="rId5"/>
    <p:sldId id="260" r:id="rId6"/>
    <p:sldId id="316" r:id="rId7"/>
    <p:sldId id="319" r:id="rId8"/>
    <p:sldId id="325" r:id="rId9"/>
    <p:sldId id="326" r:id="rId10"/>
    <p:sldId id="305" r:id="rId11"/>
    <p:sldId id="334" r:id="rId12"/>
    <p:sldId id="292" r:id="rId13"/>
    <p:sldId id="293" r:id="rId14"/>
    <p:sldId id="330" r:id="rId15"/>
    <p:sldId id="329" r:id="rId16"/>
    <p:sldId id="331" r:id="rId17"/>
    <p:sldId id="332" r:id="rId18"/>
    <p:sldId id="333" r:id="rId19"/>
    <p:sldId id="327" r:id="rId20"/>
    <p:sldId id="320" r:id="rId21"/>
    <p:sldId id="296" r:id="rId22"/>
    <p:sldId id="295" r:id="rId23"/>
    <p:sldId id="278" r:id="rId24"/>
    <p:sldId id="328" r:id="rId25"/>
    <p:sldId id="297" r:id="rId26"/>
    <p:sldId id="318" r:id="rId27"/>
    <p:sldId id="322" r:id="rId28"/>
    <p:sldId id="298" r:id="rId29"/>
    <p:sldId id="308" r:id="rId30"/>
    <p:sldId id="287" r:id="rId3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8" roundtripDataSignature="AMtx7mgQFioocTF3CMQJQhPr2pXgDlfo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4646"/>
    <a:srgbClr val="C94747"/>
    <a:srgbClr val="FDC5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51" autoAdjust="0"/>
    <p:restoredTop sz="88767" autoAdjust="0"/>
  </p:normalViewPr>
  <p:slideViewPr>
    <p:cSldViewPr snapToGrid="0">
      <p:cViewPr varScale="1">
        <p:scale>
          <a:sx n="108" d="100"/>
          <a:sy n="108" d="100"/>
        </p:scale>
        <p:origin x="920" y="184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5" d="100"/>
          <a:sy n="125" d="100"/>
        </p:scale>
        <p:origin x="4928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433503C8-C6DD-7BFB-35FB-D7C828AB21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5B07970-060D-EA88-CCEC-D3629F4BF3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E3C962-D640-4613-B96D-7F1025BAABA1}" type="datetimeFigureOut">
              <a:rPr lang="cs-CZ" smtClean="0"/>
              <a:t>07.08.2024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D058602-AC01-74FA-712B-7F341D39D4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30A84F8A-BB00-8783-02D8-3158B71FD14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02AE2-A6C5-478F-8DDF-38CFA3863E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394038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8C8F90-44E9-4E3B-BF53-68EDB0F1CE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07225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9" name="Google Shape;12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426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8C8F90-44E9-4E3B-BF53-68EDB0F1CE1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9189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8C8F90-44E9-4E3B-BF53-68EDB0F1CE1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5076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8C8F90-44E9-4E3B-BF53-68EDB0F1CE1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9121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8C8F90-44E9-4E3B-BF53-68EDB0F1CE1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7558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63038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9" name="Google Shape;12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8C8F90-44E9-4E3B-BF53-68EDB0F1CE1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711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8C8F90-44E9-4E3B-BF53-68EDB0F1CE1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381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8C8F90-44E9-4E3B-BF53-68EDB0F1CE1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8641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8C8F90-44E9-4E3B-BF53-68EDB0F1CE1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8C8F90-44E9-4E3B-BF53-68EDB0F1CE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0384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obsah" userDrawn="1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datum 9">
            <a:extLst>
              <a:ext uri="{FF2B5EF4-FFF2-40B4-BE49-F238E27FC236}">
                <a16:creationId xmlns:a16="http://schemas.microsoft.com/office/drawing/2014/main" id="{8129E7C1-1012-0DD9-516A-E9AD2771FA3D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457200" y="6172200"/>
            <a:ext cx="2681288" cy="6858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1074D132-FB6F-09F7-44A3-85EB21C7E8A6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3321050" y="6172200"/>
            <a:ext cx="4592638" cy="6858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A7486B1E-7B26-A3FA-5A4D-511E180512CF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‹#›</a:t>
            </a:fld>
            <a:endParaRPr lang="cs-CZ"/>
          </a:p>
        </p:txBody>
      </p:sp>
      <p:sp>
        <p:nvSpPr>
          <p:cNvPr id="13" name="Nadpis 12">
            <a:extLst>
              <a:ext uri="{FF2B5EF4-FFF2-40B4-BE49-F238E27FC236}">
                <a16:creationId xmlns:a16="http://schemas.microsoft.com/office/drawing/2014/main" id="{BF341865-5258-31B3-5FDA-0C027C07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5943599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Úvodní snímek" type="title">
  <p:cSld name="DEFAULT0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 txBox="1">
            <a:spLocks noGrp="1"/>
          </p:cNvSpPr>
          <p:nvPr>
            <p:ph type="ctrTitle"/>
          </p:nvPr>
        </p:nvSpPr>
        <p:spPr>
          <a:xfrm>
            <a:off x="457200" y="228601"/>
            <a:ext cx="11277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venir"/>
              <a:buNone/>
              <a:defRPr sz="600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14"/>
          <p:cNvSpPr txBox="1">
            <a:spLocks noGrp="1"/>
          </p:cNvSpPr>
          <p:nvPr>
            <p:ph type="subTitle" idx="1"/>
          </p:nvPr>
        </p:nvSpPr>
        <p:spPr>
          <a:xfrm>
            <a:off x="457200" y="1249363"/>
            <a:ext cx="4591050" cy="390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sp>
        <p:nvSpPr>
          <p:cNvPr id="2" name="Google Shape;18;p14">
            <a:extLst>
              <a:ext uri="{FF2B5EF4-FFF2-40B4-BE49-F238E27FC236}">
                <a16:creationId xmlns:a16="http://schemas.microsoft.com/office/drawing/2014/main" id="{245FEF92-0097-E9BF-07D7-913C74CD4809}"/>
              </a:ext>
            </a:extLst>
          </p:cNvPr>
          <p:cNvSpPr txBox="1">
            <a:spLocks noGrp="1"/>
          </p:cNvSpPr>
          <p:nvPr>
            <p:ph type="dt" idx="2"/>
          </p:nvPr>
        </p:nvSpPr>
        <p:spPr>
          <a:xfrm>
            <a:off x="457200" y="6172200"/>
            <a:ext cx="268128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" name="Google Shape;19;p14">
            <a:extLst>
              <a:ext uri="{FF2B5EF4-FFF2-40B4-BE49-F238E27FC236}">
                <a16:creationId xmlns:a16="http://schemas.microsoft.com/office/drawing/2014/main" id="{27F83EA2-649F-333F-88D2-4C1C1EAF2340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3321050" y="6172200"/>
            <a:ext cx="459263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" name="Google Shape;20;p14">
            <a:extLst>
              <a:ext uri="{FF2B5EF4-FFF2-40B4-BE49-F238E27FC236}">
                <a16:creationId xmlns:a16="http://schemas.microsoft.com/office/drawing/2014/main" id="{4E072EE1-31A6-7041-907E-F61D3CB8D075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va obsahy" userDrawn="1">
  <p:cSld name="DEFAULT02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;p14">
            <a:extLst>
              <a:ext uri="{FF2B5EF4-FFF2-40B4-BE49-F238E27FC236}">
                <a16:creationId xmlns:a16="http://schemas.microsoft.com/office/drawing/2014/main" id="{F61B4CD4-7FEC-BA4D-2D61-E60F552A42D3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57200" y="228601"/>
            <a:ext cx="11277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venir"/>
              <a:buNone/>
              <a:defRPr sz="600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" name="Google Shape;17;p14">
            <a:extLst>
              <a:ext uri="{FF2B5EF4-FFF2-40B4-BE49-F238E27FC236}">
                <a16:creationId xmlns:a16="http://schemas.microsoft.com/office/drawing/2014/main" id="{CF9BB8E9-EEF7-00F6-2725-8B46AB25771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7200" y="1249363"/>
            <a:ext cx="4591050" cy="390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sp>
        <p:nvSpPr>
          <p:cNvPr id="4" name="Google Shape;18;p14">
            <a:extLst>
              <a:ext uri="{FF2B5EF4-FFF2-40B4-BE49-F238E27FC236}">
                <a16:creationId xmlns:a16="http://schemas.microsoft.com/office/drawing/2014/main" id="{D9C6BCEB-3014-FC15-2767-74CEE1111325}"/>
              </a:ext>
            </a:extLst>
          </p:cNvPr>
          <p:cNvSpPr txBox="1">
            <a:spLocks noGrp="1"/>
          </p:cNvSpPr>
          <p:nvPr>
            <p:ph type="dt" idx="10"/>
          </p:nvPr>
        </p:nvSpPr>
        <p:spPr>
          <a:xfrm>
            <a:off x="457200" y="6172200"/>
            <a:ext cx="268128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" name="Google Shape;19;p14">
            <a:extLst>
              <a:ext uri="{FF2B5EF4-FFF2-40B4-BE49-F238E27FC236}">
                <a16:creationId xmlns:a16="http://schemas.microsoft.com/office/drawing/2014/main" id="{20CADCA1-B344-CE78-598E-8C3C5FDC10B5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3321050" y="6172200"/>
            <a:ext cx="459263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" name="Google Shape;20;p14">
            <a:extLst>
              <a:ext uri="{FF2B5EF4-FFF2-40B4-BE49-F238E27FC236}">
                <a16:creationId xmlns:a16="http://schemas.microsoft.com/office/drawing/2014/main" id="{34A82A62-5F7F-3BB0-2485-E56D8435182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A31BC1-A8D0-131F-57E2-E373DC24C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441BEB2-ED02-94C9-1D3F-29052B7E32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63C6EA-6852-8E94-8AA4-0A4326582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6750B-0393-4882-9D4B-7B680AC75618}" type="datetimeFigureOut">
              <a:rPr lang="en-US" smtClean="0"/>
              <a:t>8/6/24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363BD1F-59EE-9FD5-0C50-0DD46880A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AD5D06AA-CD3F-64D3-DE37-6239D347F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317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850E76-54B8-A4F1-4AB5-0702DE734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688D465-216E-E001-C78B-A89AA9E32A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1A6C109-6B39-1DEC-1038-A9DF858D5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C330CB5-960D-C1FC-1383-48FC3C875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6750B-0393-4882-9D4B-7B680AC75618}" type="datetimeFigureOut">
              <a:rPr lang="en-US" smtClean="0"/>
              <a:t>8/6/24</a:t>
            </a:fld>
            <a:endParaRPr lang="en-US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C89479F-13D0-A1DC-3F60-D05B53DB4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Zástupný symbol pro číslo snímku 5">
            <a:extLst>
              <a:ext uri="{FF2B5EF4-FFF2-40B4-BE49-F238E27FC236}">
                <a16:creationId xmlns:a16="http://schemas.microsoft.com/office/drawing/2014/main" id="{2F3887E5-0ECD-0D47-7CCC-E9DA0348B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184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nadpis 5">
            <a:extLst>
              <a:ext uri="{FF2B5EF4-FFF2-40B4-BE49-F238E27FC236}">
                <a16:creationId xmlns:a16="http://schemas.microsoft.com/office/drawing/2014/main" id="{7049A341-CD1A-6667-F126-812BB778B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838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BCE6237C-C10C-B5A6-DED3-0D05AEFC2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199" y="1249363"/>
            <a:ext cx="5546726" cy="3900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5" name="Obrázek 4" descr="Obsah obrázku řada/pruh, snímek obrazovky, Písmo, Grafika&#10;&#10;Popis byl vytvořen automaticky">
            <a:extLst>
              <a:ext uri="{FF2B5EF4-FFF2-40B4-BE49-F238E27FC236}">
                <a16:creationId xmlns:a16="http://schemas.microsoft.com/office/drawing/2014/main" id="{52EF990B-CB29-E245-8EDD-1E1CC0DED61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</a:blip>
          <a:stretch>
            <a:fillRect/>
          </a:stretch>
        </p:blipFill>
        <p:spPr>
          <a:xfrm>
            <a:off x="398815" y="6302186"/>
            <a:ext cx="973162" cy="425828"/>
          </a:xfrm>
          <a:prstGeom prst="rect">
            <a:avLst/>
          </a:prstGeom>
        </p:spPr>
      </p:pic>
      <p:sp>
        <p:nvSpPr>
          <p:cNvPr id="10" name="Zástupný symbol pro číslo snímku 5">
            <a:extLst>
              <a:ext uri="{FF2B5EF4-FFF2-40B4-BE49-F238E27FC236}">
                <a16:creationId xmlns:a16="http://schemas.microsoft.com/office/drawing/2014/main" id="{63E84D52-2262-2217-B867-D50FACB79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4" name="Obrázek 3" descr="Obsah obrázku text, Písmo, Grafika, logo">
            <a:extLst>
              <a:ext uri="{FF2B5EF4-FFF2-40B4-BE49-F238E27FC236}">
                <a16:creationId xmlns:a16="http://schemas.microsoft.com/office/drawing/2014/main" id="{C95509A4-4D27-4BDD-BAC8-5CC56EA36C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5884" t="12008" r="4899" b="11573"/>
          <a:stretch/>
        </p:blipFill>
        <p:spPr>
          <a:xfrm>
            <a:off x="2184400" y="6255043"/>
            <a:ext cx="1357236" cy="496302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0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774" userDrawn="1">
          <p15:clr>
            <a:srgbClr val="F26B43"/>
          </p15:clr>
        </p15:guide>
        <p15:guide id="5" pos="889" userDrawn="1">
          <p15:clr>
            <a:srgbClr val="F26B43"/>
          </p15:clr>
        </p15:guide>
        <p15:guide id="6" pos="1376" userDrawn="1">
          <p15:clr>
            <a:srgbClr val="F26B43"/>
          </p15:clr>
        </p15:guide>
        <p15:guide id="7" pos="1491" userDrawn="1">
          <p15:clr>
            <a:srgbClr val="F26B43"/>
          </p15:clr>
        </p15:guide>
        <p15:guide id="8" pos="1977" userDrawn="1">
          <p15:clr>
            <a:srgbClr val="F26B43"/>
          </p15:clr>
        </p15:guide>
        <p15:guide id="9" pos="2092" userDrawn="1">
          <p15:clr>
            <a:srgbClr val="F26B43"/>
          </p15:clr>
        </p15:guide>
        <p15:guide id="10" pos="2579" userDrawn="1">
          <p15:clr>
            <a:srgbClr val="F26B43"/>
          </p15:clr>
        </p15:guide>
        <p15:guide id="11" pos="2694" userDrawn="1">
          <p15:clr>
            <a:srgbClr val="F26B43"/>
          </p15:clr>
        </p15:guide>
        <p15:guide id="12" pos="3180" userDrawn="1">
          <p15:clr>
            <a:srgbClr val="F26B43"/>
          </p15:clr>
        </p15:guide>
        <p15:guide id="13" pos="3296" userDrawn="1">
          <p15:clr>
            <a:srgbClr val="F26B43"/>
          </p15:clr>
        </p15:guide>
        <p15:guide id="14" pos="3782" userDrawn="1">
          <p15:clr>
            <a:srgbClr val="F26B43"/>
          </p15:clr>
        </p15:guide>
        <p15:guide id="15" pos="3897" userDrawn="1">
          <p15:clr>
            <a:srgbClr val="F26B43"/>
          </p15:clr>
        </p15:guide>
        <p15:guide id="16" pos="4384" userDrawn="1">
          <p15:clr>
            <a:srgbClr val="F26B43"/>
          </p15:clr>
        </p15:guide>
        <p15:guide id="17" pos="4499" userDrawn="1">
          <p15:clr>
            <a:srgbClr val="F26B43"/>
          </p15:clr>
        </p15:guide>
        <p15:guide id="18" pos="4985" userDrawn="1">
          <p15:clr>
            <a:srgbClr val="F26B43"/>
          </p15:clr>
        </p15:guide>
        <p15:guide id="19" pos="5100" userDrawn="1">
          <p15:clr>
            <a:srgbClr val="F26B43"/>
          </p15:clr>
        </p15:guide>
        <p15:guide id="20" pos="5587" userDrawn="1">
          <p15:clr>
            <a:srgbClr val="F26B43"/>
          </p15:clr>
        </p15:guide>
        <p15:guide id="21" pos="5702" userDrawn="1">
          <p15:clr>
            <a:srgbClr val="F26B43"/>
          </p15:clr>
        </p15:guide>
        <p15:guide id="22" pos="6188" userDrawn="1">
          <p15:clr>
            <a:srgbClr val="F26B43"/>
          </p15:clr>
        </p15:guide>
        <p15:guide id="23" pos="6304" userDrawn="1">
          <p15:clr>
            <a:srgbClr val="F26B43"/>
          </p15:clr>
        </p15:guide>
        <p15:guide id="24" pos="6790" userDrawn="1">
          <p15:clr>
            <a:srgbClr val="F26B43"/>
          </p15:clr>
        </p15:guide>
        <p15:guide id="25" pos="6905" userDrawn="1">
          <p15:clr>
            <a:srgbClr val="F26B43"/>
          </p15:clr>
        </p15:guide>
        <p15:guide id="26" pos="7392" userDrawn="1">
          <p15:clr>
            <a:srgbClr val="F26B43"/>
          </p15:clr>
        </p15:guide>
        <p15:guide id="27" orient="horz" userDrawn="1">
          <p15:clr>
            <a:srgbClr val="F26B43"/>
          </p15:clr>
        </p15:guide>
        <p15:guide id="28" orient="horz" pos="4320" userDrawn="1">
          <p15:clr>
            <a:srgbClr val="F26B43"/>
          </p15:clr>
        </p15:guide>
        <p15:guide id="29" orient="horz" pos="144" userDrawn="1">
          <p15:clr>
            <a:srgbClr val="F26B43"/>
          </p15:clr>
        </p15:guide>
        <p15:guide id="30" orient="horz" pos="672" userDrawn="1">
          <p15:clr>
            <a:srgbClr val="F26B43"/>
          </p15:clr>
        </p15:guide>
        <p15:guide id="31" orient="horz" pos="787" userDrawn="1">
          <p15:clr>
            <a:srgbClr val="F26B43"/>
          </p15:clr>
        </p15:guide>
        <p15:guide id="32" orient="horz" pos="1315" userDrawn="1">
          <p15:clr>
            <a:srgbClr val="F26B43"/>
          </p15:clr>
        </p15:guide>
        <p15:guide id="33" orient="horz" pos="1430" userDrawn="1">
          <p15:clr>
            <a:srgbClr val="F26B43"/>
          </p15:clr>
        </p15:guide>
        <p15:guide id="34" orient="horz" pos="1958" userDrawn="1">
          <p15:clr>
            <a:srgbClr val="F26B43"/>
          </p15:clr>
        </p15:guide>
        <p15:guide id="35" orient="horz" pos="2073" userDrawn="1">
          <p15:clr>
            <a:srgbClr val="F26B43"/>
          </p15:clr>
        </p15:guide>
        <p15:guide id="36" orient="horz" pos="2601" userDrawn="1">
          <p15:clr>
            <a:srgbClr val="F26B43"/>
          </p15:clr>
        </p15:guide>
        <p15:guide id="37" orient="horz" pos="2716" userDrawn="1">
          <p15:clr>
            <a:srgbClr val="F26B43"/>
          </p15:clr>
        </p15:guide>
        <p15:guide id="38" orient="horz" pos="3244" userDrawn="1">
          <p15:clr>
            <a:srgbClr val="F26B43"/>
          </p15:clr>
        </p15:guide>
        <p15:guide id="39" orient="horz" pos="3360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hyperlink" Target="https://commons.wikimedia.org/wiki/File:Pi_Data_Center.jp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itu.int/" TargetMode="External"/><Relationship Id="rId5" Type="http://schemas.openxmlformats.org/officeDocument/2006/relationships/hyperlink" Target="https://espace-mondial-atlas.sciencespo.fr/en/topic-contrasts-and-inequalities/map-1C20-EN-location-of-data-centers-january-2018andnbsp.html" TargetMode="External"/><Relationship Id="rId4" Type="http://schemas.openxmlformats.org/officeDocument/2006/relationships/image" Target="../media/image29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avP5d16wEp0" TargetMode="External"/><Relationship Id="rId3" Type="http://schemas.openxmlformats.org/officeDocument/2006/relationships/hyperlink" Target="https://espace-mondial-atlas.sciencespo.fr/en/topic-contrasts-and-inequalities/map-1C20-EN-location-of-data-centers-january-2018andnbsp.html" TargetMode="External"/><Relationship Id="rId7" Type="http://schemas.openxmlformats.org/officeDocument/2006/relationships/hyperlink" Target="https://goo.gl/maps/JSRRqgaBKbnTjpar5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hyperlink" Target="https://commons.wikimedia.org/wiki/File:Pi_Data_Center.jpg" TargetMode="External"/><Relationship Id="rId4" Type="http://schemas.openxmlformats.org/officeDocument/2006/relationships/hyperlink" Target="http://www.itu.int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openxmlformats.org/officeDocument/2006/relationships/hyperlink" Target="https://traceroute-online.com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g"/><Relationship Id="rId4" Type="http://schemas.openxmlformats.org/officeDocument/2006/relationships/image" Target="../media/image42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42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49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4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4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2.svg"/><Relationship Id="rId5" Type="http://schemas.openxmlformats.org/officeDocument/2006/relationships/image" Target="../media/image7.png"/><Relationship Id="rId15" Type="http://schemas.openxmlformats.org/officeDocument/2006/relationships/image" Target="../media/image16.svg"/><Relationship Id="rId10" Type="http://schemas.openxmlformats.org/officeDocument/2006/relationships/image" Target="../media/image11.png"/><Relationship Id="rId4" Type="http://schemas.openxmlformats.org/officeDocument/2006/relationships/image" Target="../media/image6.sv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hyperlink" Target="https://www.freepik.com/free-photo/server-racks-computer-network-security-server-room-data-center-d-render-dark-blue-generative-ai_38095230.htm#query=server%20room&amp;position=1&amp;from_view=keyword&amp;track=ai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licenses/by-sa/4.0/deed.en" TargetMode="External"/><Relationship Id="rId5" Type="http://schemas.openxmlformats.org/officeDocument/2006/relationships/hyperlink" Target="https://en.m.wikipedia.org/wiki/File:Supermicro_SBI-7228R-T2X_blade_server.jpg" TargetMode="External"/><Relationship Id="rId4" Type="http://schemas.openxmlformats.org/officeDocument/2006/relationships/image" Target="../media/image2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1.png"/><Relationship Id="rId10" Type="http://schemas.openxmlformats.org/officeDocument/2006/relationships/image" Target="../media/image17.png"/><Relationship Id="rId4" Type="http://schemas.openxmlformats.org/officeDocument/2006/relationships/image" Target="../media/image24.png"/><Relationship Id="rId9" Type="http://schemas.openxmlformats.org/officeDocument/2006/relationships/image" Target="../media/image2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mapa, Svět&#10;&#10;Popis byl vytvořen automaticky">
            <a:extLst>
              <a:ext uri="{FF2B5EF4-FFF2-40B4-BE49-F238E27FC236}">
                <a16:creationId xmlns:a16="http://schemas.microsoft.com/office/drawing/2014/main" id="{BA5F34E3-9F08-E921-4F32-997A7D412BF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1" name="Google Shape;101;p1"/>
          <p:cNvSpPr txBox="1">
            <a:spLocks noGrp="1"/>
          </p:cNvSpPr>
          <p:nvPr>
            <p:ph type="ctrTitle"/>
          </p:nvPr>
        </p:nvSpPr>
        <p:spPr>
          <a:xfrm>
            <a:off x="1523999" y="228601"/>
            <a:ext cx="9144000" cy="5943599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Font typeface="Arial"/>
            </a:pPr>
            <a:r>
              <a:rPr lang="cs-CZ" sz="7200" b="1" kern="1200" dirty="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  <a:sym typeface="Avenir"/>
              </a:rPr>
              <a:t>ZÁKLADY FUNGOVÁNÍ INTERNETU</a:t>
            </a:r>
          </a:p>
        </p:txBody>
      </p:sp>
      <p:sp>
        <p:nvSpPr>
          <p:cNvPr id="2" name="Google Shape;101;p1">
            <a:extLst>
              <a:ext uri="{FF2B5EF4-FFF2-40B4-BE49-F238E27FC236}">
                <a16:creationId xmlns:a16="http://schemas.microsoft.com/office/drawing/2014/main" id="{7003B9B8-891E-F299-5CDF-7FFF8E1C9FDE}"/>
              </a:ext>
            </a:extLst>
          </p:cNvPr>
          <p:cNvSpPr txBox="1">
            <a:spLocks/>
          </p:cNvSpPr>
          <p:nvPr/>
        </p:nvSpPr>
        <p:spPr>
          <a:xfrm>
            <a:off x="1228724" y="4311650"/>
            <a:ext cx="9732963" cy="1860550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venir"/>
              <a:buNone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  <a:buClr>
                <a:srgbClr val="000000"/>
              </a:buClr>
              <a:buFont typeface="Arial"/>
              <a:buNone/>
            </a:pPr>
            <a:r>
              <a:rPr lang="cs-CZ" sz="2000" b="1" kern="12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venir"/>
              </a:rPr>
              <a:t>internet4kids.mff.cuni.cz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A9715305-646E-5F00-0967-130F85536A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4" t="-17996" r="2334" b="-12090"/>
          <a:stretch/>
        </p:blipFill>
        <p:spPr>
          <a:xfrm>
            <a:off x="457200" y="1249364"/>
            <a:ext cx="7456488" cy="4922836"/>
          </a:xfrm>
          <a:prstGeom prst="roundRect">
            <a:avLst>
              <a:gd name="adj" fmla="val 2139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22D53E2-F7FA-FA06-0577-14A07D152075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>
            <a:outerShdw dist="38100" dir="2700000" algn="tl" rotWithShape="0">
              <a:schemeClr val="accent1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buSzPts val="6000"/>
            </a:pPr>
            <a:r>
              <a:rPr lang="cs-CZ" b="1" kern="120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DATOVÁ CENTRA</a:t>
            </a:r>
            <a:endParaRPr lang="en-US" b="1" kern="1200" dirty="0">
              <a:solidFill>
                <a:schemeClr val="accent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283C2A4-E54C-8060-EE20-2715086890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750" r="37629"/>
          <a:stretch/>
        </p:blipFill>
        <p:spPr bwMode="auto">
          <a:xfrm>
            <a:off x="8096250" y="1249363"/>
            <a:ext cx="3638549" cy="4922837"/>
          </a:xfrm>
          <a:prstGeom prst="roundRect">
            <a:avLst>
              <a:gd name="adj" fmla="val 2139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F01EBD-E545-179B-963E-352DD61C21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11288" y="1249363"/>
            <a:ext cx="5548312" cy="83820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cs-CZ" sz="2000" dirty="0">
                <a:solidFill>
                  <a:schemeClr val="accent4"/>
                </a:solidFill>
              </a:rPr>
              <a:t>Po světě je jich asi </a:t>
            </a:r>
            <a:r>
              <a:rPr lang="cs-CZ" sz="2000" b="1" dirty="0">
                <a:solidFill>
                  <a:schemeClr val="accent4"/>
                </a:solidFill>
              </a:rPr>
              <a:t>8000</a:t>
            </a:r>
            <a:endParaRPr lang="en-US" sz="2000" b="1" dirty="0">
              <a:solidFill>
                <a:schemeClr val="accent4"/>
              </a:solidFill>
            </a:endParaRPr>
          </a:p>
        </p:txBody>
      </p:sp>
      <p:sp>
        <p:nvSpPr>
          <p:cNvPr id="4" name="Google Shape;101;p1">
            <a:extLst>
              <a:ext uri="{FF2B5EF4-FFF2-40B4-BE49-F238E27FC236}">
                <a16:creationId xmlns:a16="http://schemas.microsoft.com/office/drawing/2014/main" id="{63A06521-8E05-C3AA-F2E7-12C423E7FA8B}"/>
              </a:ext>
            </a:extLst>
          </p:cNvPr>
          <p:cNvSpPr txBox="1">
            <a:spLocks/>
          </p:cNvSpPr>
          <p:nvPr/>
        </p:nvSpPr>
        <p:spPr>
          <a:xfrm>
            <a:off x="4276725" y="6172200"/>
            <a:ext cx="6502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1] www.datacentermap.com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; International Telecommunications Union (ITU), 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www.itu.int</a:t>
            </a:r>
            <a:endParaRPr lang="en-US" sz="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2]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PiDatacenters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;CC BY-SA 4.0 Deed</a:t>
            </a:r>
            <a:endParaRPr lang="en-US" sz="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Google Shape;101;p1">
            <a:extLst>
              <a:ext uri="{FF2B5EF4-FFF2-40B4-BE49-F238E27FC236}">
                <a16:creationId xmlns:a16="http://schemas.microsoft.com/office/drawing/2014/main" id="{D411C552-EBB6-B4F9-3465-B5F7E516521F}"/>
              </a:ext>
            </a:extLst>
          </p:cNvPr>
          <p:cNvSpPr txBox="1">
            <a:spLocks/>
          </p:cNvSpPr>
          <p:nvPr/>
        </p:nvSpPr>
        <p:spPr>
          <a:xfrm>
            <a:off x="7142163" y="3429000"/>
            <a:ext cx="771525" cy="700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1]</a:t>
            </a:r>
          </a:p>
        </p:txBody>
      </p:sp>
      <p:sp>
        <p:nvSpPr>
          <p:cNvPr id="7" name="Google Shape;101;p1">
            <a:extLst>
              <a:ext uri="{FF2B5EF4-FFF2-40B4-BE49-F238E27FC236}">
                <a16:creationId xmlns:a16="http://schemas.microsoft.com/office/drawing/2014/main" id="{E37DAA08-EA39-9BDF-222F-A9FBD6C2F2B2}"/>
              </a:ext>
            </a:extLst>
          </p:cNvPr>
          <p:cNvSpPr txBox="1">
            <a:spLocks/>
          </p:cNvSpPr>
          <p:nvPr/>
        </p:nvSpPr>
        <p:spPr>
          <a:xfrm>
            <a:off x="10961688" y="3290888"/>
            <a:ext cx="773112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2]</a:t>
            </a:r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0575CE7F-646C-316A-8055-966EEE6C1F2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21998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2D53E2-F7FA-FA06-0577-14A07D152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39801"/>
            <a:ext cx="11277600" cy="838199"/>
          </a:xfrm>
          <a:noFill/>
          <a:ln>
            <a:noFill/>
          </a:ln>
          <a:effectLst>
            <a:outerShdw dist="38100" dir="2700000" algn="tl" rotWithShape="0">
              <a:schemeClr val="accent1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buSzPts val="6000"/>
            </a:pPr>
            <a:r>
              <a:rPr lang="cs-CZ" b="1" kern="120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PROCHÁZKA DATOVÝM CENTREM</a:t>
            </a:r>
            <a:endParaRPr lang="en-US" b="1" kern="1200" dirty="0">
              <a:solidFill>
                <a:schemeClr val="accent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Google Shape;101;p1">
            <a:extLst>
              <a:ext uri="{FF2B5EF4-FFF2-40B4-BE49-F238E27FC236}">
                <a16:creationId xmlns:a16="http://schemas.microsoft.com/office/drawing/2014/main" id="{63A06521-8E05-C3AA-F2E7-12C423E7FA8B}"/>
              </a:ext>
            </a:extLst>
          </p:cNvPr>
          <p:cNvSpPr txBox="1">
            <a:spLocks/>
          </p:cNvSpPr>
          <p:nvPr/>
        </p:nvSpPr>
        <p:spPr>
          <a:xfrm>
            <a:off x="4276725" y="6172200"/>
            <a:ext cx="6502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1] www.datacentermap.com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; International Telecommunications Union (ITU), 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www.itu.int</a:t>
            </a:r>
            <a:endParaRPr lang="en-US" sz="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2]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PiDatacenters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;CC BY-SA 4.0 Deed</a:t>
            </a:r>
            <a:endParaRPr lang="en-US" sz="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0575CE7F-646C-316A-8055-966EEE6C1F2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11</a:t>
            </a:fld>
            <a:endParaRPr lang="en-US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E3265E5A-4866-04DF-6BDB-0DEE4651B502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753" y="2327054"/>
            <a:ext cx="3296091" cy="329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76D2872-AB1B-C846-4F8C-1539C7B51196}"/>
              </a:ext>
            </a:extLst>
          </p:cNvPr>
          <p:cNvSpPr txBox="1"/>
          <p:nvPr/>
        </p:nvSpPr>
        <p:spPr>
          <a:xfrm>
            <a:off x="6096000" y="4669038"/>
            <a:ext cx="366478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+mj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Google Street View </a:t>
            </a:r>
          </a:p>
          <a:p>
            <a:r>
              <a:rPr lang="en-GB" sz="2800" dirty="0">
                <a:solidFill>
                  <a:schemeClr val="bg1"/>
                </a:solidFill>
                <a:latin typeface="+mj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datového centra</a:t>
            </a:r>
            <a:endParaRPr lang="en-GB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D6DE1E-3DB1-9092-D940-A6DFAE3C2D9E}"/>
              </a:ext>
            </a:extLst>
          </p:cNvPr>
          <p:cNvSpPr txBox="1"/>
          <p:nvPr/>
        </p:nvSpPr>
        <p:spPr>
          <a:xfrm>
            <a:off x="6096000" y="3165876"/>
            <a:ext cx="496321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Explore a Google data center </a:t>
            </a:r>
          </a:p>
          <a:p>
            <a:r>
              <a:rPr lang="en-GB" sz="2800" dirty="0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with Street View video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40203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1FA91B0-1E38-F13A-71A9-3E6032E9D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838200"/>
          </a:xfrm>
        </p:spPr>
        <p:txBody>
          <a:bodyPr/>
          <a:lstStyle/>
          <a:p>
            <a:pPr algn="ctr"/>
            <a:r>
              <a:rPr lang="cs-CZ" sz="3600" b="1" dirty="0">
                <a:solidFill>
                  <a:schemeClr val="accent4"/>
                </a:solidFill>
              </a:rPr>
              <a:t>Komunikace </a:t>
            </a:r>
            <a:r>
              <a:rPr lang="cs-CZ" sz="3600" b="1" dirty="0">
                <a:solidFill>
                  <a:schemeClr val="accent1"/>
                </a:solidFill>
              </a:rPr>
              <a:t>KLIENT</a:t>
            </a:r>
            <a:r>
              <a:rPr lang="cs-CZ" sz="3600" b="1" dirty="0">
                <a:solidFill>
                  <a:schemeClr val="accent4"/>
                </a:solidFill>
              </a:rPr>
              <a:t>-</a:t>
            </a:r>
            <a:r>
              <a:rPr lang="cs-CZ" sz="3600" b="1" dirty="0">
                <a:solidFill>
                  <a:srgbClr val="C94747"/>
                </a:solidFill>
              </a:rPr>
              <a:t>SERVER</a:t>
            </a:r>
            <a:endParaRPr lang="en-US" sz="3600" b="1" dirty="0">
              <a:solidFill>
                <a:srgbClr val="C94747"/>
              </a:solidFill>
            </a:endParaRPr>
          </a:p>
        </p:txBody>
      </p:sp>
      <p:sp>
        <p:nvSpPr>
          <p:cNvPr id="45" name="TextovéPole 44">
            <a:extLst>
              <a:ext uri="{FF2B5EF4-FFF2-40B4-BE49-F238E27FC236}">
                <a16:creationId xmlns:a16="http://schemas.microsoft.com/office/drawing/2014/main" id="{A6890932-CC7D-521B-F17E-90E403979F31}"/>
              </a:ext>
            </a:extLst>
          </p:cNvPr>
          <p:cNvSpPr txBox="1"/>
          <p:nvPr/>
        </p:nvSpPr>
        <p:spPr>
          <a:xfrm>
            <a:off x="2366963" y="1066801"/>
            <a:ext cx="7456487" cy="222408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cs-CZ" sz="3600" b="1" dirty="0">
                <a:solidFill>
                  <a:schemeClr val="accent4"/>
                </a:solidFill>
                <a:latin typeface="+mj-lt"/>
              </a:rPr>
              <a:t>Jak se ale</a:t>
            </a:r>
            <a:r>
              <a:rPr lang="cs-CZ" sz="36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cs-CZ" sz="3600" b="1" dirty="0">
                <a:solidFill>
                  <a:srgbClr val="C94747"/>
                </a:solidFill>
                <a:latin typeface="+mj-lt"/>
              </a:rPr>
              <a:t>data ze serveru </a:t>
            </a:r>
            <a:r>
              <a:rPr lang="cs-CZ" sz="3600" b="1" dirty="0">
                <a:solidFill>
                  <a:schemeClr val="accent4"/>
                </a:solidFill>
                <a:latin typeface="+mj-lt"/>
              </a:rPr>
              <a:t>dostanou až ke</a:t>
            </a:r>
            <a:r>
              <a:rPr lang="cs-CZ" sz="3600" b="1" dirty="0">
                <a:solidFill>
                  <a:schemeClr val="bg2"/>
                </a:solidFill>
                <a:latin typeface="+mj-lt"/>
              </a:rPr>
              <a:t> </a:t>
            </a:r>
            <a:r>
              <a:rPr lang="cs-CZ" sz="3600" b="1" dirty="0">
                <a:solidFill>
                  <a:schemeClr val="accent1"/>
                </a:solidFill>
                <a:latin typeface="+mj-lt"/>
              </a:rPr>
              <a:t>klientovi?</a:t>
            </a:r>
            <a:endParaRPr lang="en-US" sz="3600" b="1" dirty="0">
              <a:solidFill>
                <a:schemeClr val="accent4"/>
              </a:solidFill>
              <a:latin typeface="+mj-lt"/>
            </a:endParaRPr>
          </a:p>
        </p:txBody>
      </p:sp>
      <p:cxnSp>
        <p:nvCxnSpPr>
          <p:cNvPr id="46" name="Přímá spojnice 45">
            <a:extLst>
              <a:ext uri="{FF2B5EF4-FFF2-40B4-BE49-F238E27FC236}">
                <a16:creationId xmlns:a16="http://schemas.microsoft.com/office/drawing/2014/main" id="{77C7EAAC-FC28-641D-C6F4-42DAE8FB6D03}"/>
              </a:ext>
            </a:extLst>
          </p:cNvPr>
          <p:cNvCxnSpPr>
            <a:cxnSpLocks/>
          </p:cNvCxnSpPr>
          <p:nvPr/>
        </p:nvCxnSpPr>
        <p:spPr>
          <a:xfrm flipH="1">
            <a:off x="2316480" y="4129822"/>
            <a:ext cx="7252393" cy="0"/>
          </a:xfrm>
          <a:prstGeom prst="line">
            <a:avLst/>
          </a:prstGeom>
          <a:ln w="44450">
            <a:solidFill>
              <a:schemeClr val="accent4"/>
            </a:solidFill>
            <a:prstDash val="sysDot"/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fický objekt 5">
            <a:extLst>
              <a:ext uri="{FF2B5EF4-FFF2-40B4-BE49-F238E27FC236}">
                <a16:creationId xmlns:a16="http://schemas.microsoft.com/office/drawing/2014/main" id="{204FE706-CE2E-0A66-C8C1-BBC3256129F2}"/>
              </a:ext>
            </a:extLst>
          </p:cNvPr>
          <p:cNvPicPr preferRelativeResize="0">
            <a:picLocks/>
          </p:cNvPicPr>
          <p:nvPr/>
        </p:nvPicPr>
        <p:blipFill>
          <a:blip r:embed="rId2"/>
          <a:srcRect/>
          <a:stretch/>
        </p:blipFill>
        <p:spPr>
          <a:xfrm flipH="1">
            <a:off x="9479294" y="2554986"/>
            <a:ext cx="1829725" cy="2357631"/>
          </a:xfrm>
          <a:prstGeom prst="rect">
            <a:avLst/>
          </a:prstGeom>
        </p:spPr>
      </p:pic>
      <p:pic>
        <p:nvPicPr>
          <p:cNvPr id="4" name="Obrázek 3" descr="Obsah obrázku snímek obrazovky, text&#10;&#10;Popis byl vytvořen automaticky">
            <a:extLst>
              <a:ext uri="{FF2B5EF4-FFF2-40B4-BE49-F238E27FC236}">
                <a16:creationId xmlns:a16="http://schemas.microsoft.com/office/drawing/2014/main" id="{50152C77-2810-1DAC-7FA8-FB5A1A9AC7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91" y="3398204"/>
            <a:ext cx="1677441" cy="1461770"/>
          </a:xfrm>
          <a:prstGeom prst="rect">
            <a:avLst/>
          </a:prstGeom>
        </p:spPr>
      </p:pic>
      <p:sp>
        <p:nvSpPr>
          <p:cNvPr id="61" name="Google Shape;116;p2">
            <a:extLst>
              <a:ext uri="{FF2B5EF4-FFF2-40B4-BE49-F238E27FC236}">
                <a16:creationId xmlns:a16="http://schemas.microsoft.com/office/drawing/2014/main" id="{087391E0-8215-DFB5-5204-5AD04483C1F5}"/>
              </a:ext>
            </a:extLst>
          </p:cNvPr>
          <p:cNvSpPr txBox="1"/>
          <p:nvPr/>
        </p:nvSpPr>
        <p:spPr>
          <a:xfrm>
            <a:off x="421641" y="4859974"/>
            <a:ext cx="2716847" cy="672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C94747"/>
                </a:solidFill>
                <a:latin typeface="+mn-lt"/>
                <a:ea typeface="Avenir"/>
                <a:cs typeface="Avenir"/>
                <a:sym typeface="Avenir"/>
              </a:rPr>
              <a:t>server</a:t>
            </a:r>
            <a:endParaRPr sz="2000" b="1" dirty="0">
              <a:solidFill>
                <a:srgbClr val="C94747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62" name="Google Shape;116;p2">
            <a:extLst>
              <a:ext uri="{FF2B5EF4-FFF2-40B4-BE49-F238E27FC236}">
                <a16:creationId xmlns:a16="http://schemas.microsoft.com/office/drawing/2014/main" id="{84614831-68B2-8088-E7FE-8682B516B9B1}"/>
              </a:ext>
            </a:extLst>
          </p:cNvPr>
          <p:cNvSpPr txBox="1"/>
          <p:nvPr/>
        </p:nvSpPr>
        <p:spPr>
          <a:xfrm>
            <a:off x="9053514" y="4859975"/>
            <a:ext cx="2681286" cy="6721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 err="1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klient</a:t>
            </a:r>
            <a:endParaRPr sz="2000" b="1" dirty="0">
              <a:solidFill>
                <a:schemeClr val="accent1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64" name="Zástupný symbol pro číslo snímku 5">
            <a:extLst>
              <a:ext uri="{FF2B5EF4-FFF2-40B4-BE49-F238E27FC236}">
                <a16:creationId xmlns:a16="http://schemas.microsoft.com/office/drawing/2014/main" id="{47BA3966-DEAC-866B-7398-375206DDDF4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12</a:t>
            </a:fld>
            <a:endParaRPr lang="en-US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C6F0EFA-07DF-62B9-9349-54A836646F21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21868" t="-98915" r="19338" b="113574"/>
          <a:stretch/>
        </p:blipFill>
        <p:spPr>
          <a:xfrm>
            <a:off x="5542245" y="3575883"/>
            <a:ext cx="1107510" cy="110787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  <a:effectLst>
            <a:outerShdw dist="38100" dir="2700000" algn="ctr" rotWithShape="0">
              <a:schemeClr val="accent1"/>
            </a:outerShdw>
          </a:effectLst>
        </p:spPr>
      </p:pic>
      <p:sp>
        <p:nvSpPr>
          <p:cNvPr id="60" name="Nadpis 1">
            <a:extLst>
              <a:ext uri="{FF2B5EF4-FFF2-40B4-BE49-F238E27FC236}">
                <a16:creationId xmlns:a16="http://schemas.microsoft.com/office/drawing/2014/main" id="{5C6792A4-6E19-7E1C-85C4-38D626E5AD7B}"/>
              </a:ext>
            </a:extLst>
          </p:cNvPr>
          <p:cNvSpPr txBox="1">
            <a:spLocks/>
          </p:cNvSpPr>
          <p:nvPr/>
        </p:nvSpPr>
        <p:spPr>
          <a:xfrm>
            <a:off x="4587240" y="3290890"/>
            <a:ext cx="3083560" cy="1748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cs-CZ" b="1" dirty="0">
                <a:solidFill>
                  <a:schemeClr val="accent4"/>
                </a:solidFill>
              </a:rPr>
              <a:t>?</a:t>
            </a:r>
            <a:endParaRPr lang="en-US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367313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ovéPole 79">
            <a:extLst>
              <a:ext uri="{FF2B5EF4-FFF2-40B4-BE49-F238E27FC236}">
                <a16:creationId xmlns:a16="http://schemas.microsoft.com/office/drawing/2014/main" id="{3C26B46C-37C0-F553-5414-04338BBA106A}"/>
              </a:ext>
            </a:extLst>
          </p:cNvPr>
          <p:cNvSpPr txBox="1"/>
          <p:nvPr/>
        </p:nvSpPr>
        <p:spPr>
          <a:xfrm>
            <a:off x="7138621" y="1066800"/>
            <a:ext cx="4596179" cy="408304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cs-CZ" sz="2000" b="1" dirty="0">
                <a:solidFill>
                  <a:schemeClr val="accent4"/>
                </a:solidFill>
                <a:latin typeface="+mj-lt"/>
              </a:rPr>
              <a:t>11:10	</a:t>
            </a:r>
            <a:r>
              <a:rPr lang="cs-CZ" sz="2000" b="1" dirty="0">
                <a:solidFill>
                  <a:srgbClr val="C94747"/>
                </a:solidFill>
                <a:latin typeface="+mj-lt"/>
              </a:rPr>
              <a:t>Vlašim</a:t>
            </a:r>
          </a:p>
          <a:p>
            <a:endParaRPr lang="cs-CZ" sz="2000" b="1" dirty="0">
              <a:solidFill>
                <a:schemeClr val="bg2"/>
              </a:solidFill>
              <a:latin typeface="+mj-lt"/>
            </a:endParaRPr>
          </a:p>
          <a:p>
            <a:r>
              <a:rPr lang="cs-CZ" sz="2000" b="1" dirty="0">
                <a:solidFill>
                  <a:schemeClr val="accent4"/>
                </a:solidFill>
                <a:latin typeface="+mj-lt"/>
              </a:rPr>
              <a:t>13:00	</a:t>
            </a:r>
            <a:r>
              <a:rPr lang="cs-CZ" sz="2000" b="1" dirty="0">
                <a:solidFill>
                  <a:srgbClr val="C94747"/>
                </a:solidFill>
                <a:latin typeface="+mj-lt"/>
              </a:rPr>
              <a:t>Kolín</a:t>
            </a:r>
          </a:p>
          <a:p>
            <a:endParaRPr lang="cs-CZ" sz="2000" b="1" dirty="0">
              <a:solidFill>
                <a:schemeClr val="accent4"/>
              </a:solidFill>
              <a:latin typeface="+mj-lt"/>
            </a:endParaRPr>
          </a:p>
          <a:p>
            <a:r>
              <a:rPr lang="cs-CZ" sz="2000" b="1" dirty="0">
                <a:solidFill>
                  <a:schemeClr val="accent4"/>
                </a:solidFill>
                <a:latin typeface="+mj-lt"/>
              </a:rPr>
              <a:t>15:20	</a:t>
            </a:r>
            <a:r>
              <a:rPr lang="cs-CZ" sz="2000" b="1" dirty="0">
                <a:solidFill>
                  <a:srgbClr val="C94747"/>
                </a:solidFill>
                <a:latin typeface="+mj-lt"/>
              </a:rPr>
              <a:t>Chlumec n. Cidlinou</a:t>
            </a:r>
          </a:p>
          <a:p>
            <a:endParaRPr lang="cs-CZ" sz="2000" b="1" dirty="0">
              <a:solidFill>
                <a:schemeClr val="accent4"/>
              </a:solidFill>
              <a:latin typeface="+mj-lt"/>
            </a:endParaRPr>
          </a:p>
          <a:p>
            <a:r>
              <a:rPr lang="cs-CZ" sz="2000" b="1" dirty="0">
                <a:solidFill>
                  <a:schemeClr val="accent4"/>
                </a:solidFill>
                <a:latin typeface="+mj-lt"/>
              </a:rPr>
              <a:t>16:50	</a:t>
            </a:r>
            <a:r>
              <a:rPr lang="cs-CZ" sz="2000" b="1" dirty="0">
                <a:solidFill>
                  <a:srgbClr val="C94747"/>
                </a:solidFill>
                <a:latin typeface="+mj-lt"/>
              </a:rPr>
              <a:t>Třebechovice p. Orebem</a:t>
            </a:r>
          </a:p>
          <a:p>
            <a:endParaRPr lang="cs-CZ" sz="2000" b="1" dirty="0">
              <a:solidFill>
                <a:schemeClr val="accent4"/>
              </a:solidFill>
              <a:latin typeface="+mj-lt"/>
            </a:endParaRPr>
          </a:p>
          <a:p>
            <a:r>
              <a:rPr lang="cs-CZ" sz="2000" b="1" dirty="0">
                <a:solidFill>
                  <a:schemeClr val="accent4"/>
                </a:solidFill>
                <a:latin typeface="+mj-lt"/>
              </a:rPr>
              <a:t>18:10	</a:t>
            </a:r>
            <a:r>
              <a:rPr lang="cs-CZ" sz="2000" b="1" dirty="0">
                <a:solidFill>
                  <a:srgbClr val="C94747"/>
                </a:solidFill>
                <a:latin typeface="+mj-lt"/>
              </a:rPr>
              <a:t>Dobruška</a:t>
            </a:r>
            <a:endParaRPr lang="en-US" sz="2000" dirty="0">
              <a:solidFill>
                <a:srgbClr val="C94747"/>
              </a:solidFill>
              <a:latin typeface="+mj-lt"/>
            </a:endParaRPr>
          </a:p>
        </p:txBody>
      </p:sp>
      <p:cxnSp>
        <p:nvCxnSpPr>
          <p:cNvPr id="81" name="Přímá spojnice 80">
            <a:extLst>
              <a:ext uri="{FF2B5EF4-FFF2-40B4-BE49-F238E27FC236}">
                <a16:creationId xmlns:a16="http://schemas.microsoft.com/office/drawing/2014/main" id="{92EE87AD-930D-AEE5-73C9-4D2E23E06C8C}"/>
              </a:ext>
            </a:extLst>
          </p:cNvPr>
          <p:cNvCxnSpPr>
            <a:cxnSpLocks/>
            <a:stCxn id="91" idx="0"/>
            <a:endCxn id="85" idx="4"/>
          </p:cNvCxnSpPr>
          <p:nvPr/>
        </p:nvCxnSpPr>
        <p:spPr>
          <a:xfrm flipV="1">
            <a:off x="6700310" y="1976634"/>
            <a:ext cx="0" cy="2265288"/>
          </a:xfrm>
          <a:prstGeom prst="line">
            <a:avLst/>
          </a:prstGeom>
          <a:ln w="76200" cap="rnd">
            <a:solidFill>
              <a:schemeClr val="accent4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ál 84">
            <a:extLst>
              <a:ext uri="{FF2B5EF4-FFF2-40B4-BE49-F238E27FC236}">
                <a16:creationId xmlns:a16="http://schemas.microsoft.com/office/drawing/2014/main" id="{D1109F8D-6D71-4138-738C-AE87F3F2A730}"/>
              </a:ext>
            </a:extLst>
          </p:cNvPr>
          <p:cNvSpPr/>
          <p:nvPr/>
        </p:nvSpPr>
        <p:spPr>
          <a:xfrm>
            <a:off x="6610881" y="1797776"/>
            <a:ext cx="178858" cy="17885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ál 86">
            <a:extLst>
              <a:ext uri="{FF2B5EF4-FFF2-40B4-BE49-F238E27FC236}">
                <a16:creationId xmlns:a16="http://schemas.microsoft.com/office/drawing/2014/main" id="{037A923E-9581-BA01-ECB4-700F6A4DC3B2}"/>
              </a:ext>
            </a:extLst>
          </p:cNvPr>
          <p:cNvSpPr/>
          <p:nvPr/>
        </p:nvSpPr>
        <p:spPr>
          <a:xfrm>
            <a:off x="6610881" y="2423809"/>
            <a:ext cx="178858" cy="17885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ál 87">
            <a:extLst>
              <a:ext uri="{FF2B5EF4-FFF2-40B4-BE49-F238E27FC236}">
                <a16:creationId xmlns:a16="http://schemas.microsoft.com/office/drawing/2014/main" id="{35B8A333-DBA2-5FA7-DC6C-8F701D137178}"/>
              </a:ext>
            </a:extLst>
          </p:cNvPr>
          <p:cNvSpPr/>
          <p:nvPr/>
        </p:nvSpPr>
        <p:spPr>
          <a:xfrm>
            <a:off x="6610881" y="3007241"/>
            <a:ext cx="178858" cy="17885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ál 88">
            <a:extLst>
              <a:ext uri="{FF2B5EF4-FFF2-40B4-BE49-F238E27FC236}">
                <a16:creationId xmlns:a16="http://schemas.microsoft.com/office/drawing/2014/main" id="{C2A136DC-5302-153F-C119-56377D9E100F}"/>
              </a:ext>
            </a:extLst>
          </p:cNvPr>
          <p:cNvSpPr/>
          <p:nvPr/>
        </p:nvSpPr>
        <p:spPr>
          <a:xfrm>
            <a:off x="6610881" y="3611787"/>
            <a:ext cx="178858" cy="17885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ál 90">
            <a:extLst>
              <a:ext uri="{FF2B5EF4-FFF2-40B4-BE49-F238E27FC236}">
                <a16:creationId xmlns:a16="http://schemas.microsoft.com/office/drawing/2014/main" id="{3CE93627-2919-A1A0-36B4-A7CBEA08F2E0}"/>
              </a:ext>
            </a:extLst>
          </p:cNvPr>
          <p:cNvSpPr/>
          <p:nvPr/>
        </p:nvSpPr>
        <p:spPr>
          <a:xfrm>
            <a:off x="6610881" y="4241922"/>
            <a:ext cx="178858" cy="17885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C5C392D-DF88-DCBC-1641-D96C4BF808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49243" t="1" r="4067" b="40461"/>
          <a:stretch/>
        </p:blipFill>
        <p:spPr>
          <a:xfrm>
            <a:off x="457200" y="1066800"/>
            <a:ext cx="5729288" cy="4083049"/>
          </a:xfrm>
          <a:prstGeom prst="roundRect">
            <a:avLst>
              <a:gd name="adj" fmla="val 2139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cxnSp>
        <p:nvCxnSpPr>
          <p:cNvPr id="11" name="Přímá spojnice 10">
            <a:extLst>
              <a:ext uri="{FF2B5EF4-FFF2-40B4-BE49-F238E27FC236}">
                <a16:creationId xmlns:a16="http://schemas.microsoft.com/office/drawing/2014/main" id="{EB438556-AA58-856E-976C-9EF1620EA1B3}"/>
              </a:ext>
            </a:extLst>
          </p:cNvPr>
          <p:cNvCxnSpPr>
            <a:cxnSpLocks/>
          </p:cNvCxnSpPr>
          <p:nvPr/>
        </p:nvCxnSpPr>
        <p:spPr>
          <a:xfrm flipV="1">
            <a:off x="1412875" y="3081866"/>
            <a:ext cx="817562" cy="1348846"/>
          </a:xfrm>
          <a:prstGeom prst="line">
            <a:avLst/>
          </a:prstGeom>
          <a:ln w="76200" cap="rnd">
            <a:solidFill>
              <a:schemeClr val="accent4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>
            <a:extLst>
              <a:ext uri="{FF2B5EF4-FFF2-40B4-BE49-F238E27FC236}">
                <a16:creationId xmlns:a16="http://schemas.microsoft.com/office/drawing/2014/main" id="{8E9C5F85-7BF8-361E-8D25-29880B12B077}"/>
              </a:ext>
            </a:extLst>
          </p:cNvPr>
          <p:cNvCxnSpPr>
            <a:cxnSpLocks/>
          </p:cNvCxnSpPr>
          <p:nvPr/>
        </p:nvCxnSpPr>
        <p:spPr>
          <a:xfrm flipH="1">
            <a:off x="2427287" y="2439713"/>
            <a:ext cx="579614" cy="429113"/>
          </a:xfrm>
          <a:prstGeom prst="line">
            <a:avLst/>
          </a:prstGeom>
          <a:ln w="76200" cap="rnd">
            <a:solidFill>
              <a:schemeClr val="accent4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>
            <a:extLst>
              <a:ext uri="{FF2B5EF4-FFF2-40B4-BE49-F238E27FC236}">
                <a16:creationId xmlns:a16="http://schemas.microsoft.com/office/drawing/2014/main" id="{0152513B-4F5C-69A7-1441-36D2C19571E8}"/>
              </a:ext>
            </a:extLst>
          </p:cNvPr>
          <p:cNvCxnSpPr>
            <a:cxnSpLocks/>
          </p:cNvCxnSpPr>
          <p:nvPr/>
        </p:nvCxnSpPr>
        <p:spPr>
          <a:xfrm flipH="1">
            <a:off x="3275012" y="2167915"/>
            <a:ext cx="1238250" cy="165793"/>
          </a:xfrm>
          <a:prstGeom prst="line">
            <a:avLst/>
          </a:prstGeom>
          <a:ln w="76200" cap="rnd">
            <a:solidFill>
              <a:schemeClr val="accent4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>
            <a:extLst>
              <a:ext uri="{FF2B5EF4-FFF2-40B4-BE49-F238E27FC236}">
                <a16:creationId xmlns:a16="http://schemas.microsoft.com/office/drawing/2014/main" id="{AF978CD2-EFF7-EC50-6DC1-E31AD2DD9283}"/>
              </a:ext>
            </a:extLst>
          </p:cNvPr>
          <p:cNvCxnSpPr>
            <a:cxnSpLocks/>
          </p:cNvCxnSpPr>
          <p:nvPr/>
        </p:nvCxnSpPr>
        <p:spPr>
          <a:xfrm flipH="1">
            <a:off x="4791075" y="1849665"/>
            <a:ext cx="307504" cy="201497"/>
          </a:xfrm>
          <a:prstGeom prst="line">
            <a:avLst/>
          </a:prstGeom>
          <a:ln w="76200" cap="rnd">
            <a:solidFill>
              <a:schemeClr val="accent4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ál 5">
            <a:extLst>
              <a:ext uri="{FF2B5EF4-FFF2-40B4-BE49-F238E27FC236}">
                <a16:creationId xmlns:a16="http://schemas.microsoft.com/office/drawing/2014/main" id="{0E5D2D62-937B-2622-1E2E-D2E71493EE75}"/>
              </a:ext>
            </a:extLst>
          </p:cNvPr>
          <p:cNvSpPr/>
          <p:nvPr/>
        </p:nvSpPr>
        <p:spPr>
          <a:xfrm>
            <a:off x="1234017" y="4463256"/>
            <a:ext cx="178858" cy="17885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ál 6">
            <a:extLst>
              <a:ext uri="{FF2B5EF4-FFF2-40B4-BE49-F238E27FC236}">
                <a16:creationId xmlns:a16="http://schemas.microsoft.com/office/drawing/2014/main" id="{EE71125C-BE99-CB77-2AF2-6B87CE887833}"/>
              </a:ext>
            </a:extLst>
          </p:cNvPr>
          <p:cNvSpPr/>
          <p:nvPr/>
        </p:nvSpPr>
        <p:spPr>
          <a:xfrm>
            <a:off x="2205743" y="2870198"/>
            <a:ext cx="178858" cy="17885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ál 8">
            <a:extLst>
              <a:ext uri="{FF2B5EF4-FFF2-40B4-BE49-F238E27FC236}">
                <a16:creationId xmlns:a16="http://schemas.microsoft.com/office/drawing/2014/main" id="{AA7F9DCF-A44A-44D2-67D3-AB7A22619AF7}"/>
              </a:ext>
            </a:extLst>
          </p:cNvPr>
          <p:cNvSpPr/>
          <p:nvPr/>
        </p:nvSpPr>
        <p:spPr>
          <a:xfrm>
            <a:off x="3006901" y="2260855"/>
            <a:ext cx="178858" cy="17885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ál 9">
            <a:extLst>
              <a:ext uri="{FF2B5EF4-FFF2-40B4-BE49-F238E27FC236}">
                <a16:creationId xmlns:a16="http://schemas.microsoft.com/office/drawing/2014/main" id="{AC823448-3210-D886-F37A-5951C2B74FBE}"/>
              </a:ext>
            </a:extLst>
          </p:cNvPr>
          <p:cNvSpPr/>
          <p:nvPr/>
        </p:nvSpPr>
        <p:spPr>
          <a:xfrm>
            <a:off x="4563236" y="2051162"/>
            <a:ext cx="178858" cy="17885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ál 11">
            <a:extLst>
              <a:ext uri="{FF2B5EF4-FFF2-40B4-BE49-F238E27FC236}">
                <a16:creationId xmlns:a16="http://schemas.microsoft.com/office/drawing/2014/main" id="{639BE01D-F872-08FD-8ACF-35E7F63D1144}"/>
              </a:ext>
            </a:extLst>
          </p:cNvPr>
          <p:cNvSpPr/>
          <p:nvPr/>
        </p:nvSpPr>
        <p:spPr>
          <a:xfrm>
            <a:off x="5112676" y="1670807"/>
            <a:ext cx="178858" cy="17885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Přímá spojnice 62">
            <a:extLst>
              <a:ext uri="{FF2B5EF4-FFF2-40B4-BE49-F238E27FC236}">
                <a16:creationId xmlns:a16="http://schemas.microsoft.com/office/drawing/2014/main" id="{C28FB263-B85A-F598-B84C-C5E1B72A097A}"/>
              </a:ext>
            </a:extLst>
          </p:cNvPr>
          <p:cNvCxnSpPr>
            <a:cxnSpLocks/>
            <a:endCxn id="6" idx="4"/>
          </p:cNvCxnSpPr>
          <p:nvPr/>
        </p:nvCxnSpPr>
        <p:spPr>
          <a:xfrm flipV="1">
            <a:off x="1323446" y="4642114"/>
            <a:ext cx="0" cy="507735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římá spojnice 63">
            <a:extLst>
              <a:ext uri="{FF2B5EF4-FFF2-40B4-BE49-F238E27FC236}">
                <a16:creationId xmlns:a16="http://schemas.microsoft.com/office/drawing/2014/main" id="{18BCAF44-26E2-A164-50D0-C612E4024279}"/>
              </a:ext>
            </a:extLst>
          </p:cNvPr>
          <p:cNvCxnSpPr>
            <a:cxnSpLocks/>
          </p:cNvCxnSpPr>
          <p:nvPr/>
        </p:nvCxnSpPr>
        <p:spPr>
          <a:xfrm>
            <a:off x="1865312" y="2971535"/>
            <a:ext cx="340431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69">
            <a:extLst>
              <a:ext uri="{FF2B5EF4-FFF2-40B4-BE49-F238E27FC236}">
                <a16:creationId xmlns:a16="http://schemas.microsoft.com/office/drawing/2014/main" id="{EF021B7F-D7E3-F543-D204-3274ECB852BC}"/>
              </a:ext>
            </a:extLst>
          </p:cNvPr>
          <p:cNvCxnSpPr>
            <a:cxnSpLocks/>
          </p:cNvCxnSpPr>
          <p:nvPr/>
        </p:nvCxnSpPr>
        <p:spPr>
          <a:xfrm>
            <a:off x="4652665" y="2225827"/>
            <a:ext cx="0" cy="699935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bdélník: se zakulacenými rohy 56">
            <a:extLst>
              <a:ext uri="{FF2B5EF4-FFF2-40B4-BE49-F238E27FC236}">
                <a16:creationId xmlns:a16="http://schemas.microsoft.com/office/drawing/2014/main" id="{446FDF91-4762-D59B-CA79-D2EE0E561000}"/>
              </a:ext>
            </a:extLst>
          </p:cNvPr>
          <p:cNvSpPr/>
          <p:nvPr/>
        </p:nvSpPr>
        <p:spPr>
          <a:xfrm>
            <a:off x="941501" y="2710534"/>
            <a:ext cx="942748" cy="495110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41" name="Google Shape;116;p2">
            <a:extLst>
              <a:ext uri="{FF2B5EF4-FFF2-40B4-BE49-F238E27FC236}">
                <a16:creationId xmlns:a16="http://schemas.microsoft.com/office/drawing/2014/main" id="{2578D751-2B09-3A0B-709A-A5CFB01E20FD}"/>
              </a:ext>
            </a:extLst>
          </p:cNvPr>
          <p:cNvSpPr txBox="1"/>
          <p:nvPr/>
        </p:nvSpPr>
        <p:spPr>
          <a:xfrm>
            <a:off x="941501" y="2756229"/>
            <a:ext cx="933145" cy="420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i="0" u="none" strike="noStrike" cap="none" dirty="0">
                <a:solidFill>
                  <a:srgbClr val="C94747"/>
                </a:solidFill>
                <a:latin typeface="+mn-lt"/>
                <a:ea typeface="Avenir"/>
                <a:cs typeface="Avenir"/>
                <a:sym typeface="Avenir"/>
              </a:rPr>
              <a:t>Kolín</a:t>
            </a:r>
            <a:endParaRPr sz="2000" b="1" dirty="0">
              <a:solidFill>
                <a:srgbClr val="C94747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61" name="Obdélník: se zakulacenými rohy 60">
            <a:extLst>
              <a:ext uri="{FF2B5EF4-FFF2-40B4-BE49-F238E27FC236}">
                <a16:creationId xmlns:a16="http://schemas.microsoft.com/office/drawing/2014/main" id="{56593FA1-9CB9-962E-D34E-82216B7478E0}"/>
              </a:ext>
            </a:extLst>
          </p:cNvPr>
          <p:cNvSpPr/>
          <p:nvPr/>
        </p:nvSpPr>
        <p:spPr>
          <a:xfrm>
            <a:off x="3688205" y="2600537"/>
            <a:ext cx="2000688" cy="741996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44" name="Google Shape;116;p2">
            <a:extLst>
              <a:ext uri="{FF2B5EF4-FFF2-40B4-BE49-F238E27FC236}">
                <a16:creationId xmlns:a16="http://schemas.microsoft.com/office/drawing/2014/main" id="{9677DC43-BE58-5FB2-0958-072172718E93}"/>
              </a:ext>
            </a:extLst>
          </p:cNvPr>
          <p:cNvSpPr txBox="1"/>
          <p:nvPr/>
        </p:nvSpPr>
        <p:spPr>
          <a:xfrm>
            <a:off x="3688205" y="2669672"/>
            <a:ext cx="2014644" cy="603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i="0" u="none" strike="noStrike" cap="none" dirty="0">
                <a:solidFill>
                  <a:srgbClr val="C94747"/>
                </a:solidFill>
                <a:latin typeface="+mn-lt"/>
                <a:ea typeface="Avenir"/>
                <a:cs typeface="Avenir"/>
                <a:sym typeface="Avenir"/>
              </a:rPr>
              <a:t>Třebechovice p. Orebem</a:t>
            </a:r>
            <a:endParaRPr sz="2000" b="1" dirty="0">
              <a:solidFill>
                <a:srgbClr val="C94747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56" name="Obdélník: se zakulacenými rohy 55">
            <a:extLst>
              <a:ext uri="{FF2B5EF4-FFF2-40B4-BE49-F238E27FC236}">
                <a16:creationId xmlns:a16="http://schemas.microsoft.com/office/drawing/2014/main" id="{BBC71BD3-881E-A59D-F5C2-180293CE440E}"/>
              </a:ext>
            </a:extLst>
          </p:cNvPr>
          <p:cNvSpPr/>
          <p:nvPr/>
        </p:nvSpPr>
        <p:spPr>
          <a:xfrm>
            <a:off x="713535" y="4909256"/>
            <a:ext cx="1223646" cy="495110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40" name="Google Shape;116;p2">
            <a:extLst>
              <a:ext uri="{FF2B5EF4-FFF2-40B4-BE49-F238E27FC236}">
                <a16:creationId xmlns:a16="http://schemas.microsoft.com/office/drawing/2014/main" id="{265CB432-913F-F8EA-0505-56825ED57E4D}"/>
              </a:ext>
            </a:extLst>
          </p:cNvPr>
          <p:cNvSpPr txBox="1"/>
          <p:nvPr/>
        </p:nvSpPr>
        <p:spPr>
          <a:xfrm>
            <a:off x="741016" y="4946520"/>
            <a:ext cx="1164860" cy="420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i="0" u="none" strike="noStrike" cap="none" dirty="0">
                <a:solidFill>
                  <a:srgbClr val="C94747"/>
                </a:solidFill>
                <a:latin typeface="+mn-lt"/>
                <a:ea typeface="Avenir"/>
                <a:cs typeface="Avenir"/>
                <a:sym typeface="Avenir"/>
              </a:rPr>
              <a:t>Vlašim</a:t>
            </a:r>
            <a:endParaRPr sz="2000" b="1" dirty="0">
              <a:solidFill>
                <a:srgbClr val="C94747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cxnSp>
        <p:nvCxnSpPr>
          <p:cNvPr id="65" name="Přímá spojnice 64">
            <a:extLst>
              <a:ext uri="{FF2B5EF4-FFF2-40B4-BE49-F238E27FC236}">
                <a16:creationId xmlns:a16="http://schemas.microsoft.com/office/drawing/2014/main" id="{968A1D20-5C8B-99C5-CAD8-928B4EC5FCA3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3096330" y="1797776"/>
            <a:ext cx="0" cy="463079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římá spojnice 67">
            <a:extLst>
              <a:ext uri="{FF2B5EF4-FFF2-40B4-BE49-F238E27FC236}">
                <a16:creationId xmlns:a16="http://schemas.microsoft.com/office/drawing/2014/main" id="{C84EF9E9-4604-0AE7-0F27-3F25421F353B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5202105" y="1218292"/>
            <a:ext cx="0" cy="452515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bdélník: se zakulacenými rohy 58">
            <a:extLst>
              <a:ext uri="{FF2B5EF4-FFF2-40B4-BE49-F238E27FC236}">
                <a16:creationId xmlns:a16="http://schemas.microsoft.com/office/drawing/2014/main" id="{20397B7C-7B33-357D-3BE7-6C528CD4D9E3}"/>
              </a:ext>
            </a:extLst>
          </p:cNvPr>
          <p:cNvSpPr/>
          <p:nvPr/>
        </p:nvSpPr>
        <p:spPr>
          <a:xfrm>
            <a:off x="4458731" y="811164"/>
            <a:ext cx="1486748" cy="495110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 dirty="0"/>
          </a:p>
        </p:txBody>
      </p:sp>
      <p:sp>
        <p:nvSpPr>
          <p:cNvPr id="43" name="Google Shape;116;p2">
            <a:extLst>
              <a:ext uri="{FF2B5EF4-FFF2-40B4-BE49-F238E27FC236}">
                <a16:creationId xmlns:a16="http://schemas.microsoft.com/office/drawing/2014/main" id="{0460930C-7E98-BD5E-0A44-90C653DC8C57}"/>
              </a:ext>
            </a:extLst>
          </p:cNvPr>
          <p:cNvSpPr txBox="1"/>
          <p:nvPr/>
        </p:nvSpPr>
        <p:spPr>
          <a:xfrm>
            <a:off x="4458732" y="842100"/>
            <a:ext cx="1486748" cy="420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i="0" u="none" strike="noStrike" cap="none" dirty="0">
                <a:solidFill>
                  <a:srgbClr val="C94747"/>
                </a:solidFill>
                <a:latin typeface="+mn-lt"/>
                <a:ea typeface="Avenir"/>
                <a:cs typeface="Avenir"/>
                <a:sym typeface="Avenir"/>
              </a:rPr>
              <a:t>Dobruška</a:t>
            </a:r>
            <a:endParaRPr sz="2000" b="1" dirty="0">
              <a:solidFill>
                <a:srgbClr val="C94747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58" name="Obdélník: se zakulacenými rohy 57">
            <a:extLst>
              <a:ext uri="{FF2B5EF4-FFF2-40B4-BE49-F238E27FC236}">
                <a16:creationId xmlns:a16="http://schemas.microsoft.com/office/drawing/2014/main" id="{003754EB-E7AD-7464-04AB-EE6DC55A2C5F}"/>
              </a:ext>
            </a:extLst>
          </p:cNvPr>
          <p:cNvSpPr/>
          <p:nvPr/>
        </p:nvSpPr>
        <p:spPr>
          <a:xfrm>
            <a:off x="2230437" y="1223653"/>
            <a:ext cx="1704272" cy="699285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42" name="Google Shape;116;p2">
            <a:extLst>
              <a:ext uri="{FF2B5EF4-FFF2-40B4-BE49-F238E27FC236}">
                <a16:creationId xmlns:a16="http://schemas.microsoft.com/office/drawing/2014/main" id="{467F5A01-7118-B6F6-1354-1430798B25D8}"/>
              </a:ext>
            </a:extLst>
          </p:cNvPr>
          <p:cNvSpPr txBox="1"/>
          <p:nvPr/>
        </p:nvSpPr>
        <p:spPr>
          <a:xfrm>
            <a:off x="2230437" y="1260918"/>
            <a:ext cx="1747220" cy="624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i="0" u="none" strike="noStrike" cap="none" dirty="0">
                <a:solidFill>
                  <a:srgbClr val="C94747"/>
                </a:solidFill>
                <a:latin typeface="+mn-lt"/>
                <a:ea typeface="Avenir"/>
                <a:cs typeface="Avenir"/>
                <a:sym typeface="Avenir"/>
              </a:rPr>
              <a:t>Chlumec n. Cidlinou</a:t>
            </a:r>
            <a:endParaRPr sz="2000" b="1" dirty="0">
              <a:solidFill>
                <a:srgbClr val="C94747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18" name="Zástupný symbol pro číslo snímku 5">
            <a:extLst>
              <a:ext uri="{FF2B5EF4-FFF2-40B4-BE49-F238E27FC236}">
                <a16:creationId xmlns:a16="http://schemas.microsoft.com/office/drawing/2014/main" id="{BC89D850-56D8-742C-7376-BA8D5FDEBDA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975660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bdélník: se zakulacenými rohy 53">
            <a:extLst>
              <a:ext uri="{FF2B5EF4-FFF2-40B4-BE49-F238E27FC236}">
                <a16:creationId xmlns:a16="http://schemas.microsoft.com/office/drawing/2014/main" id="{64673D97-6710-9F2B-6707-6A2E7B0EC39E}"/>
              </a:ext>
            </a:extLst>
          </p:cNvPr>
          <p:cNvSpPr/>
          <p:nvPr/>
        </p:nvSpPr>
        <p:spPr>
          <a:xfrm>
            <a:off x="454026" y="1249362"/>
            <a:ext cx="11280774" cy="3900487"/>
          </a:xfrm>
          <a:prstGeom prst="roundRect">
            <a:avLst>
              <a:gd name="adj" fmla="val 3246"/>
            </a:avLst>
          </a:prstGeom>
          <a:solidFill>
            <a:schemeClr val="bg1"/>
          </a:solidFill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cxnSp>
        <p:nvCxnSpPr>
          <p:cNvPr id="38" name="Přímá spojnice 37">
            <a:extLst>
              <a:ext uri="{FF2B5EF4-FFF2-40B4-BE49-F238E27FC236}">
                <a16:creationId xmlns:a16="http://schemas.microsoft.com/office/drawing/2014/main" id="{26FD5619-FF4A-581B-0C33-0FF8F0404597}"/>
              </a:ext>
            </a:extLst>
          </p:cNvPr>
          <p:cNvCxnSpPr>
            <a:cxnSpLocks/>
          </p:cNvCxnSpPr>
          <p:nvPr/>
        </p:nvCxnSpPr>
        <p:spPr>
          <a:xfrm>
            <a:off x="3239107" y="2255520"/>
            <a:ext cx="0" cy="289433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římá spojnice 81">
            <a:extLst>
              <a:ext uri="{FF2B5EF4-FFF2-40B4-BE49-F238E27FC236}">
                <a16:creationId xmlns:a16="http://schemas.microsoft.com/office/drawing/2014/main" id="{FCDA3EAC-2BCA-17FE-1F03-4E33C0492C62}"/>
              </a:ext>
            </a:extLst>
          </p:cNvPr>
          <p:cNvCxnSpPr>
            <a:cxnSpLocks/>
            <a:stCxn id="81" idx="2"/>
          </p:cNvCxnSpPr>
          <p:nvPr/>
        </p:nvCxnSpPr>
        <p:spPr>
          <a:xfrm flipH="1">
            <a:off x="464820" y="4129088"/>
            <a:ext cx="2634674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ástupný symbol pro číslo snímku 5">
            <a:extLst>
              <a:ext uri="{FF2B5EF4-FFF2-40B4-BE49-F238E27FC236}">
                <a16:creationId xmlns:a16="http://schemas.microsoft.com/office/drawing/2014/main" id="{916DB945-2ED2-B83D-BBAE-81F66D8F9B2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14</a:t>
            </a:fld>
            <a:endParaRPr lang="en-US" dirty="0"/>
          </a:p>
        </p:txBody>
      </p:sp>
      <p:cxnSp>
        <p:nvCxnSpPr>
          <p:cNvPr id="28" name="Přímá spojnice 27">
            <a:extLst>
              <a:ext uri="{FF2B5EF4-FFF2-40B4-BE49-F238E27FC236}">
                <a16:creationId xmlns:a16="http://schemas.microsoft.com/office/drawing/2014/main" id="{2B46D683-998D-3533-510A-11B75B2E9F77}"/>
              </a:ext>
            </a:extLst>
          </p:cNvPr>
          <p:cNvCxnSpPr>
            <a:cxnSpLocks/>
          </p:cNvCxnSpPr>
          <p:nvPr/>
        </p:nvCxnSpPr>
        <p:spPr>
          <a:xfrm flipH="1">
            <a:off x="3246120" y="3131820"/>
            <a:ext cx="2857500" cy="1005840"/>
          </a:xfrm>
          <a:prstGeom prst="line">
            <a:avLst/>
          </a:prstGeom>
          <a:ln w="76200" cap="rnd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45">
            <a:extLst>
              <a:ext uri="{FF2B5EF4-FFF2-40B4-BE49-F238E27FC236}">
                <a16:creationId xmlns:a16="http://schemas.microsoft.com/office/drawing/2014/main" id="{440B53AA-3BCC-2316-4CF6-30695545BA03}"/>
              </a:ext>
            </a:extLst>
          </p:cNvPr>
          <p:cNvCxnSpPr>
            <a:cxnSpLocks/>
            <a:stCxn id="54" idx="0"/>
            <a:endCxn id="54" idx="2"/>
          </p:cNvCxnSpPr>
          <p:nvPr/>
        </p:nvCxnSpPr>
        <p:spPr>
          <a:xfrm>
            <a:off x="6094413" y="1249362"/>
            <a:ext cx="0" cy="390048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římá spojnice 82">
            <a:extLst>
              <a:ext uri="{FF2B5EF4-FFF2-40B4-BE49-F238E27FC236}">
                <a16:creationId xmlns:a16="http://schemas.microsoft.com/office/drawing/2014/main" id="{66371501-F2CF-C138-A756-CB73F52040E8}"/>
              </a:ext>
            </a:extLst>
          </p:cNvPr>
          <p:cNvCxnSpPr>
            <a:cxnSpLocks/>
          </p:cNvCxnSpPr>
          <p:nvPr/>
        </p:nvCxnSpPr>
        <p:spPr>
          <a:xfrm flipH="1">
            <a:off x="457200" y="2270125"/>
            <a:ext cx="2758440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Přímá spojnice 91">
            <a:extLst>
              <a:ext uri="{FF2B5EF4-FFF2-40B4-BE49-F238E27FC236}">
                <a16:creationId xmlns:a16="http://schemas.microsoft.com/office/drawing/2014/main" id="{938CEDA1-1511-6AEC-92AB-255436FECF6E}"/>
              </a:ext>
            </a:extLst>
          </p:cNvPr>
          <p:cNvCxnSpPr>
            <a:cxnSpLocks/>
          </p:cNvCxnSpPr>
          <p:nvPr/>
        </p:nvCxnSpPr>
        <p:spPr>
          <a:xfrm flipV="1">
            <a:off x="3246120" y="1249363"/>
            <a:ext cx="0" cy="102901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ál 73">
            <a:extLst>
              <a:ext uri="{FF2B5EF4-FFF2-40B4-BE49-F238E27FC236}">
                <a16:creationId xmlns:a16="http://schemas.microsoft.com/office/drawing/2014/main" id="{2904EF7B-C75B-0531-C340-860CBFBD965F}"/>
              </a:ext>
            </a:extLst>
          </p:cNvPr>
          <p:cNvSpPr/>
          <p:nvPr/>
        </p:nvSpPr>
        <p:spPr>
          <a:xfrm>
            <a:off x="3099494" y="2146133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ál 80">
            <a:extLst>
              <a:ext uri="{FF2B5EF4-FFF2-40B4-BE49-F238E27FC236}">
                <a16:creationId xmlns:a16="http://schemas.microsoft.com/office/drawing/2014/main" id="{B9CF4E6D-6B34-C5B1-582D-B329BFD0896F}"/>
              </a:ext>
            </a:extLst>
          </p:cNvPr>
          <p:cNvSpPr/>
          <p:nvPr/>
        </p:nvSpPr>
        <p:spPr>
          <a:xfrm>
            <a:off x="3099494" y="4012407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Přímá spojnice 101">
            <a:extLst>
              <a:ext uri="{FF2B5EF4-FFF2-40B4-BE49-F238E27FC236}">
                <a16:creationId xmlns:a16="http://schemas.microsoft.com/office/drawing/2014/main" id="{D58F34F8-5D1E-5092-BB54-4DF2C943186E}"/>
              </a:ext>
            </a:extLst>
          </p:cNvPr>
          <p:cNvCxnSpPr>
            <a:cxnSpLocks/>
          </p:cNvCxnSpPr>
          <p:nvPr/>
        </p:nvCxnSpPr>
        <p:spPr>
          <a:xfrm flipH="1" flipV="1">
            <a:off x="6103620" y="3131820"/>
            <a:ext cx="2849880" cy="101346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Přímá spojnice 107">
            <a:extLst>
              <a:ext uri="{FF2B5EF4-FFF2-40B4-BE49-F238E27FC236}">
                <a16:creationId xmlns:a16="http://schemas.microsoft.com/office/drawing/2014/main" id="{8DED2748-EA4C-8A42-C28D-C4D0BE7F70D7}"/>
              </a:ext>
            </a:extLst>
          </p:cNvPr>
          <p:cNvCxnSpPr>
            <a:cxnSpLocks/>
          </p:cNvCxnSpPr>
          <p:nvPr/>
        </p:nvCxnSpPr>
        <p:spPr>
          <a:xfrm flipH="1">
            <a:off x="8938909" y="4127631"/>
            <a:ext cx="2795891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Přímá spojnice 114">
            <a:extLst>
              <a:ext uri="{FF2B5EF4-FFF2-40B4-BE49-F238E27FC236}">
                <a16:creationId xmlns:a16="http://schemas.microsoft.com/office/drawing/2014/main" id="{8AB3A86C-C579-9603-E8C7-E98651DE664A}"/>
              </a:ext>
            </a:extLst>
          </p:cNvPr>
          <p:cNvCxnSpPr>
            <a:cxnSpLocks/>
          </p:cNvCxnSpPr>
          <p:nvPr/>
        </p:nvCxnSpPr>
        <p:spPr>
          <a:xfrm flipH="1" flipV="1">
            <a:off x="8918814" y="4145280"/>
            <a:ext cx="2725499" cy="969228"/>
          </a:xfrm>
          <a:prstGeom prst="line">
            <a:avLst/>
          </a:prstGeom>
          <a:ln w="76200" cap="rnd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ál 103">
            <a:extLst>
              <a:ext uri="{FF2B5EF4-FFF2-40B4-BE49-F238E27FC236}">
                <a16:creationId xmlns:a16="http://schemas.microsoft.com/office/drawing/2014/main" id="{263065DE-55A5-3059-4B7D-4C27D569722C}"/>
              </a:ext>
            </a:extLst>
          </p:cNvPr>
          <p:cNvSpPr/>
          <p:nvPr/>
        </p:nvSpPr>
        <p:spPr>
          <a:xfrm>
            <a:off x="8822228" y="4010950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Přímá spojnice 4">
            <a:extLst>
              <a:ext uri="{FF2B5EF4-FFF2-40B4-BE49-F238E27FC236}">
                <a16:creationId xmlns:a16="http://schemas.microsoft.com/office/drawing/2014/main" id="{5A9CA701-3314-5098-C26F-C4D9FF081B9B}"/>
              </a:ext>
            </a:extLst>
          </p:cNvPr>
          <p:cNvCxnSpPr>
            <a:cxnSpLocks/>
          </p:cNvCxnSpPr>
          <p:nvPr/>
        </p:nvCxnSpPr>
        <p:spPr>
          <a:xfrm>
            <a:off x="8938909" y="1249363"/>
            <a:ext cx="0" cy="92995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EC73BE14-482A-AD4E-C3D4-EAF57F425282}"/>
              </a:ext>
            </a:extLst>
          </p:cNvPr>
          <p:cNvCxnSpPr>
            <a:cxnSpLocks/>
          </p:cNvCxnSpPr>
          <p:nvPr/>
        </p:nvCxnSpPr>
        <p:spPr>
          <a:xfrm flipH="1">
            <a:off x="8938909" y="2155795"/>
            <a:ext cx="2795891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FF4A5C5A-24E9-133C-95AC-19AE30DAA4D7}"/>
              </a:ext>
            </a:extLst>
          </p:cNvPr>
          <p:cNvCxnSpPr>
            <a:cxnSpLocks/>
          </p:cNvCxnSpPr>
          <p:nvPr/>
        </p:nvCxnSpPr>
        <p:spPr>
          <a:xfrm flipH="1">
            <a:off x="6121523" y="2153502"/>
            <a:ext cx="2768477" cy="974504"/>
          </a:xfrm>
          <a:prstGeom prst="line">
            <a:avLst/>
          </a:prstGeom>
          <a:ln w="76200" cap="rnd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ál 8">
            <a:extLst>
              <a:ext uri="{FF2B5EF4-FFF2-40B4-BE49-F238E27FC236}">
                <a16:creationId xmlns:a16="http://schemas.microsoft.com/office/drawing/2014/main" id="{2AD614DC-27AC-E8D4-06B6-0D527AC30BB7}"/>
              </a:ext>
            </a:extLst>
          </p:cNvPr>
          <p:cNvSpPr/>
          <p:nvPr/>
        </p:nvSpPr>
        <p:spPr>
          <a:xfrm>
            <a:off x="8822228" y="2019115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ál 30">
            <a:extLst>
              <a:ext uri="{FF2B5EF4-FFF2-40B4-BE49-F238E27FC236}">
                <a16:creationId xmlns:a16="http://schemas.microsoft.com/office/drawing/2014/main" id="{CF8EA159-4684-9AF4-C6E6-CA0E2842DF67}"/>
              </a:ext>
            </a:extLst>
          </p:cNvPr>
          <p:cNvSpPr/>
          <p:nvPr/>
        </p:nvSpPr>
        <p:spPr>
          <a:xfrm>
            <a:off x="5982256" y="3006218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Grafický objekt 74" descr="Nákladní vůz se souvislou výplní">
            <a:extLst>
              <a:ext uri="{FF2B5EF4-FFF2-40B4-BE49-F238E27FC236}">
                <a16:creationId xmlns:a16="http://schemas.microsoft.com/office/drawing/2014/main" id="{CD1926A8-050F-D624-74B1-CE3B92319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7512" y="3529877"/>
            <a:ext cx="720150" cy="720150"/>
          </a:xfrm>
          <a:prstGeom prst="rect">
            <a:avLst/>
          </a:prstGeom>
        </p:spPr>
      </p:pic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C2C71491-8217-EFB4-0C7B-E98662DD42C4}"/>
              </a:ext>
            </a:extLst>
          </p:cNvPr>
          <p:cNvSpPr txBox="1">
            <a:spLocks/>
          </p:cNvSpPr>
          <p:nvPr/>
        </p:nvSpPr>
        <p:spPr>
          <a:xfrm>
            <a:off x="457201" y="5332411"/>
            <a:ext cx="3635874" cy="8397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dirty="0">
                <a:solidFill>
                  <a:schemeClr val="accent4"/>
                </a:solidFill>
                <a:latin typeface="+mj-lt"/>
              </a:rPr>
              <a:t>Routery </a:t>
            </a:r>
            <a:r>
              <a:rPr lang="cs-CZ" sz="2000" b="1" dirty="0">
                <a:solidFill>
                  <a:schemeClr val="accent4"/>
                </a:solidFill>
                <a:latin typeface="+mj-lt"/>
              </a:rPr>
              <a:t>směrují posílané informace 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po internetu.</a:t>
            </a:r>
          </a:p>
        </p:txBody>
      </p:sp>
      <p:sp>
        <p:nvSpPr>
          <p:cNvPr id="17" name="Nadpis 1">
            <a:extLst>
              <a:ext uri="{FF2B5EF4-FFF2-40B4-BE49-F238E27FC236}">
                <a16:creationId xmlns:a16="http://schemas.microsoft.com/office/drawing/2014/main" id="{1BD57E4D-18DD-8AC8-A5F6-4CC945497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1050" y="228599"/>
            <a:ext cx="3220720" cy="838201"/>
          </a:xfrm>
          <a:noFill/>
          <a:ln>
            <a:noFill/>
          </a:ln>
          <a:effectLst>
            <a:outerShdw dist="50800" dir="2700000" algn="tl" rotWithShape="0">
              <a:schemeClr val="accent5"/>
            </a:outerShdw>
          </a:effectLst>
        </p:spPr>
        <p:txBody>
          <a:bodyPr spcFirstLastPara="1" vert="horz" wrap="square" lIns="91440" tIns="45720" rIns="91440" bIns="4572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SzPts val="6000"/>
            </a:pPr>
            <a:r>
              <a:rPr lang="cs-CZ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ROUTER</a:t>
            </a:r>
            <a:endParaRPr lang="en-US" b="1" kern="1200" dirty="0">
              <a:solidFill>
                <a:schemeClr val="accent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Zástupný obsah 2">
            <a:extLst>
              <a:ext uri="{FF2B5EF4-FFF2-40B4-BE49-F238E27FC236}">
                <a16:creationId xmlns:a16="http://schemas.microsoft.com/office/drawing/2014/main" id="{B8075FEB-D05A-AF2B-297E-DA244CF01EAD}"/>
              </a:ext>
            </a:extLst>
          </p:cNvPr>
          <p:cNvSpPr txBox="1">
            <a:spLocks/>
          </p:cNvSpPr>
          <p:nvPr/>
        </p:nvSpPr>
        <p:spPr>
          <a:xfrm>
            <a:off x="6592570" y="228599"/>
            <a:ext cx="4184968" cy="838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b="1" i="1" dirty="0" err="1">
                <a:solidFill>
                  <a:schemeClr val="accent4"/>
                </a:solidFill>
                <a:latin typeface="+mj-lt"/>
              </a:rPr>
              <a:t>route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– angl. směrovat</a:t>
            </a:r>
            <a:endParaRPr lang="en-US" sz="2000" i="1" dirty="0">
              <a:solidFill>
                <a:schemeClr val="accent4"/>
              </a:solidFill>
              <a:latin typeface="+mj-lt"/>
            </a:endParaRPr>
          </a:p>
        </p:txBody>
      </p:sp>
      <p:pic>
        <p:nvPicPr>
          <p:cNvPr id="19" name="Obrázek 18" descr="Obsah obrázku elektronika, projektor&#10;&#10;Popis byl vytvořen automaticky">
            <a:extLst>
              <a:ext uri="{FF2B5EF4-FFF2-40B4-BE49-F238E27FC236}">
                <a16:creationId xmlns:a16="http://schemas.microsoft.com/office/drawing/2014/main" id="{0373F4C1-8BD9-43AB-E801-9476DCD0A2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" t="21191" r="3607" b="26323"/>
          <a:stretch/>
        </p:blipFill>
        <p:spPr>
          <a:xfrm>
            <a:off x="464819" y="228599"/>
            <a:ext cx="2673669" cy="838199"/>
          </a:xfrm>
          <a:prstGeom prst="roundRect">
            <a:avLst>
              <a:gd name="adj" fmla="val 9412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</p:spTree>
    <p:extLst>
      <p:ext uri="{BB962C8B-B14F-4D97-AF65-F5344CB8AC3E}">
        <p14:creationId xmlns:p14="http://schemas.microsoft.com/office/powerpoint/2010/main" val="395894435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bdélník: se zakulacenými rohy 53">
            <a:extLst>
              <a:ext uri="{FF2B5EF4-FFF2-40B4-BE49-F238E27FC236}">
                <a16:creationId xmlns:a16="http://schemas.microsoft.com/office/drawing/2014/main" id="{64673D97-6710-9F2B-6707-6A2E7B0EC39E}"/>
              </a:ext>
            </a:extLst>
          </p:cNvPr>
          <p:cNvSpPr/>
          <p:nvPr/>
        </p:nvSpPr>
        <p:spPr>
          <a:xfrm>
            <a:off x="454026" y="1249362"/>
            <a:ext cx="11280774" cy="3900487"/>
          </a:xfrm>
          <a:prstGeom prst="roundRect">
            <a:avLst>
              <a:gd name="adj" fmla="val 3246"/>
            </a:avLst>
          </a:prstGeom>
          <a:solidFill>
            <a:schemeClr val="bg1"/>
          </a:solidFill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cxnSp>
        <p:nvCxnSpPr>
          <p:cNvPr id="38" name="Přímá spojnice 37">
            <a:extLst>
              <a:ext uri="{FF2B5EF4-FFF2-40B4-BE49-F238E27FC236}">
                <a16:creationId xmlns:a16="http://schemas.microsoft.com/office/drawing/2014/main" id="{26FD5619-FF4A-581B-0C33-0FF8F0404597}"/>
              </a:ext>
            </a:extLst>
          </p:cNvPr>
          <p:cNvCxnSpPr>
            <a:cxnSpLocks/>
          </p:cNvCxnSpPr>
          <p:nvPr/>
        </p:nvCxnSpPr>
        <p:spPr>
          <a:xfrm>
            <a:off x="3239107" y="2255520"/>
            <a:ext cx="0" cy="289433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5" name="Grafický objekt 74" descr="Nákladní vůz se souvislou výplní">
            <a:extLst>
              <a:ext uri="{FF2B5EF4-FFF2-40B4-BE49-F238E27FC236}">
                <a16:creationId xmlns:a16="http://schemas.microsoft.com/office/drawing/2014/main" id="{CD1926A8-050F-D624-74B1-CE3B92319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66963" y="3552737"/>
            <a:ext cx="720150" cy="720150"/>
          </a:xfrm>
          <a:prstGeom prst="rect">
            <a:avLst/>
          </a:prstGeom>
        </p:spPr>
      </p:pic>
      <p:cxnSp>
        <p:nvCxnSpPr>
          <p:cNvPr id="82" name="Přímá spojnice 81">
            <a:extLst>
              <a:ext uri="{FF2B5EF4-FFF2-40B4-BE49-F238E27FC236}">
                <a16:creationId xmlns:a16="http://schemas.microsoft.com/office/drawing/2014/main" id="{FCDA3EAC-2BCA-17FE-1F03-4E33C0492C62}"/>
              </a:ext>
            </a:extLst>
          </p:cNvPr>
          <p:cNvCxnSpPr>
            <a:cxnSpLocks/>
            <a:stCxn id="81" idx="2"/>
          </p:cNvCxnSpPr>
          <p:nvPr/>
        </p:nvCxnSpPr>
        <p:spPr>
          <a:xfrm flipH="1">
            <a:off x="464820" y="4129088"/>
            <a:ext cx="2634674" cy="0"/>
          </a:xfrm>
          <a:prstGeom prst="line">
            <a:avLst/>
          </a:prstGeom>
          <a:ln w="76200" cap="flat">
            <a:solidFill>
              <a:schemeClr val="accent1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ástupný symbol pro číslo snímku 5">
            <a:extLst>
              <a:ext uri="{FF2B5EF4-FFF2-40B4-BE49-F238E27FC236}">
                <a16:creationId xmlns:a16="http://schemas.microsoft.com/office/drawing/2014/main" id="{916DB945-2ED2-B83D-BBAE-81F66D8F9B2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15</a:t>
            </a:fld>
            <a:endParaRPr lang="en-US" dirty="0"/>
          </a:p>
        </p:txBody>
      </p:sp>
      <p:cxnSp>
        <p:nvCxnSpPr>
          <p:cNvPr id="28" name="Přímá spojnice 27">
            <a:extLst>
              <a:ext uri="{FF2B5EF4-FFF2-40B4-BE49-F238E27FC236}">
                <a16:creationId xmlns:a16="http://schemas.microsoft.com/office/drawing/2014/main" id="{2B46D683-998D-3533-510A-11B75B2E9F77}"/>
              </a:ext>
            </a:extLst>
          </p:cNvPr>
          <p:cNvCxnSpPr>
            <a:cxnSpLocks/>
          </p:cNvCxnSpPr>
          <p:nvPr/>
        </p:nvCxnSpPr>
        <p:spPr>
          <a:xfrm flipH="1">
            <a:off x="3246120" y="3131820"/>
            <a:ext cx="2857500" cy="1005840"/>
          </a:xfrm>
          <a:prstGeom prst="line">
            <a:avLst/>
          </a:prstGeom>
          <a:ln w="76200" cap="rnd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45">
            <a:extLst>
              <a:ext uri="{FF2B5EF4-FFF2-40B4-BE49-F238E27FC236}">
                <a16:creationId xmlns:a16="http://schemas.microsoft.com/office/drawing/2014/main" id="{440B53AA-3BCC-2316-4CF6-30695545BA03}"/>
              </a:ext>
            </a:extLst>
          </p:cNvPr>
          <p:cNvCxnSpPr>
            <a:cxnSpLocks/>
            <a:stCxn id="54" idx="0"/>
            <a:endCxn id="54" idx="2"/>
          </p:cNvCxnSpPr>
          <p:nvPr/>
        </p:nvCxnSpPr>
        <p:spPr>
          <a:xfrm>
            <a:off x="6094413" y="1249362"/>
            <a:ext cx="0" cy="390048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římá spojnice 82">
            <a:extLst>
              <a:ext uri="{FF2B5EF4-FFF2-40B4-BE49-F238E27FC236}">
                <a16:creationId xmlns:a16="http://schemas.microsoft.com/office/drawing/2014/main" id="{66371501-F2CF-C138-A756-CB73F52040E8}"/>
              </a:ext>
            </a:extLst>
          </p:cNvPr>
          <p:cNvCxnSpPr>
            <a:cxnSpLocks/>
          </p:cNvCxnSpPr>
          <p:nvPr/>
        </p:nvCxnSpPr>
        <p:spPr>
          <a:xfrm flipH="1">
            <a:off x="457200" y="2270125"/>
            <a:ext cx="2758440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Přímá spojnice 91">
            <a:extLst>
              <a:ext uri="{FF2B5EF4-FFF2-40B4-BE49-F238E27FC236}">
                <a16:creationId xmlns:a16="http://schemas.microsoft.com/office/drawing/2014/main" id="{938CEDA1-1511-6AEC-92AB-255436FECF6E}"/>
              </a:ext>
            </a:extLst>
          </p:cNvPr>
          <p:cNvCxnSpPr>
            <a:cxnSpLocks/>
          </p:cNvCxnSpPr>
          <p:nvPr/>
        </p:nvCxnSpPr>
        <p:spPr>
          <a:xfrm flipV="1">
            <a:off x="3246120" y="1249363"/>
            <a:ext cx="0" cy="102901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ál 73">
            <a:extLst>
              <a:ext uri="{FF2B5EF4-FFF2-40B4-BE49-F238E27FC236}">
                <a16:creationId xmlns:a16="http://schemas.microsoft.com/office/drawing/2014/main" id="{2904EF7B-C75B-0531-C340-860CBFBD965F}"/>
              </a:ext>
            </a:extLst>
          </p:cNvPr>
          <p:cNvSpPr/>
          <p:nvPr/>
        </p:nvSpPr>
        <p:spPr>
          <a:xfrm>
            <a:off x="3099494" y="2146133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ál 80">
            <a:extLst>
              <a:ext uri="{FF2B5EF4-FFF2-40B4-BE49-F238E27FC236}">
                <a16:creationId xmlns:a16="http://schemas.microsoft.com/office/drawing/2014/main" id="{B9CF4E6D-6B34-C5B1-582D-B329BFD0896F}"/>
              </a:ext>
            </a:extLst>
          </p:cNvPr>
          <p:cNvSpPr/>
          <p:nvPr/>
        </p:nvSpPr>
        <p:spPr>
          <a:xfrm>
            <a:off x="3099494" y="4012407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Přímá spojnice 101">
            <a:extLst>
              <a:ext uri="{FF2B5EF4-FFF2-40B4-BE49-F238E27FC236}">
                <a16:creationId xmlns:a16="http://schemas.microsoft.com/office/drawing/2014/main" id="{D58F34F8-5D1E-5092-BB54-4DF2C943186E}"/>
              </a:ext>
            </a:extLst>
          </p:cNvPr>
          <p:cNvCxnSpPr>
            <a:cxnSpLocks/>
          </p:cNvCxnSpPr>
          <p:nvPr/>
        </p:nvCxnSpPr>
        <p:spPr>
          <a:xfrm flipH="1" flipV="1">
            <a:off x="6103620" y="3131820"/>
            <a:ext cx="2849880" cy="101346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Přímá spojnice 107">
            <a:extLst>
              <a:ext uri="{FF2B5EF4-FFF2-40B4-BE49-F238E27FC236}">
                <a16:creationId xmlns:a16="http://schemas.microsoft.com/office/drawing/2014/main" id="{8DED2748-EA4C-8A42-C28D-C4D0BE7F70D7}"/>
              </a:ext>
            </a:extLst>
          </p:cNvPr>
          <p:cNvCxnSpPr>
            <a:cxnSpLocks/>
          </p:cNvCxnSpPr>
          <p:nvPr/>
        </p:nvCxnSpPr>
        <p:spPr>
          <a:xfrm flipH="1">
            <a:off x="8938909" y="4127631"/>
            <a:ext cx="2795891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Přímá spojnice 114">
            <a:extLst>
              <a:ext uri="{FF2B5EF4-FFF2-40B4-BE49-F238E27FC236}">
                <a16:creationId xmlns:a16="http://schemas.microsoft.com/office/drawing/2014/main" id="{8AB3A86C-C579-9603-E8C7-E98651DE664A}"/>
              </a:ext>
            </a:extLst>
          </p:cNvPr>
          <p:cNvCxnSpPr>
            <a:cxnSpLocks/>
          </p:cNvCxnSpPr>
          <p:nvPr/>
        </p:nvCxnSpPr>
        <p:spPr>
          <a:xfrm flipH="1" flipV="1">
            <a:off x="8918814" y="4145280"/>
            <a:ext cx="2725499" cy="969228"/>
          </a:xfrm>
          <a:prstGeom prst="line">
            <a:avLst/>
          </a:prstGeom>
          <a:ln w="76200" cap="rnd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ál 103">
            <a:extLst>
              <a:ext uri="{FF2B5EF4-FFF2-40B4-BE49-F238E27FC236}">
                <a16:creationId xmlns:a16="http://schemas.microsoft.com/office/drawing/2014/main" id="{263065DE-55A5-3059-4B7D-4C27D569722C}"/>
              </a:ext>
            </a:extLst>
          </p:cNvPr>
          <p:cNvSpPr/>
          <p:nvPr/>
        </p:nvSpPr>
        <p:spPr>
          <a:xfrm>
            <a:off x="8822228" y="4010950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3A1C073A-2041-3028-1E83-CD9F99D9CCFC}"/>
              </a:ext>
            </a:extLst>
          </p:cNvPr>
          <p:cNvSpPr/>
          <p:nvPr/>
        </p:nvSpPr>
        <p:spPr>
          <a:xfrm>
            <a:off x="1559027" y="4255284"/>
            <a:ext cx="1528086" cy="456084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lang="cs-CZ" sz="2000" b="1" dirty="0">
                <a:solidFill>
                  <a:schemeClr val="accent4"/>
                </a:solidFill>
              </a:rPr>
              <a:t>Londýn ➤</a:t>
            </a:r>
          </a:p>
        </p:txBody>
      </p:sp>
      <p:cxnSp>
        <p:nvCxnSpPr>
          <p:cNvPr id="5" name="Přímá spojnice 4">
            <a:extLst>
              <a:ext uri="{FF2B5EF4-FFF2-40B4-BE49-F238E27FC236}">
                <a16:creationId xmlns:a16="http://schemas.microsoft.com/office/drawing/2014/main" id="{34140B50-79F6-73B8-FB74-3398E3AF5ECE}"/>
              </a:ext>
            </a:extLst>
          </p:cNvPr>
          <p:cNvCxnSpPr>
            <a:cxnSpLocks/>
          </p:cNvCxnSpPr>
          <p:nvPr/>
        </p:nvCxnSpPr>
        <p:spPr>
          <a:xfrm>
            <a:off x="8938909" y="1249363"/>
            <a:ext cx="0" cy="92995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15C9611D-3148-78C1-2DA7-C0E4186D3C86}"/>
              </a:ext>
            </a:extLst>
          </p:cNvPr>
          <p:cNvCxnSpPr>
            <a:cxnSpLocks/>
          </p:cNvCxnSpPr>
          <p:nvPr/>
        </p:nvCxnSpPr>
        <p:spPr>
          <a:xfrm flipH="1">
            <a:off x="8938909" y="2155795"/>
            <a:ext cx="2795891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74671D8A-814C-8032-58F9-C4A41A0DBCB3}"/>
              </a:ext>
            </a:extLst>
          </p:cNvPr>
          <p:cNvCxnSpPr>
            <a:cxnSpLocks/>
          </p:cNvCxnSpPr>
          <p:nvPr/>
        </p:nvCxnSpPr>
        <p:spPr>
          <a:xfrm flipH="1">
            <a:off x="6121523" y="2153502"/>
            <a:ext cx="2768477" cy="974504"/>
          </a:xfrm>
          <a:prstGeom prst="line">
            <a:avLst/>
          </a:prstGeom>
          <a:ln w="76200" cap="rnd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ál 8">
            <a:extLst>
              <a:ext uri="{FF2B5EF4-FFF2-40B4-BE49-F238E27FC236}">
                <a16:creationId xmlns:a16="http://schemas.microsoft.com/office/drawing/2014/main" id="{BC6B0A3A-B307-697E-F29C-7D57256448B0}"/>
              </a:ext>
            </a:extLst>
          </p:cNvPr>
          <p:cNvSpPr/>
          <p:nvPr/>
        </p:nvSpPr>
        <p:spPr>
          <a:xfrm>
            <a:off x="8822228" y="2019115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ál 30">
            <a:extLst>
              <a:ext uri="{FF2B5EF4-FFF2-40B4-BE49-F238E27FC236}">
                <a16:creationId xmlns:a16="http://schemas.microsoft.com/office/drawing/2014/main" id="{CF8EA159-4684-9AF4-C6E6-CA0E2842DF67}"/>
              </a:ext>
            </a:extLst>
          </p:cNvPr>
          <p:cNvSpPr/>
          <p:nvPr/>
        </p:nvSpPr>
        <p:spPr>
          <a:xfrm>
            <a:off x="5982256" y="3006218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17ACB544-3BA6-B408-CAC3-9967FD4D0F5F}"/>
              </a:ext>
            </a:extLst>
          </p:cNvPr>
          <p:cNvSpPr txBox="1">
            <a:spLocks/>
          </p:cNvSpPr>
          <p:nvPr/>
        </p:nvSpPr>
        <p:spPr>
          <a:xfrm>
            <a:off x="457201" y="5332411"/>
            <a:ext cx="3635874" cy="8397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dirty="0">
                <a:solidFill>
                  <a:schemeClr val="accent4"/>
                </a:solidFill>
                <a:latin typeface="+mj-lt"/>
              </a:rPr>
              <a:t>Routery </a:t>
            </a:r>
            <a:r>
              <a:rPr lang="cs-CZ" sz="2000" b="1" dirty="0">
                <a:solidFill>
                  <a:schemeClr val="accent4"/>
                </a:solidFill>
                <a:latin typeface="+mj-lt"/>
              </a:rPr>
              <a:t>směrují posílané informace 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po internetu.</a:t>
            </a:r>
          </a:p>
        </p:txBody>
      </p:sp>
      <p:sp>
        <p:nvSpPr>
          <p:cNvPr id="14" name="Nadpis 1">
            <a:extLst>
              <a:ext uri="{FF2B5EF4-FFF2-40B4-BE49-F238E27FC236}">
                <a16:creationId xmlns:a16="http://schemas.microsoft.com/office/drawing/2014/main" id="{40DB626A-DE55-6CCF-57D8-AC439112C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1050" y="228599"/>
            <a:ext cx="3220720" cy="838201"/>
          </a:xfrm>
          <a:noFill/>
          <a:ln>
            <a:noFill/>
          </a:ln>
          <a:effectLst>
            <a:outerShdw dist="50800" dir="2700000" algn="tl" rotWithShape="0">
              <a:schemeClr val="accent5"/>
            </a:outerShdw>
          </a:effectLst>
        </p:spPr>
        <p:txBody>
          <a:bodyPr spcFirstLastPara="1" vert="horz" wrap="square" lIns="91440" tIns="45720" rIns="91440" bIns="4572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SzPts val="6000"/>
            </a:pPr>
            <a:r>
              <a:rPr lang="cs-CZ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ROUTER</a:t>
            </a:r>
            <a:endParaRPr lang="en-US" b="1" kern="1200" dirty="0">
              <a:solidFill>
                <a:schemeClr val="accent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Zástupný obsah 2">
            <a:extLst>
              <a:ext uri="{FF2B5EF4-FFF2-40B4-BE49-F238E27FC236}">
                <a16:creationId xmlns:a16="http://schemas.microsoft.com/office/drawing/2014/main" id="{0D40FA5D-B7CA-8DF8-4BC7-701549FED795}"/>
              </a:ext>
            </a:extLst>
          </p:cNvPr>
          <p:cNvSpPr txBox="1">
            <a:spLocks/>
          </p:cNvSpPr>
          <p:nvPr/>
        </p:nvSpPr>
        <p:spPr>
          <a:xfrm>
            <a:off x="6592570" y="228599"/>
            <a:ext cx="4184968" cy="838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b="1" i="1" dirty="0" err="1">
                <a:solidFill>
                  <a:schemeClr val="accent4"/>
                </a:solidFill>
                <a:latin typeface="+mj-lt"/>
              </a:rPr>
              <a:t>route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– angl. směrovat</a:t>
            </a:r>
            <a:endParaRPr lang="en-US" sz="2000" i="1" dirty="0">
              <a:solidFill>
                <a:schemeClr val="accent4"/>
              </a:solidFill>
              <a:latin typeface="+mj-lt"/>
            </a:endParaRPr>
          </a:p>
        </p:txBody>
      </p:sp>
      <p:pic>
        <p:nvPicPr>
          <p:cNvPr id="16" name="Obrázek 15" descr="Obsah obrázku elektronika, projektor&#10;&#10;Popis byl vytvořen automaticky">
            <a:extLst>
              <a:ext uri="{FF2B5EF4-FFF2-40B4-BE49-F238E27FC236}">
                <a16:creationId xmlns:a16="http://schemas.microsoft.com/office/drawing/2014/main" id="{4C22B283-EB29-DFC8-04B9-DEFE68FABC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" t="21191" r="3607" b="26323"/>
          <a:stretch/>
        </p:blipFill>
        <p:spPr>
          <a:xfrm>
            <a:off x="464819" y="228599"/>
            <a:ext cx="2673669" cy="838199"/>
          </a:xfrm>
          <a:prstGeom prst="roundRect">
            <a:avLst>
              <a:gd name="adj" fmla="val 9412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</p:spTree>
    <p:extLst>
      <p:ext uri="{BB962C8B-B14F-4D97-AF65-F5344CB8AC3E}">
        <p14:creationId xmlns:p14="http://schemas.microsoft.com/office/powerpoint/2010/main" val="3685367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bdélník: se zakulacenými rohy 53">
            <a:extLst>
              <a:ext uri="{FF2B5EF4-FFF2-40B4-BE49-F238E27FC236}">
                <a16:creationId xmlns:a16="http://schemas.microsoft.com/office/drawing/2014/main" id="{64673D97-6710-9F2B-6707-6A2E7B0EC39E}"/>
              </a:ext>
            </a:extLst>
          </p:cNvPr>
          <p:cNvSpPr/>
          <p:nvPr/>
        </p:nvSpPr>
        <p:spPr>
          <a:xfrm>
            <a:off x="454026" y="1249362"/>
            <a:ext cx="11280774" cy="3900487"/>
          </a:xfrm>
          <a:prstGeom prst="roundRect">
            <a:avLst>
              <a:gd name="adj" fmla="val 3246"/>
            </a:avLst>
          </a:prstGeom>
          <a:solidFill>
            <a:schemeClr val="bg1"/>
          </a:solidFill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cxnSp>
        <p:nvCxnSpPr>
          <p:cNvPr id="38" name="Přímá spojnice 37">
            <a:extLst>
              <a:ext uri="{FF2B5EF4-FFF2-40B4-BE49-F238E27FC236}">
                <a16:creationId xmlns:a16="http://schemas.microsoft.com/office/drawing/2014/main" id="{26FD5619-FF4A-581B-0C33-0FF8F0404597}"/>
              </a:ext>
            </a:extLst>
          </p:cNvPr>
          <p:cNvCxnSpPr>
            <a:cxnSpLocks/>
          </p:cNvCxnSpPr>
          <p:nvPr/>
        </p:nvCxnSpPr>
        <p:spPr>
          <a:xfrm>
            <a:off x="3239107" y="2255520"/>
            <a:ext cx="0" cy="289433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římá spojnice 81">
            <a:extLst>
              <a:ext uri="{FF2B5EF4-FFF2-40B4-BE49-F238E27FC236}">
                <a16:creationId xmlns:a16="http://schemas.microsoft.com/office/drawing/2014/main" id="{FCDA3EAC-2BCA-17FE-1F03-4E33C0492C62}"/>
              </a:ext>
            </a:extLst>
          </p:cNvPr>
          <p:cNvCxnSpPr>
            <a:cxnSpLocks/>
            <a:stCxn id="81" idx="2"/>
          </p:cNvCxnSpPr>
          <p:nvPr/>
        </p:nvCxnSpPr>
        <p:spPr>
          <a:xfrm flipH="1">
            <a:off x="464820" y="4129088"/>
            <a:ext cx="2634674" cy="0"/>
          </a:xfrm>
          <a:prstGeom prst="line">
            <a:avLst/>
          </a:prstGeom>
          <a:ln w="76200" cap="flat">
            <a:solidFill>
              <a:schemeClr val="accent1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ástupný symbol pro číslo snímku 5">
            <a:extLst>
              <a:ext uri="{FF2B5EF4-FFF2-40B4-BE49-F238E27FC236}">
                <a16:creationId xmlns:a16="http://schemas.microsoft.com/office/drawing/2014/main" id="{916DB945-2ED2-B83D-BBAE-81F66D8F9B2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16</a:t>
            </a:fld>
            <a:endParaRPr lang="en-US" dirty="0"/>
          </a:p>
        </p:txBody>
      </p:sp>
      <p:cxnSp>
        <p:nvCxnSpPr>
          <p:cNvPr id="28" name="Přímá spojnice 27">
            <a:extLst>
              <a:ext uri="{FF2B5EF4-FFF2-40B4-BE49-F238E27FC236}">
                <a16:creationId xmlns:a16="http://schemas.microsoft.com/office/drawing/2014/main" id="{2B46D683-998D-3533-510A-11B75B2E9F77}"/>
              </a:ext>
            </a:extLst>
          </p:cNvPr>
          <p:cNvCxnSpPr>
            <a:cxnSpLocks/>
          </p:cNvCxnSpPr>
          <p:nvPr/>
        </p:nvCxnSpPr>
        <p:spPr>
          <a:xfrm flipH="1">
            <a:off x="3246120" y="3131820"/>
            <a:ext cx="2857500" cy="1005840"/>
          </a:xfrm>
          <a:prstGeom prst="line">
            <a:avLst/>
          </a:prstGeom>
          <a:ln w="76200" cap="rnd">
            <a:solidFill>
              <a:schemeClr val="accent1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45">
            <a:extLst>
              <a:ext uri="{FF2B5EF4-FFF2-40B4-BE49-F238E27FC236}">
                <a16:creationId xmlns:a16="http://schemas.microsoft.com/office/drawing/2014/main" id="{440B53AA-3BCC-2316-4CF6-30695545BA03}"/>
              </a:ext>
            </a:extLst>
          </p:cNvPr>
          <p:cNvCxnSpPr>
            <a:cxnSpLocks/>
            <a:stCxn id="54" idx="0"/>
            <a:endCxn id="54" idx="2"/>
          </p:cNvCxnSpPr>
          <p:nvPr/>
        </p:nvCxnSpPr>
        <p:spPr>
          <a:xfrm>
            <a:off x="6094413" y="1249362"/>
            <a:ext cx="0" cy="390048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římá spojnice 82">
            <a:extLst>
              <a:ext uri="{FF2B5EF4-FFF2-40B4-BE49-F238E27FC236}">
                <a16:creationId xmlns:a16="http://schemas.microsoft.com/office/drawing/2014/main" id="{66371501-F2CF-C138-A756-CB73F52040E8}"/>
              </a:ext>
            </a:extLst>
          </p:cNvPr>
          <p:cNvCxnSpPr>
            <a:cxnSpLocks/>
          </p:cNvCxnSpPr>
          <p:nvPr/>
        </p:nvCxnSpPr>
        <p:spPr>
          <a:xfrm flipH="1">
            <a:off x="457200" y="2270125"/>
            <a:ext cx="2758440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Přímá spojnice 91">
            <a:extLst>
              <a:ext uri="{FF2B5EF4-FFF2-40B4-BE49-F238E27FC236}">
                <a16:creationId xmlns:a16="http://schemas.microsoft.com/office/drawing/2014/main" id="{938CEDA1-1511-6AEC-92AB-255436FECF6E}"/>
              </a:ext>
            </a:extLst>
          </p:cNvPr>
          <p:cNvCxnSpPr>
            <a:cxnSpLocks/>
          </p:cNvCxnSpPr>
          <p:nvPr/>
        </p:nvCxnSpPr>
        <p:spPr>
          <a:xfrm flipV="1">
            <a:off x="3246120" y="1249363"/>
            <a:ext cx="0" cy="102901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ál 73">
            <a:extLst>
              <a:ext uri="{FF2B5EF4-FFF2-40B4-BE49-F238E27FC236}">
                <a16:creationId xmlns:a16="http://schemas.microsoft.com/office/drawing/2014/main" id="{2904EF7B-C75B-0531-C340-860CBFBD965F}"/>
              </a:ext>
            </a:extLst>
          </p:cNvPr>
          <p:cNvSpPr/>
          <p:nvPr/>
        </p:nvSpPr>
        <p:spPr>
          <a:xfrm>
            <a:off x="3099494" y="2146133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ál 80">
            <a:extLst>
              <a:ext uri="{FF2B5EF4-FFF2-40B4-BE49-F238E27FC236}">
                <a16:creationId xmlns:a16="http://schemas.microsoft.com/office/drawing/2014/main" id="{B9CF4E6D-6B34-C5B1-582D-B329BFD0896F}"/>
              </a:ext>
            </a:extLst>
          </p:cNvPr>
          <p:cNvSpPr/>
          <p:nvPr/>
        </p:nvSpPr>
        <p:spPr>
          <a:xfrm>
            <a:off x="3099494" y="4012407"/>
            <a:ext cx="233362" cy="233362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Přímá spojnice 101">
            <a:extLst>
              <a:ext uri="{FF2B5EF4-FFF2-40B4-BE49-F238E27FC236}">
                <a16:creationId xmlns:a16="http://schemas.microsoft.com/office/drawing/2014/main" id="{D58F34F8-5D1E-5092-BB54-4DF2C943186E}"/>
              </a:ext>
            </a:extLst>
          </p:cNvPr>
          <p:cNvCxnSpPr>
            <a:cxnSpLocks/>
          </p:cNvCxnSpPr>
          <p:nvPr/>
        </p:nvCxnSpPr>
        <p:spPr>
          <a:xfrm flipH="1" flipV="1">
            <a:off x="6103620" y="3131820"/>
            <a:ext cx="2849880" cy="101346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Přímá spojnice 107">
            <a:extLst>
              <a:ext uri="{FF2B5EF4-FFF2-40B4-BE49-F238E27FC236}">
                <a16:creationId xmlns:a16="http://schemas.microsoft.com/office/drawing/2014/main" id="{8DED2748-EA4C-8A42-C28D-C4D0BE7F70D7}"/>
              </a:ext>
            </a:extLst>
          </p:cNvPr>
          <p:cNvCxnSpPr>
            <a:cxnSpLocks/>
          </p:cNvCxnSpPr>
          <p:nvPr/>
        </p:nvCxnSpPr>
        <p:spPr>
          <a:xfrm flipH="1">
            <a:off x="8938909" y="4127631"/>
            <a:ext cx="2795891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Přímá spojnice 114">
            <a:extLst>
              <a:ext uri="{FF2B5EF4-FFF2-40B4-BE49-F238E27FC236}">
                <a16:creationId xmlns:a16="http://schemas.microsoft.com/office/drawing/2014/main" id="{8AB3A86C-C579-9603-E8C7-E98651DE664A}"/>
              </a:ext>
            </a:extLst>
          </p:cNvPr>
          <p:cNvCxnSpPr>
            <a:cxnSpLocks/>
          </p:cNvCxnSpPr>
          <p:nvPr/>
        </p:nvCxnSpPr>
        <p:spPr>
          <a:xfrm flipH="1" flipV="1">
            <a:off x="8918814" y="4145280"/>
            <a:ext cx="2725499" cy="969228"/>
          </a:xfrm>
          <a:prstGeom prst="line">
            <a:avLst/>
          </a:prstGeom>
          <a:ln w="76200" cap="rnd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ál 103">
            <a:extLst>
              <a:ext uri="{FF2B5EF4-FFF2-40B4-BE49-F238E27FC236}">
                <a16:creationId xmlns:a16="http://schemas.microsoft.com/office/drawing/2014/main" id="{263065DE-55A5-3059-4B7D-4C27D569722C}"/>
              </a:ext>
            </a:extLst>
          </p:cNvPr>
          <p:cNvSpPr/>
          <p:nvPr/>
        </p:nvSpPr>
        <p:spPr>
          <a:xfrm>
            <a:off x="8822228" y="4010950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3A1C073A-2041-3028-1E83-CD9F99D9CCFC}"/>
              </a:ext>
            </a:extLst>
          </p:cNvPr>
          <p:cNvSpPr/>
          <p:nvPr/>
        </p:nvSpPr>
        <p:spPr>
          <a:xfrm>
            <a:off x="1559027" y="4255284"/>
            <a:ext cx="1528086" cy="456084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lang="cs-CZ" sz="2000" b="1" dirty="0">
                <a:solidFill>
                  <a:schemeClr val="accent4"/>
                </a:solidFill>
              </a:rPr>
              <a:t>Londýn ➤</a:t>
            </a: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D76C6C87-F12F-529D-2375-1AB83A800DEB}"/>
              </a:ext>
            </a:extLst>
          </p:cNvPr>
          <p:cNvSpPr/>
          <p:nvPr/>
        </p:nvSpPr>
        <p:spPr>
          <a:xfrm rot="20422368">
            <a:off x="4434415" y="3611372"/>
            <a:ext cx="1528086" cy="456084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lang="cs-CZ" sz="2000" b="1" dirty="0">
                <a:solidFill>
                  <a:schemeClr val="accent4"/>
                </a:solidFill>
              </a:rPr>
              <a:t>Londýn ➤</a:t>
            </a:r>
          </a:p>
        </p:txBody>
      </p: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A3974FB9-D1E9-2AF5-3D56-FB95AA96DE1F}"/>
              </a:ext>
            </a:extLst>
          </p:cNvPr>
          <p:cNvCxnSpPr>
            <a:cxnSpLocks/>
          </p:cNvCxnSpPr>
          <p:nvPr/>
        </p:nvCxnSpPr>
        <p:spPr>
          <a:xfrm>
            <a:off x="8938909" y="1249363"/>
            <a:ext cx="0" cy="92995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474C9DDA-D1B7-A35B-2980-79A5F8A33A03}"/>
              </a:ext>
            </a:extLst>
          </p:cNvPr>
          <p:cNvCxnSpPr>
            <a:cxnSpLocks/>
          </p:cNvCxnSpPr>
          <p:nvPr/>
        </p:nvCxnSpPr>
        <p:spPr>
          <a:xfrm flipH="1">
            <a:off x="8938909" y="2155795"/>
            <a:ext cx="2795891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>
            <a:extLst>
              <a:ext uri="{FF2B5EF4-FFF2-40B4-BE49-F238E27FC236}">
                <a16:creationId xmlns:a16="http://schemas.microsoft.com/office/drawing/2014/main" id="{96F1015A-CDBB-8553-C5BD-81987E59E889}"/>
              </a:ext>
            </a:extLst>
          </p:cNvPr>
          <p:cNvCxnSpPr>
            <a:cxnSpLocks/>
          </p:cNvCxnSpPr>
          <p:nvPr/>
        </p:nvCxnSpPr>
        <p:spPr>
          <a:xfrm flipH="1">
            <a:off x="6121523" y="2153502"/>
            <a:ext cx="2768477" cy="974504"/>
          </a:xfrm>
          <a:prstGeom prst="line">
            <a:avLst/>
          </a:prstGeom>
          <a:ln w="76200" cap="rnd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ál 10">
            <a:extLst>
              <a:ext uri="{FF2B5EF4-FFF2-40B4-BE49-F238E27FC236}">
                <a16:creationId xmlns:a16="http://schemas.microsoft.com/office/drawing/2014/main" id="{14B76F5E-7513-CD82-AA5D-2EB602BE60E3}"/>
              </a:ext>
            </a:extLst>
          </p:cNvPr>
          <p:cNvSpPr/>
          <p:nvPr/>
        </p:nvSpPr>
        <p:spPr>
          <a:xfrm>
            <a:off x="8822228" y="2019115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ál 30">
            <a:extLst>
              <a:ext uri="{FF2B5EF4-FFF2-40B4-BE49-F238E27FC236}">
                <a16:creationId xmlns:a16="http://schemas.microsoft.com/office/drawing/2014/main" id="{CF8EA159-4684-9AF4-C6E6-CA0E2842DF67}"/>
              </a:ext>
            </a:extLst>
          </p:cNvPr>
          <p:cNvSpPr/>
          <p:nvPr/>
        </p:nvSpPr>
        <p:spPr>
          <a:xfrm>
            <a:off x="5982256" y="3006218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Grafický objekt 74" descr="Nákladní vůz se souvislou výplní">
            <a:extLst>
              <a:ext uri="{FF2B5EF4-FFF2-40B4-BE49-F238E27FC236}">
                <a16:creationId xmlns:a16="http://schemas.microsoft.com/office/drawing/2014/main" id="{CD1926A8-050F-D624-74B1-CE3B92319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371102">
            <a:off x="5214954" y="2703834"/>
            <a:ext cx="720150" cy="720150"/>
          </a:xfrm>
          <a:prstGeom prst="rect">
            <a:avLst/>
          </a:prstGeom>
        </p:spPr>
      </p:pic>
      <p:sp>
        <p:nvSpPr>
          <p:cNvPr id="12" name="Zástupný obsah 2">
            <a:extLst>
              <a:ext uri="{FF2B5EF4-FFF2-40B4-BE49-F238E27FC236}">
                <a16:creationId xmlns:a16="http://schemas.microsoft.com/office/drawing/2014/main" id="{7EEF489C-0E7D-CBEF-15D0-E9EA66D4BCA4}"/>
              </a:ext>
            </a:extLst>
          </p:cNvPr>
          <p:cNvSpPr txBox="1">
            <a:spLocks/>
          </p:cNvSpPr>
          <p:nvPr/>
        </p:nvSpPr>
        <p:spPr>
          <a:xfrm>
            <a:off x="457201" y="5332411"/>
            <a:ext cx="3635874" cy="8397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dirty="0">
                <a:solidFill>
                  <a:schemeClr val="accent4"/>
                </a:solidFill>
                <a:latin typeface="+mj-lt"/>
              </a:rPr>
              <a:t>Routery </a:t>
            </a:r>
            <a:r>
              <a:rPr lang="cs-CZ" sz="2000" b="1" dirty="0">
                <a:solidFill>
                  <a:schemeClr val="accent4"/>
                </a:solidFill>
                <a:latin typeface="+mj-lt"/>
              </a:rPr>
              <a:t>směrují posílané informace 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po internetu.</a:t>
            </a: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780F6E00-BB2D-047E-EDFD-94444FBAB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1050" y="228599"/>
            <a:ext cx="3220720" cy="838201"/>
          </a:xfrm>
          <a:noFill/>
          <a:ln>
            <a:noFill/>
          </a:ln>
          <a:effectLst>
            <a:outerShdw dist="50800" dir="2700000" algn="tl" rotWithShape="0">
              <a:schemeClr val="accent5"/>
            </a:outerShdw>
          </a:effectLst>
        </p:spPr>
        <p:txBody>
          <a:bodyPr spcFirstLastPara="1" vert="horz" wrap="square" lIns="91440" tIns="45720" rIns="91440" bIns="4572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SzPts val="6000"/>
            </a:pPr>
            <a:r>
              <a:rPr lang="cs-CZ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ROUTER</a:t>
            </a:r>
            <a:endParaRPr lang="en-US" b="1" kern="1200" dirty="0">
              <a:solidFill>
                <a:schemeClr val="accent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Zástupný obsah 2">
            <a:extLst>
              <a:ext uri="{FF2B5EF4-FFF2-40B4-BE49-F238E27FC236}">
                <a16:creationId xmlns:a16="http://schemas.microsoft.com/office/drawing/2014/main" id="{639086E5-0429-28BC-CBC3-9ED8ECF02270}"/>
              </a:ext>
            </a:extLst>
          </p:cNvPr>
          <p:cNvSpPr txBox="1">
            <a:spLocks/>
          </p:cNvSpPr>
          <p:nvPr/>
        </p:nvSpPr>
        <p:spPr>
          <a:xfrm>
            <a:off x="6592570" y="228599"/>
            <a:ext cx="4184968" cy="838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b="1" i="1" dirty="0" err="1">
                <a:solidFill>
                  <a:schemeClr val="accent4"/>
                </a:solidFill>
                <a:latin typeface="+mj-lt"/>
              </a:rPr>
              <a:t>route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– angl. směrovat</a:t>
            </a:r>
            <a:endParaRPr lang="en-US" sz="2000" i="1" dirty="0">
              <a:solidFill>
                <a:schemeClr val="accent4"/>
              </a:solidFill>
              <a:latin typeface="+mj-lt"/>
            </a:endParaRPr>
          </a:p>
        </p:txBody>
      </p:sp>
      <p:pic>
        <p:nvPicPr>
          <p:cNvPr id="18" name="Obrázek 17" descr="Obsah obrázku elektronika, projektor&#10;&#10;Popis byl vytvořen automaticky">
            <a:extLst>
              <a:ext uri="{FF2B5EF4-FFF2-40B4-BE49-F238E27FC236}">
                <a16:creationId xmlns:a16="http://schemas.microsoft.com/office/drawing/2014/main" id="{A142CC1C-F5B7-08EB-8588-C25C2B9FD4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" t="21191" r="3607" b="26323"/>
          <a:stretch/>
        </p:blipFill>
        <p:spPr>
          <a:xfrm>
            <a:off x="464819" y="228599"/>
            <a:ext cx="2673669" cy="838199"/>
          </a:xfrm>
          <a:prstGeom prst="roundRect">
            <a:avLst>
              <a:gd name="adj" fmla="val 9412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</p:spTree>
    <p:extLst>
      <p:ext uri="{BB962C8B-B14F-4D97-AF65-F5344CB8AC3E}">
        <p14:creationId xmlns:p14="http://schemas.microsoft.com/office/powerpoint/2010/main" val="8911026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bdélník: se zakulacenými rohy 53">
            <a:extLst>
              <a:ext uri="{FF2B5EF4-FFF2-40B4-BE49-F238E27FC236}">
                <a16:creationId xmlns:a16="http://schemas.microsoft.com/office/drawing/2014/main" id="{64673D97-6710-9F2B-6707-6A2E7B0EC39E}"/>
              </a:ext>
            </a:extLst>
          </p:cNvPr>
          <p:cNvSpPr/>
          <p:nvPr/>
        </p:nvSpPr>
        <p:spPr>
          <a:xfrm>
            <a:off x="454026" y="1249362"/>
            <a:ext cx="11280774" cy="3900487"/>
          </a:xfrm>
          <a:prstGeom prst="roundRect">
            <a:avLst>
              <a:gd name="adj" fmla="val 3246"/>
            </a:avLst>
          </a:prstGeom>
          <a:solidFill>
            <a:schemeClr val="bg1"/>
          </a:solidFill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cxnSp>
        <p:nvCxnSpPr>
          <p:cNvPr id="53" name="Přímá spojnice 52">
            <a:extLst>
              <a:ext uri="{FF2B5EF4-FFF2-40B4-BE49-F238E27FC236}">
                <a16:creationId xmlns:a16="http://schemas.microsoft.com/office/drawing/2014/main" id="{9F0C8664-F963-2B1F-97C2-AE48B1CA621F}"/>
              </a:ext>
            </a:extLst>
          </p:cNvPr>
          <p:cNvCxnSpPr>
            <a:cxnSpLocks/>
          </p:cNvCxnSpPr>
          <p:nvPr/>
        </p:nvCxnSpPr>
        <p:spPr>
          <a:xfrm>
            <a:off x="8938909" y="1249363"/>
            <a:ext cx="0" cy="92995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37">
            <a:extLst>
              <a:ext uri="{FF2B5EF4-FFF2-40B4-BE49-F238E27FC236}">
                <a16:creationId xmlns:a16="http://schemas.microsoft.com/office/drawing/2014/main" id="{26FD5619-FF4A-581B-0C33-0FF8F0404597}"/>
              </a:ext>
            </a:extLst>
          </p:cNvPr>
          <p:cNvCxnSpPr>
            <a:cxnSpLocks/>
          </p:cNvCxnSpPr>
          <p:nvPr/>
        </p:nvCxnSpPr>
        <p:spPr>
          <a:xfrm>
            <a:off x="3239107" y="2255520"/>
            <a:ext cx="0" cy="289433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římá spojnice 81">
            <a:extLst>
              <a:ext uri="{FF2B5EF4-FFF2-40B4-BE49-F238E27FC236}">
                <a16:creationId xmlns:a16="http://schemas.microsoft.com/office/drawing/2014/main" id="{FCDA3EAC-2BCA-17FE-1F03-4E33C0492C62}"/>
              </a:ext>
            </a:extLst>
          </p:cNvPr>
          <p:cNvCxnSpPr>
            <a:cxnSpLocks/>
            <a:stCxn id="81" idx="2"/>
          </p:cNvCxnSpPr>
          <p:nvPr/>
        </p:nvCxnSpPr>
        <p:spPr>
          <a:xfrm flipH="1">
            <a:off x="464820" y="4129088"/>
            <a:ext cx="2634674" cy="0"/>
          </a:xfrm>
          <a:prstGeom prst="line">
            <a:avLst/>
          </a:prstGeom>
          <a:ln w="76200" cap="flat">
            <a:solidFill>
              <a:schemeClr val="accent1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ástupný symbol pro číslo snímku 5">
            <a:extLst>
              <a:ext uri="{FF2B5EF4-FFF2-40B4-BE49-F238E27FC236}">
                <a16:creationId xmlns:a16="http://schemas.microsoft.com/office/drawing/2014/main" id="{916DB945-2ED2-B83D-BBAE-81F66D8F9B2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17</a:t>
            </a:fld>
            <a:endParaRPr lang="en-US" dirty="0"/>
          </a:p>
        </p:txBody>
      </p:sp>
      <p:cxnSp>
        <p:nvCxnSpPr>
          <p:cNvPr id="23" name="Přímá spojnice 22">
            <a:extLst>
              <a:ext uri="{FF2B5EF4-FFF2-40B4-BE49-F238E27FC236}">
                <a16:creationId xmlns:a16="http://schemas.microsoft.com/office/drawing/2014/main" id="{848F6FFA-C406-CCB9-5F98-98995D1470D3}"/>
              </a:ext>
            </a:extLst>
          </p:cNvPr>
          <p:cNvCxnSpPr>
            <a:cxnSpLocks/>
          </p:cNvCxnSpPr>
          <p:nvPr/>
        </p:nvCxnSpPr>
        <p:spPr>
          <a:xfrm flipH="1">
            <a:off x="8938909" y="2155795"/>
            <a:ext cx="2795891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>
            <a:extLst>
              <a:ext uri="{FF2B5EF4-FFF2-40B4-BE49-F238E27FC236}">
                <a16:creationId xmlns:a16="http://schemas.microsoft.com/office/drawing/2014/main" id="{2B46D683-998D-3533-510A-11B75B2E9F77}"/>
              </a:ext>
            </a:extLst>
          </p:cNvPr>
          <p:cNvCxnSpPr>
            <a:cxnSpLocks/>
          </p:cNvCxnSpPr>
          <p:nvPr/>
        </p:nvCxnSpPr>
        <p:spPr>
          <a:xfrm flipH="1">
            <a:off x="3246120" y="3131820"/>
            <a:ext cx="2857500" cy="1005840"/>
          </a:xfrm>
          <a:prstGeom prst="line">
            <a:avLst/>
          </a:prstGeom>
          <a:ln w="76200" cap="rnd">
            <a:solidFill>
              <a:schemeClr val="accent1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45">
            <a:extLst>
              <a:ext uri="{FF2B5EF4-FFF2-40B4-BE49-F238E27FC236}">
                <a16:creationId xmlns:a16="http://schemas.microsoft.com/office/drawing/2014/main" id="{440B53AA-3BCC-2316-4CF6-30695545BA03}"/>
              </a:ext>
            </a:extLst>
          </p:cNvPr>
          <p:cNvCxnSpPr>
            <a:cxnSpLocks/>
            <a:stCxn id="54" idx="0"/>
            <a:endCxn id="54" idx="2"/>
          </p:cNvCxnSpPr>
          <p:nvPr/>
        </p:nvCxnSpPr>
        <p:spPr>
          <a:xfrm>
            <a:off x="6094413" y="1249362"/>
            <a:ext cx="0" cy="390048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římá spojnice 82">
            <a:extLst>
              <a:ext uri="{FF2B5EF4-FFF2-40B4-BE49-F238E27FC236}">
                <a16:creationId xmlns:a16="http://schemas.microsoft.com/office/drawing/2014/main" id="{66371501-F2CF-C138-A756-CB73F52040E8}"/>
              </a:ext>
            </a:extLst>
          </p:cNvPr>
          <p:cNvCxnSpPr>
            <a:cxnSpLocks/>
          </p:cNvCxnSpPr>
          <p:nvPr/>
        </p:nvCxnSpPr>
        <p:spPr>
          <a:xfrm flipH="1">
            <a:off x="457200" y="2270125"/>
            <a:ext cx="2758440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Přímá spojnice 91">
            <a:extLst>
              <a:ext uri="{FF2B5EF4-FFF2-40B4-BE49-F238E27FC236}">
                <a16:creationId xmlns:a16="http://schemas.microsoft.com/office/drawing/2014/main" id="{938CEDA1-1511-6AEC-92AB-255436FECF6E}"/>
              </a:ext>
            </a:extLst>
          </p:cNvPr>
          <p:cNvCxnSpPr>
            <a:cxnSpLocks/>
          </p:cNvCxnSpPr>
          <p:nvPr/>
        </p:nvCxnSpPr>
        <p:spPr>
          <a:xfrm flipV="1">
            <a:off x="3246120" y="1249363"/>
            <a:ext cx="0" cy="102901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ál 73">
            <a:extLst>
              <a:ext uri="{FF2B5EF4-FFF2-40B4-BE49-F238E27FC236}">
                <a16:creationId xmlns:a16="http://schemas.microsoft.com/office/drawing/2014/main" id="{2904EF7B-C75B-0531-C340-860CBFBD965F}"/>
              </a:ext>
            </a:extLst>
          </p:cNvPr>
          <p:cNvSpPr/>
          <p:nvPr/>
        </p:nvSpPr>
        <p:spPr>
          <a:xfrm>
            <a:off x="3099494" y="2146133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ál 80">
            <a:extLst>
              <a:ext uri="{FF2B5EF4-FFF2-40B4-BE49-F238E27FC236}">
                <a16:creationId xmlns:a16="http://schemas.microsoft.com/office/drawing/2014/main" id="{B9CF4E6D-6B34-C5B1-582D-B329BFD0896F}"/>
              </a:ext>
            </a:extLst>
          </p:cNvPr>
          <p:cNvSpPr/>
          <p:nvPr/>
        </p:nvSpPr>
        <p:spPr>
          <a:xfrm>
            <a:off x="3099494" y="4012407"/>
            <a:ext cx="233362" cy="233362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Přímá spojnice 101">
            <a:extLst>
              <a:ext uri="{FF2B5EF4-FFF2-40B4-BE49-F238E27FC236}">
                <a16:creationId xmlns:a16="http://schemas.microsoft.com/office/drawing/2014/main" id="{D58F34F8-5D1E-5092-BB54-4DF2C943186E}"/>
              </a:ext>
            </a:extLst>
          </p:cNvPr>
          <p:cNvCxnSpPr>
            <a:cxnSpLocks/>
          </p:cNvCxnSpPr>
          <p:nvPr/>
        </p:nvCxnSpPr>
        <p:spPr>
          <a:xfrm flipH="1" flipV="1">
            <a:off x="6103620" y="3131820"/>
            <a:ext cx="2849880" cy="101346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Přímá spojnice 107">
            <a:extLst>
              <a:ext uri="{FF2B5EF4-FFF2-40B4-BE49-F238E27FC236}">
                <a16:creationId xmlns:a16="http://schemas.microsoft.com/office/drawing/2014/main" id="{8DED2748-EA4C-8A42-C28D-C4D0BE7F70D7}"/>
              </a:ext>
            </a:extLst>
          </p:cNvPr>
          <p:cNvCxnSpPr>
            <a:cxnSpLocks/>
          </p:cNvCxnSpPr>
          <p:nvPr/>
        </p:nvCxnSpPr>
        <p:spPr>
          <a:xfrm flipH="1">
            <a:off x="8938909" y="4127631"/>
            <a:ext cx="2795891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Přímá spojnice 114">
            <a:extLst>
              <a:ext uri="{FF2B5EF4-FFF2-40B4-BE49-F238E27FC236}">
                <a16:creationId xmlns:a16="http://schemas.microsoft.com/office/drawing/2014/main" id="{8AB3A86C-C579-9603-E8C7-E98651DE664A}"/>
              </a:ext>
            </a:extLst>
          </p:cNvPr>
          <p:cNvCxnSpPr>
            <a:cxnSpLocks/>
          </p:cNvCxnSpPr>
          <p:nvPr/>
        </p:nvCxnSpPr>
        <p:spPr>
          <a:xfrm flipH="1" flipV="1">
            <a:off x="8918814" y="4145280"/>
            <a:ext cx="2725499" cy="969228"/>
          </a:xfrm>
          <a:prstGeom prst="line">
            <a:avLst/>
          </a:prstGeom>
          <a:ln w="76200" cap="rnd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ál 103">
            <a:extLst>
              <a:ext uri="{FF2B5EF4-FFF2-40B4-BE49-F238E27FC236}">
                <a16:creationId xmlns:a16="http://schemas.microsoft.com/office/drawing/2014/main" id="{263065DE-55A5-3059-4B7D-4C27D569722C}"/>
              </a:ext>
            </a:extLst>
          </p:cNvPr>
          <p:cNvSpPr/>
          <p:nvPr/>
        </p:nvSpPr>
        <p:spPr>
          <a:xfrm>
            <a:off x="8822228" y="4010950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3A1C073A-2041-3028-1E83-CD9F99D9CCFC}"/>
              </a:ext>
            </a:extLst>
          </p:cNvPr>
          <p:cNvSpPr/>
          <p:nvPr/>
        </p:nvSpPr>
        <p:spPr>
          <a:xfrm>
            <a:off x="1559027" y="4255284"/>
            <a:ext cx="1528086" cy="456084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lang="cs-CZ" sz="2000" b="1" dirty="0">
                <a:solidFill>
                  <a:schemeClr val="accent4"/>
                </a:solidFill>
              </a:rPr>
              <a:t>Londýn ➤</a:t>
            </a: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D76C6C87-F12F-529D-2375-1AB83A800DEB}"/>
              </a:ext>
            </a:extLst>
          </p:cNvPr>
          <p:cNvSpPr/>
          <p:nvPr/>
        </p:nvSpPr>
        <p:spPr>
          <a:xfrm rot="20422368">
            <a:off x="4434415" y="3611372"/>
            <a:ext cx="1528086" cy="456084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lang="cs-CZ" sz="2000" b="1" dirty="0">
                <a:solidFill>
                  <a:schemeClr val="accent4"/>
                </a:solidFill>
              </a:rPr>
              <a:t>Londýn ➤</a:t>
            </a:r>
          </a:p>
        </p:txBody>
      </p: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416F5B74-BF85-E9E4-124E-867ACDEB4F9E}"/>
              </a:ext>
            </a:extLst>
          </p:cNvPr>
          <p:cNvCxnSpPr>
            <a:cxnSpLocks/>
          </p:cNvCxnSpPr>
          <p:nvPr/>
        </p:nvCxnSpPr>
        <p:spPr>
          <a:xfrm flipH="1">
            <a:off x="6121523" y="2153502"/>
            <a:ext cx="2768477" cy="974504"/>
          </a:xfrm>
          <a:prstGeom prst="line">
            <a:avLst/>
          </a:prstGeom>
          <a:ln w="76200" cap="rnd">
            <a:solidFill>
              <a:schemeClr val="accent1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Ovál 102">
            <a:extLst>
              <a:ext uri="{FF2B5EF4-FFF2-40B4-BE49-F238E27FC236}">
                <a16:creationId xmlns:a16="http://schemas.microsoft.com/office/drawing/2014/main" id="{059F7E8E-0A0C-03A9-D46B-873DAFC24B85}"/>
              </a:ext>
            </a:extLst>
          </p:cNvPr>
          <p:cNvSpPr/>
          <p:nvPr/>
        </p:nvSpPr>
        <p:spPr>
          <a:xfrm>
            <a:off x="8822228" y="2019115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ál 30">
            <a:extLst>
              <a:ext uri="{FF2B5EF4-FFF2-40B4-BE49-F238E27FC236}">
                <a16:creationId xmlns:a16="http://schemas.microsoft.com/office/drawing/2014/main" id="{CF8EA159-4684-9AF4-C6E6-CA0E2842DF67}"/>
              </a:ext>
            </a:extLst>
          </p:cNvPr>
          <p:cNvSpPr/>
          <p:nvPr/>
        </p:nvSpPr>
        <p:spPr>
          <a:xfrm>
            <a:off x="5982256" y="3006218"/>
            <a:ext cx="233362" cy="233362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bdélník: se zakulacenými rohy 15">
            <a:extLst>
              <a:ext uri="{FF2B5EF4-FFF2-40B4-BE49-F238E27FC236}">
                <a16:creationId xmlns:a16="http://schemas.microsoft.com/office/drawing/2014/main" id="{1917C041-6CD0-2775-EC66-80D54DACD4D0}"/>
              </a:ext>
            </a:extLst>
          </p:cNvPr>
          <p:cNvSpPr/>
          <p:nvPr/>
        </p:nvSpPr>
        <p:spPr>
          <a:xfrm rot="20422368">
            <a:off x="7420316" y="2554133"/>
            <a:ext cx="1528086" cy="456084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lang="cs-CZ" sz="2000" b="1" dirty="0">
                <a:solidFill>
                  <a:schemeClr val="accent4"/>
                </a:solidFill>
              </a:rPr>
              <a:t>Londýn ➤</a:t>
            </a:r>
          </a:p>
        </p:txBody>
      </p:sp>
      <p:pic>
        <p:nvPicPr>
          <p:cNvPr id="15" name="Grafický objekt 14" descr="Nákladní vůz se souvislou výplní">
            <a:extLst>
              <a:ext uri="{FF2B5EF4-FFF2-40B4-BE49-F238E27FC236}">
                <a16:creationId xmlns:a16="http://schemas.microsoft.com/office/drawing/2014/main" id="{79CC9160-20C2-8B28-CF74-3FA958650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371102">
            <a:off x="8032590" y="1715752"/>
            <a:ext cx="720150" cy="720150"/>
          </a:xfrm>
          <a:prstGeom prst="rect">
            <a:avLst/>
          </a:prstGeom>
        </p:spPr>
      </p:pic>
      <p:sp>
        <p:nvSpPr>
          <p:cNvPr id="17" name="Zástupný obsah 2">
            <a:extLst>
              <a:ext uri="{FF2B5EF4-FFF2-40B4-BE49-F238E27FC236}">
                <a16:creationId xmlns:a16="http://schemas.microsoft.com/office/drawing/2014/main" id="{29E0B2AD-1897-1E01-F0D8-B8AD0AF66FCE}"/>
              </a:ext>
            </a:extLst>
          </p:cNvPr>
          <p:cNvSpPr txBox="1">
            <a:spLocks/>
          </p:cNvSpPr>
          <p:nvPr/>
        </p:nvSpPr>
        <p:spPr>
          <a:xfrm>
            <a:off x="457201" y="5332411"/>
            <a:ext cx="3635874" cy="8397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dirty="0">
                <a:solidFill>
                  <a:schemeClr val="accent4"/>
                </a:solidFill>
                <a:latin typeface="+mj-lt"/>
              </a:rPr>
              <a:t>Routery </a:t>
            </a:r>
            <a:r>
              <a:rPr lang="cs-CZ" sz="2000" b="1" dirty="0">
                <a:solidFill>
                  <a:schemeClr val="accent4"/>
                </a:solidFill>
                <a:latin typeface="+mj-lt"/>
              </a:rPr>
              <a:t>směrují posílané informace 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po internetu.</a:t>
            </a:r>
          </a:p>
        </p:txBody>
      </p:sp>
      <p:sp>
        <p:nvSpPr>
          <p:cNvPr id="21" name="Nadpis 1">
            <a:extLst>
              <a:ext uri="{FF2B5EF4-FFF2-40B4-BE49-F238E27FC236}">
                <a16:creationId xmlns:a16="http://schemas.microsoft.com/office/drawing/2014/main" id="{EF2DDA49-B1A4-40DA-8D6D-F2E8E29A5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1050" y="228599"/>
            <a:ext cx="3220720" cy="838201"/>
          </a:xfrm>
          <a:noFill/>
          <a:ln>
            <a:noFill/>
          </a:ln>
          <a:effectLst>
            <a:outerShdw dist="50800" dir="2700000" algn="tl" rotWithShape="0">
              <a:schemeClr val="accent5"/>
            </a:outerShdw>
          </a:effectLst>
        </p:spPr>
        <p:txBody>
          <a:bodyPr spcFirstLastPara="1" vert="horz" wrap="square" lIns="91440" tIns="45720" rIns="91440" bIns="4572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SzPts val="6000"/>
            </a:pPr>
            <a:r>
              <a:rPr lang="cs-CZ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ROUTER</a:t>
            </a:r>
            <a:endParaRPr lang="en-US" b="1" kern="1200" dirty="0">
              <a:solidFill>
                <a:schemeClr val="accent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Zástupný obsah 2">
            <a:extLst>
              <a:ext uri="{FF2B5EF4-FFF2-40B4-BE49-F238E27FC236}">
                <a16:creationId xmlns:a16="http://schemas.microsoft.com/office/drawing/2014/main" id="{1C1974EA-644C-3096-09FD-04C49965AB94}"/>
              </a:ext>
            </a:extLst>
          </p:cNvPr>
          <p:cNvSpPr txBox="1">
            <a:spLocks/>
          </p:cNvSpPr>
          <p:nvPr/>
        </p:nvSpPr>
        <p:spPr>
          <a:xfrm>
            <a:off x="6592570" y="228599"/>
            <a:ext cx="4184968" cy="838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b="1" i="1" dirty="0" err="1">
                <a:solidFill>
                  <a:schemeClr val="accent4"/>
                </a:solidFill>
                <a:latin typeface="+mj-lt"/>
              </a:rPr>
              <a:t>route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– angl. směrovat</a:t>
            </a:r>
            <a:endParaRPr lang="en-US" sz="2000" i="1" dirty="0">
              <a:solidFill>
                <a:schemeClr val="accent4"/>
              </a:solidFill>
              <a:latin typeface="+mj-lt"/>
            </a:endParaRPr>
          </a:p>
        </p:txBody>
      </p:sp>
      <p:pic>
        <p:nvPicPr>
          <p:cNvPr id="24" name="Obrázek 23" descr="Obsah obrázku elektronika, projektor&#10;&#10;Popis byl vytvořen automaticky">
            <a:extLst>
              <a:ext uri="{FF2B5EF4-FFF2-40B4-BE49-F238E27FC236}">
                <a16:creationId xmlns:a16="http://schemas.microsoft.com/office/drawing/2014/main" id="{F5856B1A-0FC2-0C8E-FD33-3FC5688DDD0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" t="21191" r="3607" b="26323"/>
          <a:stretch/>
        </p:blipFill>
        <p:spPr>
          <a:xfrm>
            <a:off x="464819" y="228599"/>
            <a:ext cx="2673669" cy="838199"/>
          </a:xfrm>
          <a:prstGeom prst="roundRect">
            <a:avLst>
              <a:gd name="adj" fmla="val 9412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</p:spTree>
    <p:extLst>
      <p:ext uri="{BB962C8B-B14F-4D97-AF65-F5344CB8AC3E}">
        <p14:creationId xmlns:p14="http://schemas.microsoft.com/office/powerpoint/2010/main" val="4025087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bdélník: se zakulacenými rohy 53">
            <a:extLst>
              <a:ext uri="{FF2B5EF4-FFF2-40B4-BE49-F238E27FC236}">
                <a16:creationId xmlns:a16="http://schemas.microsoft.com/office/drawing/2014/main" id="{64673D97-6710-9F2B-6707-6A2E7B0EC39E}"/>
              </a:ext>
            </a:extLst>
          </p:cNvPr>
          <p:cNvSpPr/>
          <p:nvPr/>
        </p:nvSpPr>
        <p:spPr>
          <a:xfrm>
            <a:off x="454026" y="1249362"/>
            <a:ext cx="11280774" cy="3900487"/>
          </a:xfrm>
          <a:prstGeom prst="roundRect">
            <a:avLst>
              <a:gd name="adj" fmla="val 3246"/>
            </a:avLst>
          </a:prstGeom>
          <a:solidFill>
            <a:schemeClr val="bg1"/>
          </a:solidFill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cxnSp>
        <p:nvCxnSpPr>
          <p:cNvPr id="53" name="Přímá spojnice 52">
            <a:extLst>
              <a:ext uri="{FF2B5EF4-FFF2-40B4-BE49-F238E27FC236}">
                <a16:creationId xmlns:a16="http://schemas.microsoft.com/office/drawing/2014/main" id="{9F0C8664-F963-2B1F-97C2-AE48B1CA621F}"/>
              </a:ext>
            </a:extLst>
          </p:cNvPr>
          <p:cNvCxnSpPr>
            <a:cxnSpLocks/>
          </p:cNvCxnSpPr>
          <p:nvPr/>
        </p:nvCxnSpPr>
        <p:spPr>
          <a:xfrm>
            <a:off x="8938909" y="1249363"/>
            <a:ext cx="0" cy="92995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37">
            <a:extLst>
              <a:ext uri="{FF2B5EF4-FFF2-40B4-BE49-F238E27FC236}">
                <a16:creationId xmlns:a16="http://schemas.microsoft.com/office/drawing/2014/main" id="{26FD5619-FF4A-581B-0C33-0FF8F0404597}"/>
              </a:ext>
            </a:extLst>
          </p:cNvPr>
          <p:cNvCxnSpPr>
            <a:cxnSpLocks/>
          </p:cNvCxnSpPr>
          <p:nvPr/>
        </p:nvCxnSpPr>
        <p:spPr>
          <a:xfrm>
            <a:off x="3239107" y="2255520"/>
            <a:ext cx="0" cy="289433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>
            <a:extLst>
              <a:ext uri="{FF2B5EF4-FFF2-40B4-BE49-F238E27FC236}">
                <a16:creationId xmlns:a16="http://schemas.microsoft.com/office/drawing/2014/main" id="{D043CDC5-4FAE-D4A7-4A04-1A8271E32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1050" y="228599"/>
            <a:ext cx="3220720" cy="838201"/>
          </a:xfrm>
          <a:noFill/>
          <a:ln>
            <a:noFill/>
          </a:ln>
          <a:effectLst>
            <a:outerShdw dist="50800" dir="2700000" algn="tl" rotWithShape="0">
              <a:schemeClr val="accent5"/>
            </a:outerShdw>
          </a:effectLst>
        </p:spPr>
        <p:txBody>
          <a:bodyPr spcFirstLastPara="1" vert="horz" wrap="square" lIns="91440" tIns="45720" rIns="91440" bIns="4572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SzPts val="6000"/>
            </a:pPr>
            <a:r>
              <a:rPr lang="cs-CZ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ROUTER</a:t>
            </a:r>
            <a:endParaRPr lang="en-US" b="1" kern="1200" dirty="0">
              <a:solidFill>
                <a:schemeClr val="accent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" name="Zástupný obsah 2">
            <a:extLst>
              <a:ext uri="{FF2B5EF4-FFF2-40B4-BE49-F238E27FC236}">
                <a16:creationId xmlns:a16="http://schemas.microsoft.com/office/drawing/2014/main" id="{07A27047-29C0-9DB7-D1EB-92D464A59B9B}"/>
              </a:ext>
            </a:extLst>
          </p:cNvPr>
          <p:cNvSpPr txBox="1">
            <a:spLocks/>
          </p:cNvSpPr>
          <p:nvPr/>
        </p:nvSpPr>
        <p:spPr>
          <a:xfrm>
            <a:off x="6592570" y="228599"/>
            <a:ext cx="4184968" cy="838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b="1" i="1" dirty="0" err="1">
                <a:solidFill>
                  <a:schemeClr val="accent4"/>
                </a:solidFill>
                <a:latin typeface="+mj-lt"/>
              </a:rPr>
              <a:t>route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– angl. směrovat</a:t>
            </a:r>
            <a:endParaRPr lang="en-US" sz="2000" i="1" dirty="0">
              <a:solidFill>
                <a:schemeClr val="accent4"/>
              </a:solidFill>
              <a:latin typeface="+mj-lt"/>
            </a:endParaRPr>
          </a:p>
        </p:txBody>
      </p:sp>
      <p:cxnSp>
        <p:nvCxnSpPr>
          <p:cNvPr id="82" name="Přímá spojnice 81">
            <a:extLst>
              <a:ext uri="{FF2B5EF4-FFF2-40B4-BE49-F238E27FC236}">
                <a16:creationId xmlns:a16="http://schemas.microsoft.com/office/drawing/2014/main" id="{FCDA3EAC-2BCA-17FE-1F03-4E33C0492C62}"/>
              </a:ext>
            </a:extLst>
          </p:cNvPr>
          <p:cNvCxnSpPr>
            <a:cxnSpLocks/>
            <a:stCxn id="81" idx="2"/>
          </p:cNvCxnSpPr>
          <p:nvPr/>
        </p:nvCxnSpPr>
        <p:spPr>
          <a:xfrm flipH="1">
            <a:off x="464820" y="4129088"/>
            <a:ext cx="2634674" cy="0"/>
          </a:xfrm>
          <a:prstGeom prst="line">
            <a:avLst/>
          </a:prstGeom>
          <a:ln w="76200" cap="flat">
            <a:solidFill>
              <a:schemeClr val="accent1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ástupný symbol pro číslo snímku 5">
            <a:extLst>
              <a:ext uri="{FF2B5EF4-FFF2-40B4-BE49-F238E27FC236}">
                <a16:creationId xmlns:a16="http://schemas.microsoft.com/office/drawing/2014/main" id="{916DB945-2ED2-B83D-BBAE-81F66D8F9B2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18</a:t>
            </a:fld>
            <a:endParaRPr lang="en-US" dirty="0"/>
          </a:p>
        </p:txBody>
      </p:sp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BBA784EE-4458-435E-93BB-E918214D85CD}"/>
              </a:ext>
            </a:extLst>
          </p:cNvPr>
          <p:cNvSpPr txBox="1">
            <a:spLocks/>
          </p:cNvSpPr>
          <p:nvPr/>
        </p:nvSpPr>
        <p:spPr>
          <a:xfrm>
            <a:off x="457201" y="5332411"/>
            <a:ext cx="3635874" cy="8397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dirty="0">
                <a:solidFill>
                  <a:schemeClr val="accent4"/>
                </a:solidFill>
                <a:latin typeface="+mj-lt"/>
              </a:rPr>
              <a:t>Routery </a:t>
            </a:r>
            <a:r>
              <a:rPr lang="cs-CZ" sz="2000" b="1" dirty="0">
                <a:solidFill>
                  <a:schemeClr val="accent4"/>
                </a:solidFill>
                <a:latin typeface="+mj-lt"/>
              </a:rPr>
              <a:t>směrují posílané informace 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po internetu.</a:t>
            </a:r>
          </a:p>
        </p:txBody>
      </p:sp>
      <p:cxnSp>
        <p:nvCxnSpPr>
          <p:cNvPr id="23" name="Přímá spojnice 22">
            <a:extLst>
              <a:ext uri="{FF2B5EF4-FFF2-40B4-BE49-F238E27FC236}">
                <a16:creationId xmlns:a16="http://schemas.microsoft.com/office/drawing/2014/main" id="{848F6FFA-C406-CCB9-5F98-98995D1470D3}"/>
              </a:ext>
            </a:extLst>
          </p:cNvPr>
          <p:cNvCxnSpPr>
            <a:cxnSpLocks/>
          </p:cNvCxnSpPr>
          <p:nvPr/>
        </p:nvCxnSpPr>
        <p:spPr>
          <a:xfrm flipH="1">
            <a:off x="8938909" y="2155795"/>
            <a:ext cx="2795891" cy="0"/>
          </a:xfrm>
          <a:prstGeom prst="line">
            <a:avLst/>
          </a:prstGeom>
          <a:ln w="76200" cap="flat">
            <a:solidFill>
              <a:schemeClr val="accent1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>
            <a:extLst>
              <a:ext uri="{FF2B5EF4-FFF2-40B4-BE49-F238E27FC236}">
                <a16:creationId xmlns:a16="http://schemas.microsoft.com/office/drawing/2014/main" id="{2B46D683-998D-3533-510A-11B75B2E9F77}"/>
              </a:ext>
            </a:extLst>
          </p:cNvPr>
          <p:cNvCxnSpPr>
            <a:cxnSpLocks/>
          </p:cNvCxnSpPr>
          <p:nvPr/>
        </p:nvCxnSpPr>
        <p:spPr>
          <a:xfrm flipH="1">
            <a:off x="3246120" y="3131820"/>
            <a:ext cx="2857500" cy="1005840"/>
          </a:xfrm>
          <a:prstGeom prst="line">
            <a:avLst/>
          </a:prstGeom>
          <a:ln w="76200" cap="rnd">
            <a:solidFill>
              <a:schemeClr val="accent1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45">
            <a:extLst>
              <a:ext uri="{FF2B5EF4-FFF2-40B4-BE49-F238E27FC236}">
                <a16:creationId xmlns:a16="http://schemas.microsoft.com/office/drawing/2014/main" id="{440B53AA-3BCC-2316-4CF6-30695545BA03}"/>
              </a:ext>
            </a:extLst>
          </p:cNvPr>
          <p:cNvCxnSpPr>
            <a:cxnSpLocks/>
            <a:stCxn id="54" idx="0"/>
            <a:endCxn id="54" idx="2"/>
          </p:cNvCxnSpPr>
          <p:nvPr/>
        </p:nvCxnSpPr>
        <p:spPr>
          <a:xfrm>
            <a:off x="6094413" y="1249362"/>
            <a:ext cx="0" cy="390048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římá spojnice 82">
            <a:extLst>
              <a:ext uri="{FF2B5EF4-FFF2-40B4-BE49-F238E27FC236}">
                <a16:creationId xmlns:a16="http://schemas.microsoft.com/office/drawing/2014/main" id="{66371501-F2CF-C138-A756-CB73F52040E8}"/>
              </a:ext>
            </a:extLst>
          </p:cNvPr>
          <p:cNvCxnSpPr>
            <a:cxnSpLocks/>
          </p:cNvCxnSpPr>
          <p:nvPr/>
        </p:nvCxnSpPr>
        <p:spPr>
          <a:xfrm flipH="1">
            <a:off x="457200" y="2270125"/>
            <a:ext cx="2758440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Přímá spojnice 91">
            <a:extLst>
              <a:ext uri="{FF2B5EF4-FFF2-40B4-BE49-F238E27FC236}">
                <a16:creationId xmlns:a16="http://schemas.microsoft.com/office/drawing/2014/main" id="{938CEDA1-1511-6AEC-92AB-255436FECF6E}"/>
              </a:ext>
            </a:extLst>
          </p:cNvPr>
          <p:cNvCxnSpPr>
            <a:cxnSpLocks/>
          </p:cNvCxnSpPr>
          <p:nvPr/>
        </p:nvCxnSpPr>
        <p:spPr>
          <a:xfrm flipV="1">
            <a:off x="3246120" y="1249363"/>
            <a:ext cx="0" cy="1029017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ál 73">
            <a:extLst>
              <a:ext uri="{FF2B5EF4-FFF2-40B4-BE49-F238E27FC236}">
                <a16:creationId xmlns:a16="http://schemas.microsoft.com/office/drawing/2014/main" id="{2904EF7B-C75B-0531-C340-860CBFBD965F}"/>
              </a:ext>
            </a:extLst>
          </p:cNvPr>
          <p:cNvSpPr/>
          <p:nvPr/>
        </p:nvSpPr>
        <p:spPr>
          <a:xfrm>
            <a:off x="3099494" y="2146133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ál 80">
            <a:extLst>
              <a:ext uri="{FF2B5EF4-FFF2-40B4-BE49-F238E27FC236}">
                <a16:creationId xmlns:a16="http://schemas.microsoft.com/office/drawing/2014/main" id="{B9CF4E6D-6B34-C5B1-582D-B329BFD0896F}"/>
              </a:ext>
            </a:extLst>
          </p:cNvPr>
          <p:cNvSpPr/>
          <p:nvPr/>
        </p:nvSpPr>
        <p:spPr>
          <a:xfrm>
            <a:off x="3099494" y="4012407"/>
            <a:ext cx="233362" cy="233362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Přímá spojnice 101">
            <a:extLst>
              <a:ext uri="{FF2B5EF4-FFF2-40B4-BE49-F238E27FC236}">
                <a16:creationId xmlns:a16="http://schemas.microsoft.com/office/drawing/2014/main" id="{D58F34F8-5D1E-5092-BB54-4DF2C943186E}"/>
              </a:ext>
            </a:extLst>
          </p:cNvPr>
          <p:cNvCxnSpPr>
            <a:cxnSpLocks/>
          </p:cNvCxnSpPr>
          <p:nvPr/>
        </p:nvCxnSpPr>
        <p:spPr>
          <a:xfrm flipH="1" flipV="1">
            <a:off x="6103620" y="3131820"/>
            <a:ext cx="2849880" cy="101346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Přímá spojnice 107">
            <a:extLst>
              <a:ext uri="{FF2B5EF4-FFF2-40B4-BE49-F238E27FC236}">
                <a16:creationId xmlns:a16="http://schemas.microsoft.com/office/drawing/2014/main" id="{8DED2748-EA4C-8A42-C28D-C4D0BE7F70D7}"/>
              </a:ext>
            </a:extLst>
          </p:cNvPr>
          <p:cNvCxnSpPr>
            <a:cxnSpLocks/>
          </p:cNvCxnSpPr>
          <p:nvPr/>
        </p:nvCxnSpPr>
        <p:spPr>
          <a:xfrm flipH="1">
            <a:off x="8938909" y="4127631"/>
            <a:ext cx="2795891" cy="0"/>
          </a:xfrm>
          <a:prstGeom prst="line">
            <a:avLst/>
          </a:prstGeom>
          <a:ln w="76200" cap="flat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Přímá spojnice 114">
            <a:extLst>
              <a:ext uri="{FF2B5EF4-FFF2-40B4-BE49-F238E27FC236}">
                <a16:creationId xmlns:a16="http://schemas.microsoft.com/office/drawing/2014/main" id="{8AB3A86C-C579-9603-E8C7-E98651DE664A}"/>
              </a:ext>
            </a:extLst>
          </p:cNvPr>
          <p:cNvCxnSpPr>
            <a:cxnSpLocks/>
          </p:cNvCxnSpPr>
          <p:nvPr/>
        </p:nvCxnSpPr>
        <p:spPr>
          <a:xfrm flipH="1" flipV="1">
            <a:off x="8918814" y="4145280"/>
            <a:ext cx="2725499" cy="969228"/>
          </a:xfrm>
          <a:prstGeom prst="line">
            <a:avLst/>
          </a:prstGeom>
          <a:ln w="76200" cap="rnd">
            <a:solidFill>
              <a:schemeClr val="accent4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ál 103">
            <a:extLst>
              <a:ext uri="{FF2B5EF4-FFF2-40B4-BE49-F238E27FC236}">
                <a16:creationId xmlns:a16="http://schemas.microsoft.com/office/drawing/2014/main" id="{263065DE-55A5-3059-4B7D-4C27D569722C}"/>
              </a:ext>
            </a:extLst>
          </p:cNvPr>
          <p:cNvSpPr/>
          <p:nvPr/>
        </p:nvSpPr>
        <p:spPr>
          <a:xfrm>
            <a:off x="8822228" y="4010950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3A1C073A-2041-3028-1E83-CD9F99D9CCFC}"/>
              </a:ext>
            </a:extLst>
          </p:cNvPr>
          <p:cNvSpPr/>
          <p:nvPr/>
        </p:nvSpPr>
        <p:spPr>
          <a:xfrm>
            <a:off x="1559027" y="4255284"/>
            <a:ext cx="1528086" cy="456084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lang="cs-CZ" sz="2000" b="1" dirty="0">
                <a:solidFill>
                  <a:schemeClr val="accent4"/>
                </a:solidFill>
              </a:rPr>
              <a:t>Londýn ➤</a:t>
            </a: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D76C6C87-F12F-529D-2375-1AB83A800DEB}"/>
              </a:ext>
            </a:extLst>
          </p:cNvPr>
          <p:cNvSpPr/>
          <p:nvPr/>
        </p:nvSpPr>
        <p:spPr>
          <a:xfrm rot="20422368">
            <a:off x="4434415" y="3611372"/>
            <a:ext cx="1528086" cy="456084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lang="cs-CZ" sz="2000" b="1" dirty="0">
                <a:solidFill>
                  <a:schemeClr val="accent4"/>
                </a:solidFill>
              </a:rPr>
              <a:t>Londýn ➤</a:t>
            </a:r>
          </a:p>
        </p:txBody>
      </p: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416F5B74-BF85-E9E4-124E-867ACDEB4F9E}"/>
              </a:ext>
            </a:extLst>
          </p:cNvPr>
          <p:cNvCxnSpPr>
            <a:cxnSpLocks/>
          </p:cNvCxnSpPr>
          <p:nvPr/>
        </p:nvCxnSpPr>
        <p:spPr>
          <a:xfrm flipH="1">
            <a:off x="6121523" y="2153502"/>
            <a:ext cx="2768477" cy="974504"/>
          </a:xfrm>
          <a:prstGeom prst="line">
            <a:avLst/>
          </a:prstGeom>
          <a:ln w="76200" cap="rnd">
            <a:solidFill>
              <a:schemeClr val="accent1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Ovál 102">
            <a:extLst>
              <a:ext uri="{FF2B5EF4-FFF2-40B4-BE49-F238E27FC236}">
                <a16:creationId xmlns:a16="http://schemas.microsoft.com/office/drawing/2014/main" id="{059F7E8E-0A0C-03A9-D46B-873DAFC24B85}"/>
              </a:ext>
            </a:extLst>
          </p:cNvPr>
          <p:cNvSpPr/>
          <p:nvPr/>
        </p:nvSpPr>
        <p:spPr>
          <a:xfrm>
            <a:off x="8822228" y="2019115"/>
            <a:ext cx="233362" cy="233362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ál 30">
            <a:extLst>
              <a:ext uri="{FF2B5EF4-FFF2-40B4-BE49-F238E27FC236}">
                <a16:creationId xmlns:a16="http://schemas.microsoft.com/office/drawing/2014/main" id="{CF8EA159-4684-9AF4-C6E6-CA0E2842DF67}"/>
              </a:ext>
            </a:extLst>
          </p:cNvPr>
          <p:cNvSpPr/>
          <p:nvPr/>
        </p:nvSpPr>
        <p:spPr>
          <a:xfrm>
            <a:off x="5982256" y="3006218"/>
            <a:ext cx="233362" cy="233362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bdélník: se zakulacenými rohy 15">
            <a:extLst>
              <a:ext uri="{FF2B5EF4-FFF2-40B4-BE49-F238E27FC236}">
                <a16:creationId xmlns:a16="http://schemas.microsoft.com/office/drawing/2014/main" id="{1917C041-6CD0-2775-EC66-80D54DACD4D0}"/>
              </a:ext>
            </a:extLst>
          </p:cNvPr>
          <p:cNvSpPr/>
          <p:nvPr/>
        </p:nvSpPr>
        <p:spPr>
          <a:xfrm rot="20422368">
            <a:off x="7420316" y="2554133"/>
            <a:ext cx="1528086" cy="456084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lang="cs-CZ" sz="2000" b="1" dirty="0">
                <a:solidFill>
                  <a:schemeClr val="accent4"/>
                </a:solidFill>
              </a:rPr>
              <a:t>Londýn ➤</a:t>
            </a:r>
          </a:p>
        </p:txBody>
      </p:sp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E95C3C7A-05C3-B44D-0A4B-E6614B06F2B5}"/>
              </a:ext>
            </a:extLst>
          </p:cNvPr>
          <p:cNvSpPr/>
          <p:nvPr/>
        </p:nvSpPr>
        <p:spPr>
          <a:xfrm>
            <a:off x="10116227" y="2257641"/>
            <a:ext cx="1528086" cy="456084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lang="cs-CZ" sz="2000" b="1" dirty="0">
                <a:solidFill>
                  <a:schemeClr val="accent4"/>
                </a:solidFill>
              </a:rPr>
              <a:t>Londýn ➤</a:t>
            </a:r>
          </a:p>
        </p:txBody>
      </p:sp>
      <p:pic>
        <p:nvPicPr>
          <p:cNvPr id="15" name="Grafický objekt 14" descr="Nákladní vůz se souvislou výplní">
            <a:extLst>
              <a:ext uri="{FF2B5EF4-FFF2-40B4-BE49-F238E27FC236}">
                <a16:creationId xmlns:a16="http://schemas.microsoft.com/office/drawing/2014/main" id="{79CC9160-20C2-8B28-CF74-3FA958650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8273" y="1560111"/>
            <a:ext cx="720150" cy="720150"/>
          </a:xfrm>
          <a:prstGeom prst="rect">
            <a:avLst/>
          </a:prstGeom>
        </p:spPr>
      </p:pic>
      <p:pic>
        <p:nvPicPr>
          <p:cNvPr id="9" name="Obrázek 8" descr="Obsah obrázku elektronika, projektor&#10;&#10;Popis byl vytvořen automaticky">
            <a:extLst>
              <a:ext uri="{FF2B5EF4-FFF2-40B4-BE49-F238E27FC236}">
                <a16:creationId xmlns:a16="http://schemas.microsoft.com/office/drawing/2014/main" id="{E222619E-1258-A555-F44A-7A64980702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" t="21191" r="3607" b="26323"/>
          <a:stretch/>
        </p:blipFill>
        <p:spPr>
          <a:xfrm>
            <a:off x="464819" y="228599"/>
            <a:ext cx="2673669" cy="838199"/>
          </a:xfrm>
          <a:prstGeom prst="roundRect">
            <a:avLst>
              <a:gd name="adj" fmla="val 9412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</p:spTree>
    <p:extLst>
      <p:ext uri="{BB962C8B-B14F-4D97-AF65-F5344CB8AC3E}">
        <p14:creationId xmlns:p14="http://schemas.microsoft.com/office/powerpoint/2010/main" val="1951208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8C47F77-CDBE-8067-47A0-CA16CF707F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1924" y="1249363"/>
            <a:ext cx="2855595" cy="3075357"/>
          </a:xfrm>
        </p:spPr>
        <p:txBody>
          <a:bodyPr>
            <a:noAutofit/>
          </a:bodyPr>
          <a:lstStyle/>
          <a:p>
            <a:r>
              <a:rPr lang="cs-CZ" sz="2000" dirty="0">
                <a:solidFill>
                  <a:schemeClr val="accent4"/>
                </a:solidFill>
                <a:latin typeface="+mj-lt"/>
              </a:rPr>
              <a:t>Pokud nějaká cesta nefunguje, </a:t>
            </a:r>
            <a:r>
              <a:rPr lang="cs-CZ" sz="2000" b="1" dirty="0">
                <a:solidFill>
                  <a:schemeClr val="accent4"/>
                </a:solidFill>
                <a:latin typeface="+mj-lt"/>
              </a:rPr>
              <a:t>umí najít objížďku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.</a:t>
            </a:r>
            <a:endParaRPr lang="en-US" sz="2000" dirty="0">
              <a:solidFill>
                <a:schemeClr val="accent4"/>
              </a:solidFill>
              <a:latin typeface="+mj-lt"/>
            </a:endParaRPr>
          </a:p>
        </p:txBody>
      </p:sp>
      <p:pic>
        <p:nvPicPr>
          <p:cNvPr id="33" name="Obrázek 32">
            <a:extLst>
              <a:ext uri="{FF2B5EF4-FFF2-40B4-BE49-F238E27FC236}">
                <a16:creationId xmlns:a16="http://schemas.microsoft.com/office/drawing/2014/main" id="{D483F214-58D7-6B41-9552-3F46319BCD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78" t="14701" r="2881" b="11235"/>
          <a:stretch/>
        </p:blipFill>
        <p:spPr>
          <a:xfrm>
            <a:off x="464819" y="1249363"/>
            <a:ext cx="8404544" cy="3900487"/>
          </a:xfrm>
          <a:prstGeom prst="roundRect">
            <a:avLst>
              <a:gd name="adj" fmla="val 2139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89" name="Zástupný symbol pro číslo snímku 5">
            <a:extLst>
              <a:ext uri="{FF2B5EF4-FFF2-40B4-BE49-F238E27FC236}">
                <a16:creationId xmlns:a16="http://schemas.microsoft.com/office/drawing/2014/main" id="{916DB945-2ED2-B83D-BBAE-81F66D8F9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19</a:t>
            </a:fld>
            <a:endParaRPr lang="en-US" dirty="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B3B73BA9-C8BD-DD48-2F7F-1FE3726CF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1050" y="228599"/>
            <a:ext cx="3220720" cy="838201"/>
          </a:xfrm>
          <a:noFill/>
          <a:ln>
            <a:noFill/>
          </a:ln>
          <a:effectLst>
            <a:outerShdw dist="50800" dir="2700000" algn="tl" rotWithShape="0">
              <a:schemeClr val="accent5"/>
            </a:outerShdw>
          </a:effectLst>
        </p:spPr>
        <p:txBody>
          <a:bodyPr spcFirstLastPara="1" vert="horz" wrap="square" lIns="91440" tIns="45720" rIns="91440" bIns="4572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SzPts val="6000"/>
            </a:pPr>
            <a:r>
              <a:rPr lang="cs-CZ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ROUTER</a:t>
            </a:r>
            <a:endParaRPr lang="en-US" b="1" kern="1200" dirty="0">
              <a:solidFill>
                <a:schemeClr val="accent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FC054DA4-3EC9-21C8-65B8-53334A14B176}"/>
              </a:ext>
            </a:extLst>
          </p:cNvPr>
          <p:cNvSpPr txBox="1">
            <a:spLocks/>
          </p:cNvSpPr>
          <p:nvPr/>
        </p:nvSpPr>
        <p:spPr>
          <a:xfrm>
            <a:off x="6592570" y="228599"/>
            <a:ext cx="4184968" cy="838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b="1" i="1" dirty="0" err="1">
                <a:solidFill>
                  <a:schemeClr val="accent4"/>
                </a:solidFill>
                <a:latin typeface="+mj-lt"/>
              </a:rPr>
              <a:t>route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– angl. směrovat</a:t>
            </a:r>
            <a:endParaRPr lang="en-US" sz="2000" i="1" dirty="0">
              <a:solidFill>
                <a:schemeClr val="accent4"/>
              </a:solidFill>
              <a:latin typeface="+mj-lt"/>
            </a:endParaRPr>
          </a:p>
        </p:txBody>
      </p:sp>
      <p:pic>
        <p:nvPicPr>
          <p:cNvPr id="9" name="Obrázek 8" descr="Obsah obrázku elektronika, projektor&#10;&#10;Popis byl vytvořen automaticky">
            <a:extLst>
              <a:ext uri="{FF2B5EF4-FFF2-40B4-BE49-F238E27FC236}">
                <a16:creationId xmlns:a16="http://schemas.microsoft.com/office/drawing/2014/main" id="{51222CCA-19B7-022F-E179-5351BE3C2A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" t="21191" r="3607" b="26323"/>
          <a:stretch/>
        </p:blipFill>
        <p:spPr>
          <a:xfrm>
            <a:off x="464819" y="228599"/>
            <a:ext cx="2673669" cy="838199"/>
          </a:xfrm>
          <a:prstGeom prst="roundRect">
            <a:avLst>
              <a:gd name="adj" fmla="val 9412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</p:spTree>
    <p:extLst>
      <p:ext uri="{BB962C8B-B14F-4D97-AF65-F5344CB8AC3E}">
        <p14:creationId xmlns:p14="http://schemas.microsoft.com/office/powerpoint/2010/main" val="265710454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"/>
          <p:cNvSpPr txBox="1">
            <a:spLocks noGrp="1"/>
          </p:cNvSpPr>
          <p:nvPr>
            <p:ph type="title"/>
          </p:nvPr>
        </p:nvSpPr>
        <p:spPr>
          <a:xfrm>
            <a:off x="1411288" y="228601"/>
            <a:ext cx="9367837" cy="5943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lt1"/>
                </a:solidFill>
              </a:rPr>
              <a:t>Co kdyby internet najednou </a:t>
            </a:r>
            <a:br>
              <a:rPr lang="cs-CZ" sz="3600" b="1" dirty="0">
                <a:solidFill>
                  <a:schemeClr val="lt1"/>
                </a:solidFill>
              </a:rPr>
            </a:br>
            <a:r>
              <a:rPr lang="cs-CZ" sz="3600" b="1" dirty="0">
                <a:solidFill>
                  <a:schemeClr val="accent5"/>
                </a:solidFill>
              </a:rPr>
              <a:t>přestal fungovat?</a:t>
            </a: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3D84816C-C591-CA1B-3EF7-8908E2034F9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2</a:t>
            </a:fld>
            <a:endParaRPr lang="cs-CZ"/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"/>
          <p:cNvSpPr txBox="1">
            <a:spLocks noGrp="1"/>
          </p:cNvSpPr>
          <p:nvPr>
            <p:ph type="title"/>
          </p:nvPr>
        </p:nvSpPr>
        <p:spPr>
          <a:xfrm>
            <a:off x="1411288" y="228601"/>
            <a:ext cx="9367837" cy="5943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lt1"/>
                </a:solidFill>
              </a:rPr>
              <a:t>Podle čeho </a:t>
            </a:r>
            <a:r>
              <a:rPr lang="cs-CZ" sz="3600" b="1" dirty="0">
                <a:solidFill>
                  <a:schemeClr val="accent5"/>
                </a:solidFill>
              </a:rPr>
              <a:t>routery směrují </a:t>
            </a:r>
            <a:r>
              <a:rPr lang="cs-CZ" sz="3600" b="1" dirty="0">
                <a:solidFill>
                  <a:schemeClr val="bg1"/>
                </a:solidFill>
              </a:rPr>
              <a:t>posílané </a:t>
            </a:r>
            <a:r>
              <a:rPr lang="cs-CZ" sz="3600" b="1" dirty="0" err="1">
                <a:solidFill>
                  <a:schemeClr val="bg1"/>
                </a:solidFill>
              </a:rPr>
              <a:t>inform</a:t>
            </a:r>
            <a:r>
              <a:rPr lang="en-US" sz="3600" b="1" dirty="0">
                <a:solidFill>
                  <a:schemeClr val="bg1"/>
                </a:solidFill>
              </a:rPr>
              <a:t>a</a:t>
            </a:r>
            <a:r>
              <a:rPr lang="cs-CZ" sz="3600" b="1" dirty="0" err="1">
                <a:solidFill>
                  <a:schemeClr val="bg1"/>
                </a:solidFill>
              </a:rPr>
              <a:t>ce</a:t>
            </a:r>
            <a:r>
              <a:rPr lang="cs-CZ" sz="3600" b="1" dirty="0">
                <a:solidFill>
                  <a:schemeClr val="lt1"/>
                </a:solidFill>
              </a:rPr>
              <a:t>?</a:t>
            </a: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3D84816C-C591-CA1B-3EF7-8908E2034F9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5733514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DF6300-0E6B-3605-47E2-B23433DE1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6963" y="228601"/>
            <a:ext cx="7456488" cy="1858962"/>
          </a:xfrm>
        </p:spPr>
        <p:txBody>
          <a:bodyPr/>
          <a:lstStyle/>
          <a:p>
            <a:pPr algn="ctr"/>
            <a:r>
              <a:rPr lang="cs-CZ" sz="3600" b="1" dirty="0">
                <a:solidFill>
                  <a:schemeClr val="accent4"/>
                </a:solidFill>
              </a:rPr>
              <a:t>Jaké routery jsou</a:t>
            </a:r>
            <a:r>
              <a:rPr lang="cs-CZ" sz="3600" b="1" dirty="0">
                <a:solidFill>
                  <a:schemeClr val="bg1"/>
                </a:solidFill>
              </a:rPr>
              <a:t> </a:t>
            </a:r>
            <a:r>
              <a:rPr lang="cs-CZ" sz="3600" b="1" dirty="0">
                <a:solidFill>
                  <a:schemeClr val="accent1"/>
                </a:solidFill>
              </a:rPr>
              <a:t>po cestě</a:t>
            </a:r>
            <a:r>
              <a:rPr lang="cs-CZ" sz="3600" b="1" dirty="0">
                <a:solidFill>
                  <a:schemeClr val="accent4"/>
                </a:solidFill>
              </a:rPr>
              <a:t>?</a:t>
            </a:r>
            <a:endParaRPr lang="en-US" sz="3600" b="1" dirty="0">
              <a:solidFill>
                <a:schemeClr val="accent4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1624044-1E91-9EF0-E14C-240D70664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70125"/>
            <a:ext cx="5546722" cy="3312795"/>
          </a:xfrm>
        </p:spPr>
        <p:txBody>
          <a:bodyPr lIns="90000">
            <a:no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>
                <a:solidFill>
                  <a:schemeClr val="accent1"/>
                </a:solidFill>
              </a:rPr>
              <a:t>TRACEROUTE</a:t>
            </a:r>
            <a:r>
              <a:rPr lang="cs-CZ" b="1" dirty="0">
                <a:solidFill>
                  <a:schemeClr val="accent1"/>
                </a:solidFill>
              </a:rPr>
              <a:t>-ONLINE.COM</a:t>
            </a:r>
            <a:endParaRPr lang="en-US" b="1" dirty="0">
              <a:solidFill>
                <a:schemeClr val="accent1"/>
              </a:solidFill>
            </a:endParaRPr>
          </a:p>
          <a:p>
            <a:pPr algn="l" rtl="0" fontAlgn="base"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cs-CZ" sz="2000" i="0" u="none" strike="noStrike" dirty="0">
                <a:solidFill>
                  <a:schemeClr val="accent4"/>
                </a:solidFill>
                <a:effectLst/>
              </a:rPr>
              <a:t>Jaké </a:t>
            </a:r>
            <a:r>
              <a:rPr lang="cs-CZ" sz="2000" b="1" i="0" u="none" strike="noStrike" dirty="0">
                <a:solidFill>
                  <a:schemeClr val="accent1"/>
                </a:solidFill>
                <a:effectLst/>
              </a:rPr>
              <a:t>země</a:t>
            </a:r>
            <a:r>
              <a:rPr lang="cs-CZ" sz="2000" i="0" u="none" strike="noStrike" dirty="0">
                <a:solidFill>
                  <a:schemeClr val="accent4"/>
                </a:solidFill>
                <a:effectLst/>
              </a:rPr>
              <a:t> vidíte na mapě?</a:t>
            </a:r>
          </a:p>
          <a:p>
            <a:pPr algn="l" rtl="0" fontAlgn="base"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cs-CZ" sz="2000" i="0" u="none" strike="noStrike" dirty="0">
                <a:solidFill>
                  <a:schemeClr val="accent4"/>
                </a:solidFill>
                <a:effectLst/>
              </a:rPr>
              <a:t>Na </a:t>
            </a:r>
            <a:r>
              <a:rPr lang="cs-CZ" sz="2000" b="1" i="0" u="none" strike="noStrike" dirty="0">
                <a:solidFill>
                  <a:schemeClr val="accent1"/>
                </a:solidFill>
                <a:effectLst/>
              </a:rPr>
              <a:t>kolik hopů</a:t>
            </a:r>
            <a:r>
              <a:rPr lang="cs-CZ" sz="2000" i="0" u="none" strike="noStrike" dirty="0">
                <a:solidFill>
                  <a:schemeClr val="accent4"/>
                </a:solidFill>
                <a:effectLst/>
              </a:rPr>
              <a:t> se dostanete </a:t>
            </a:r>
            <a:br>
              <a:rPr lang="cs-CZ" sz="2000" i="0" u="none" strike="noStrike" dirty="0">
                <a:solidFill>
                  <a:schemeClr val="accent4"/>
                </a:solidFill>
                <a:effectLst/>
              </a:rPr>
            </a:br>
            <a:r>
              <a:rPr lang="cs-CZ" sz="2000" i="0" u="none" strike="noStrike" dirty="0">
                <a:solidFill>
                  <a:schemeClr val="accent4"/>
                </a:solidFill>
                <a:effectLst/>
              </a:rPr>
              <a:t>od sebe k školnímu webu?</a:t>
            </a:r>
          </a:p>
          <a:p>
            <a:pPr algn="l" rtl="0" fontAlgn="base"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cs-CZ" sz="2000" i="0" u="none" strike="noStrike" dirty="0">
                <a:solidFill>
                  <a:schemeClr val="accent4"/>
                </a:solidFill>
                <a:effectLst/>
              </a:rPr>
              <a:t>Jakou </a:t>
            </a:r>
            <a:r>
              <a:rPr lang="cs-CZ" sz="2000" b="1" i="0" u="none" strike="noStrike" dirty="0">
                <a:solidFill>
                  <a:schemeClr val="accent1"/>
                </a:solidFill>
                <a:effectLst/>
              </a:rPr>
              <a:t>IP adresu</a:t>
            </a:r>
            <a:r>
              <a:rPr lang="cs-CZ" sz="2000" i="0" u="none" strike="noStrike" dirty="0">
                <a:solidFill>
                  <a:schemeClr val="accent4"/>
                </a:solidFill>
                <a:effectLst/>
              </a:rPr>
              <a:t> má </a:t>
            </a:r>
            <a:br>
              <a:rPr lang="cs-CZ" sz="2000" i="0" u="none" strike="noStrike" dirty="0">
                <a:solidFill>
                  <a:schemeClr val="accent4"/>
                </a:solidFill>
                <a:effectLst/>
              </a:rPr>
            </a:br>
            <a:r>
              <a:rPr lang="cs-CZ" sz="2000" i="0" u="none" strike="noStrike" dirty="0">
                <a:solidFill>
                  <a:schemeClr val="accent4"/>
                </a:solidFill>
                <a:effectLst/>
              </a:rPr>
              <a:t>web naší školy?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DF58FC4-F59A-9A2C-2BFF-5F83A4C04D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7"/>
          <a:stretch/>
        </p:blipFill>
        <p:spPr bwMode="auto">
          <a:xfrm>
            <a:off x="6188077" y="4311648"/>
            <a:ext cx="5546725" cy="1860551"/>
          </a:xfrm>
          <a:prstGeom prst="roundRect">
            <a:avLst>
              <a:gd name="adj" fmla="val 2139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CA22BDDA-D72A-8163-8E55-5AA2DC8D17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075" y="2263906"/>
            <a:ext cx="1727201" cy="1866772"/>
          </a:xfrm>
          <a:prstGeom prst="roundRect">
            <a:avLst>
              <a:gd name="adj" fmla="val 2139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11" name="Obrázek 10">
            <a:hlinkClick r:id="rId4"/>
            <a:extLst>
              <a:ext uri="{FF2B5EF4-FFF2-40B4-BE49-F238E27FC236}">
                <a16:creationId xmlns:a16="http://schemas.microsoft.com/office/drawing/2014/main" id="{0F3E6BEC-489B-6DA1-C54E-741E2A1CC62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20377" t="3524" r="14515" b="3444"/>
          <a:stretch/>
        </p:blipFill>
        <p:spPr>
          <a:xfrm>
            <a:off x="8097838" y="2270125"/>
            <a:ext cx="3636962" cy="1860552"/>
          </a:xfrm>
          <a:prstGeom prst="roundRect">
            <a:avLst>
              <a:gd name="adj" fmla="val 2139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5" name="Zástupný symbol pro číslo snímku 5">
            <a:extLst>
              <a:ext uri="{FF2B5EF4-FFF2-40B4-BE49-F238E27FC236}">
                <a16:creationId xmlns:a16="http://schemas.microsoft.com/office/drawing/2014/main" id="{A6B56324-4AA5-12A6-61BC-C1849A0FEEB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53438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: se zakulacenými rohy 11">
            <a:extLst>
              <a:ext uri="{FF2B5EF4-FFF2-40B4-BE49-F238E27FC236}">
                <a16:creationId xmlns:a16="http://schemas.microsoft.com/office/drawing/2014/main" id="{A2A336AC-7092-A989-B90A-CEA504A2CC38}"/>
              </a:ext>
            </a:extLst>
          </p:cNvPr>
          <p:cNvSpPr/>
          <p:nvPr/>
        </p:nvSpPr>
        <p:spPr>
          <a:xfrm>
            <a:off x="6188074" y="2925763"/>
            <a:ext cx="5546726" cy="2408237"/>
          </a:xfrm>
          <a:prstGeom prst="roundRect">
            <a:avLst>
              <a:gd name="adj" fmla="val 3246"/>
            </a:avLst>
          </a:prstGeom>
          <a:solidFill>
            <a:schemeClr val="bg1"/>
          </a:solidFill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1" name="Obdélník: se zakulacenými rohy 10">
            <a:extLst>
              <a:ext uri="{FF2B5EF4-FFF2-40B4-BE49-F238E27FC236}">
                <a16:creationId xmlns:a16="http://schemas.microsoft.com/office/drawing/2014/main" id="{F48B716C-A032-0150-EC7A-CD8768D2E614}"/>
              </a:ext>
            </a:extLst>
          </p:cNvPr>
          <p:cNvSpPr/>
          <p:nvPr/>
        </p:nvSpPr>
        <p:spPr>
          <a:xfrm>
            <a:off x="457200" y="2925763"/>
            <a:ext cx="5546726" cy="2408237"/>
          </a:xfrm>
          <a:prstGeom prst="roundRect">
            <a:avLst>
              <a:gd name="adj" fmla="val 3246"/>
            </a:avLst>
          </a:prstGeom>
          <a:solidFill>
            <a:schemeClr val="bg1"/>
          </a:solidFill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75C5AE7-6A8C-8817-ABCD-08C49F469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4196080" cy="838199"/>
          </a:xfr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SzPts val="6000"/>
            </a:pPr>
            <a:r>
              <a:rPr lang="cs-CZ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IP ADRESA</a:t>
            </a:r>
            <a:endParaRPr lang="en-US" b="1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8526DFAD-B0C2-1A09-2C7F-980CDD8C0EB5}"/>
              </a:ext>
            </a:extLst>
          </p:cNvPr>
          <p:cNvSpPr txBox="1">
            <a:spLocks/>
          </p:cNvSpPr>
          <p:nvPr/>
        </p:nvSpPr>
        <p:spPr>
          <a:xfrm>
            <a:off x="4653280" y="228600"/>
            <a:ext cx="3260406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b="1" i="1" dirty="0">
                <a:solidFill>
                  <a:schemeClr val="accent4"/>
                </a:solidFill>
                <a:latin typeface="+mj-lt"/>
              </a:rPr>
              <a:t>IP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– Internet </a:t>
            </a:r>
            <a:r>
              <a:rPr lang="cs-CZ" sz="2000" dirty="0" err="1">
                <a:solidFill>
                  <a:schemeClr val="accent4"/>
                </a:solidFill>
                <a:latin typeface="+mj-lt"/>
              </a:rPr>
              <a:t>Protocol</a:t>
            </a:r>
            <a:endParaRPr lang="en-US" sz="2000" i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5" name="Zástupný obsah 2">
            <a:extLst>
              <a:ext uri="{FF2B5EF4-FFF2-40B4-BE49-F238E27FC236}">
                <a16:creationId xmlns:a16="http://schemas.microsoft.com/office/drawing/2014/main" id="{3FD02DE4-43AC-6512-B839-38EA68F7387A}"/>
              </a:ext>
            </a:extLst>
          </p:cNvPr>
          <p:cNvSpPr txBox="1">
            <a:spLocks/>
          </p:cNvSpPr>
          <p:nvPr/>
        </p:nvSpPr>
        <p:spPr>
          <a:xfrm>
            <a:off x="457200" y="1249364"/>
            <a:ext cx="3911599" cy="838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sz="2000" b="1" dirty="0">
                <a:solidFill>
                  <a:schemeClr val="accent4"/>
                </a:solidFill>
                <a:latin typeface="+mj-lt"/>
              </a:rPr>
              <a:t>Jednoznačně určuje</a:t>
            </a:r>
            <a:r>
              <a:rPr lang="cs-CZ" sz="2000" dirty="0">
                <a:solidFill>
                  <a:schemeClr val="bg1"/>
                </a:solidFill>
                <a:latin typeface="+mj-lt"/>
              </a:rPr>
              <a:t> 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zařízení v internetové síti</a:t>
            </a:r>
          </a:p>
        </p:txBody>
      </p:sp>
      <p:sp>
        <p:nvSpPr>
          <p:cNvPr id="6" name="Zástupný obsah 2">
            <a:extLst>
              <a:ext uri="{FF2B5EF4-FFF2-40B4-BE49-F238E27FC236}">
                <a16:creationId xmlns:a16="http://schemas.microsoft.com/office/drawing/2014/main" id="{266AA2FE-A22B-4ACE-EA92-62988031AC53}"/>
              </a:ext>
            </a:extLst>
          </p:cNvPr>
          <p:cNvSpPr txBox="1">
            <a:spLocks/>
          </p:cNvSpPr>
          <p:nvPr/>
        </p:nvSpPr>
        <p:spPr>
          <a:xfrm>
            <a:off x="457199" y="3108326"/>
            <a:ext cx="5548311" cy="20415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cs-CZ" sz="2000" b="1" dirty="0">
                <a:solidFill>
                  <a:schemeClr val="accent4"/>
                </a:solidFill>
                <a:latin typeface="+mj-lt"/>
              </a:rPr>
              <a:t>starší verze</a:t>
            </a:r>
          </a:p>
          <a:p>
            <a:pPr algn="ctr"/>
            <a:r>
              <a:rPr lang="cs-CZ" sz="2000" b="1" dirty="0">
                <a:solidFill>
                  <a:srgbClr val="C94747"/>
                </a:solidFill>
                <a:latin typeface="+mj-lt"/>
              </a:rPr>
              <a:t>X.X.X.X</a:t>
            </a:r>
            <a:r>
              <a:rPr lang="cs-CZ" sz="2000" dirty="0">
                <a:solidFill>
                  <a:schemeClr val="bg2"/>
                </a:solidFill>
                <a:latin typeface="+mj-lt"/>
              </a:rPr>
              <a:t> </a:t>
            </a:r>
          </a:p>
          <a:p>
            <a:pPr algn="ctr"/>
            <a:r>
              <a:rPr lang="cs-CZ" sz="2000" dirty="0">
                <a:solidFill>
                  <a:schemeClr val="accent4"/>
                </a:solidFill>
                <a:latin typeface="+mj-lt"/>
              </a:rPr>
              <a:t>kde </a:t>
            </a:r>
            <a:r>
              <a:rPr lang="cs-CZ" sz="2000" b="1" dirty="0">
                <a:solidFill>
                  <a:srgbClr val="C94747"/>
                </a:solidFill>
                <a:latin typeface="+mj-lt"/>
              </a:rPr>
              <a:t>X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je číslo od </a:t>
            </a:r>
            <a:r>
              <a:rPr lang="cs-CZ" sz="2000" b="1" dirty="0">
                <a:solidFill>
                  <a:srgbClr val="C94747"/>
                </a:solidFill>
                <a:latin typeface="+mj-lt"/>
              </a:rPr>
              <a:t>0 do 255</a:t>
            </a:r>
          </a:p>
          <a:p>
            <a:pPr algn="ctr"/>
            <a:endParaRPr lang="cs-CZ" sz="2000" dirty="0">
              <a:solidFill>
                <a:schemeClr val="accent4"/>
              </a:solidFill>
              <a:latin typeface="+mj-lt"/>
            </a:endParaRPr>
          </a:p>
          <a:p>
            <a:pPr algn="ctr"/>
            <a:r>
              <a:rPr lang="cs-CZ" sz="2000" dirty="0">
                <a:solidFill>
                  <a:schemeClr val="accent4"/>
                </a:solidFill>
                <a:latin typeface="+mj-lt"/>
              </a:rPr>
              <a:t>příklad </a:t>
            </a:r>
          </a:p>
          <a:p>
            <a:pPr algn="ctr"/>
            <a:r>
              <a:rPr lang="cs-CZ" sz="2000" b="1" dirty="0">
                <a:solidFill>
                  <a:srgbClr val="C94747"/>
                </a:solidFill>
                <a:latin typeface="+mj-lt"/>
              </a:rPr>
              <a:t>193.179.60.95</a:t>
            </a:r>
          </a:p>
        </p:txBody>
      </p:sp>
      <p:sp>
        <p:nvSpPr>
          <p:cNvPr id="9" name="Zástupný obsah 2">
            <a:extLst>
              <a:ext uri="{FF2B5EF4-FFF2-40B4-BE49-F238E27FC236}">
                <a16:creationId xmlns:a16="http://schemas.microsoft.com/office/drawing/2014/main" id="{DDE97405-E8C0-2B3D-0750-2A719AFF7E5B}"/>
              </a:ext>
            </a:extLst>
          </p:cNvPr>
          <p:cNvSpPr txBox="1">
            <a:spLocks/>
          </p:cNvSpPr>
          <p:nvPr/>
        </p:nvSpPr>
        <p:spPr>
          <a:xfrm>
            <a:off x="6186488" y="3108326"/>
            <a:ext cx="5548312" cy="20415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cs-CZ" sz="2000" b="1" dirty="0">
                <a:solidFill>
                  <a:schemeClr val="accent4"/>
                </a:solidFill>
                <a:latin typeface="+mj-lt"/>
              </a:rPr>
              <a:t>nová verze 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(IPv6) </a:t>
            </a:r>
          </a:p>
          <a:p>
            <a:pPr algn="ctr"/>
            <a:endParaRPr lang="cs-CZ" sz="2000" dirty="0">
              <a:solidFill>
                <a:schemeClr val="accent4"/>
              </a:solidFill>
              <a:latin typeface="+mj-lt"/>
            </a:endParaRPr>
          </a:p>
          <a:p>
            <a:pPr algn="ctr"/>
            <a:endParaRPr lang="cs-CZ" sz="2000" dirty="0">
              <a:solidFill>
                <a:schemeClr val="accent4"/>
              </a:solidFill>
              <a:latin typeface="+mj-lt"/>
            </a:endParaRPr>
          </a:p>
          <a:p>
            <a:pPr algn="ctr"/>
            <a:endParaRPr lang="cs-CZ" sz="2000" dirty="0">
              <a:solidFill>
                <a:schemeClr val="accent4"/>
              </a:solidFill>
              <a:latin typeface="+mj-lt"/>
            </a:endParaRPr>
          </a:p>
          <a:p>
            <a:pPr algn="ctr"/>
            <a:r>
              <a:rPr lang="cs-CZ" sz="2000" dirty="0">
                <a:solidFill>
                  <a:schemeClr val="accent4"/>
                </a:solidFill>
                <a:latin typeface="+mj-lt"/>
              </a:rPr>
              <a:t>příklad</a:t>
            </a:r>
            <a:br>
              <a:rPr lang="cs-CZ" sz="2000" dirty="0">
                <a:solidFill>
                  <a:schemeClr val="accent4"/>
                </a:solidFill>
                <a:latin typeface="+mj-lt"/>
              </a:rPr>
            </a:br>
            <a:r>
              <a:rPr lang="cs-CZ" sz="2000" b="1" dirty="0">
                <a:solidFill>
                  <a:srgbClr val="C94747"/>
                </a:solidFill>
                <a:latin typeface="+mj-lt"/>
              </a:rPr>
              <a:t>2001:2000:8002:2030:47ff:fea5:3085</a:t>
            </a:r>
          </a:p>
        </p:txBody>
      </p:sp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3DC58FD7-9A4D-9E58-3F18-6634536859D8}"/>
              </a:ext>
            </a:extLst>
          </p:cNvPr>
          <p:cNvSpPr txBox="1">
            <a:spLocks/>
          </p:cNvSpPr>
          <p:nvPr/>
        </p:nvSpPr>
        <p:spPr>
          <a:xfrm>
            <a:off x="457199" y="2087563"/>
            <a:ext cx="11277601" cy="838199"/>
          </a:xfrm>
          <a:prstGeom prst="rect">
            <a:avLst/>
          </a:prstGeom>
          <a:effectLst>
            <a:outerShdw dist="38100" dir="2700000" algn="ctr" rotWithShape="0">
              <a:srgbClr val="000000"/>
            </a:outerShdw>
          </a:effectLst>
        </p:spPr>
        <p:txBody>
          <a:bodyPr vert="horz" lIns="91440" tIns="45720" rIns="91440" bIns="45720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cs-CZ" sz="3600" b="1" dirty="0">
                <a:solidFill>
                  <a:schemeClr val="bg1"/>
                </a:solidFill>
                <a:latin typeface="+mj-lt"/>
              </a:rPr>
              <a:t>Tvar IP adresy</a:t>
            </a:r>
            <a:endParaRPr lang="cs-CZ" sz="36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Spojnice: pravoúhlá 12">
            <a:extLst>
              <a:ext uri="{FF2B5EF4-FFF2-40B4-BE49-F238E27FC236}">
                <a16:creationId xmlns:a16="http://schemas.microsoft.com/office/drawing/2014/main" id="{5A74AD5A-D515-5A70-F95F-4BD33C530580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7913688" y="2443798"/>
            <a:ext cx="1047749" cy="481965"/>
          </a:xfrm>
          <a:prstGeom prst="bentConnector2">
            <a:avLst/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pojnice: pravoúhlá 15">
            <a:extLst>
              <a:ext uri="{FF2B5EF4-FFF2-40B4-BE49-F238E27FC236}">
                <a16:creationId xmlns:a16="http://schemas.microsoft.com/office/drawing/2014/main" id="{5625D298-9CE8-0197-497B-27A282638803}"/>
              </a:ext>
            </a:extLst>
          </p:cNvPr>
          <p:cNvCxnSpPr>
            <a:cxnSpLocks/>
            <a:endCxn id="11" idx="0"/>
          </p:cNvCxnSpPr>
          <p:nvPr/>
        </p:nvCxnSpPr>
        <p:spPr>
          <a:xfrm rot="10800000" flipV="1">
            <a:off x="3230563" y="2403153"/>
            <a:ext cx="1047750" cy="522609"/>
          </a:xfrm>
          <a:prstGeom prst="bentConnector2">
            <a:avLst/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pro číslo snímku 5">
            <a:extLst>
              <a:ext uri="{FF2B5EF4-FFF2-40B4-BE49-F238E27FC236}">
                <a16:creationId xmlns:a16="http://schemas.microsoft.com/office/drawing/2014/main" id="{CBF6D65C-D43E-2ECC-70BE-7882B34DC11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54312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ovéPole 9">
            <a:extLst>
              <a:ext uri="{FF2B5EF4-FFF2-40B4-BE49-F238E27FC236}">
                <a16:creationId xmlns:a16="http://schemas.microsoft.com/office/drawing/2014/main" id="{7B2E7617-2377-29E8-1CB8-9BF0DB29CF9E}"/>
              </a:ext>
            </a:extLst>
          </p:cNvPr>
          <p:cNvSpPr txBox="1"/>
          <p:nvPr/>
        </p:nvSpPr>
        <p:spPr>
          <a:xfrm>
            <a:off x="4276726" y="228601"/>
            <a:ext cx="74580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cs-CZ" sz="3600" b="1" dirty="0">
                <a:solidFill>
                  <a:schemeClr val="accent4"/>
                </a:solidFill>
                <a:latin typeface="+mj-lt"/>
              </a:rPr>
              <a:t>Jak můžeme dinosaura </a:t>
            </a:r>
            <a:r>
              <a:rPr lang="cs-CZ" sz="3600" b="1" dirty="0">
                <a:solidFill>
                  <a:schemeClr val="accent1"/>
                </a:solidFill>
                <a:latin typeface="+mj-lt"/>
              </a:rPr>
              <a:t>rozebrat</a:t>
            </a:r>
            <a:r>
              <a:rPr lang="cs-CZ" sz="3600" b="1" dirty="0">
                <a:solidFill>
                  <a:schemeClr val="accent4"/>
                </a:solidFill>
                <a:latin typeface="+mj-lt"/>
              </a:rPr>
              <a:t> a </a:t>
            </a:r>
            <a:r>
              <a:rPr lang="cs-CZ" sz="3600" b="1" dirty="0">
                <a:solidFill>
                  <a:schemeClr val="accent1"/>
                </a:solidFill>
                <a:latin typeface="+mj-lt"/>
              </a:rPr>
              <a:t>poslat</a:t>
            </a:r>
            <a:r>
              <a:rPr lang="cs-CZ" sz="3600" b="1" dirty="0">
                <a:solidFill>
                  <a:schemeClr val="accent4"/>
                </a:solidFill>
                <a:latin typeface="+mj-lt"/>
              </a:rPr>
              <a:t>  z muzea </a:t>
            </a:r>
            <a:br>
              <a:rPr lang="cs-CZ" sz="3600" b="1" dirty="0">
                <a:solidFill>
                  <a:schemeClr val="accent4"/>
                </a:solidFill>
                <a:latin typeface="+mj-lt"/>
              </a:rPr>
            </a:br>
            <a:r>
              <a:rPr lang="cs-CZ" sz="3600" b="1" dirty="0">
                <a:solidFill>
                  <a:schemeClr val="accent4"/>
                </a:solidFill>
                <a:latin typeface="+mj-lt"/>
              </a:rPr>
              <a:t>do muzea?</a:t>
            </a:r>
          </a:p>
        </p:txBody>
      </p:sp>
      <p:pic>
        <p:nvPicPr>
          <p:cNvPr id="3" name="Obrázek 2" descr="Obsah obrázku savec, dinosaurus, plaz, Tyrannosaurus&#10;&#10;Popis byl vytvořen automaticky">
            <a:extLst>
              <a:ext uri="{FF2B5EF4-FFF2-40B4-BE49-F238E27FC236}">
                <a16:creationId xmlns:a16="http://schemas.microsoft.com/office/drawing/2014/main" id="{54C3180A-7088-8FFA-E5DA-C17A824E40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60" r="1308"/>
          <a:stretch/>
        </p:blipFill>
        <p:spPr>
          <a:xfrm>
            <a:off x="457201" y="228601"/>
            <a:ext cx="3632940" cy="2891901"/>
          </a:xfrm>
          <a:prstGeom prst="roundRect">
            <a:avLst>
              <a:gd name="adj" fmla="val 3082"/>
            </a:avLst>
          </a:prstGeom>
          <a:noFill/>
          <a:ln w="1905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sp>
        <p:nvSpPr>
          <p:cNvPr id="92" name="Google Shape;26;p15">
            <a:extLst>
              <a:ext uri="{FF2B5EF4-FFF2-40B4-BE49-F238E27FC236}">
                <a16:creationId xmlns:a16="http://schemas.microsoft.com/office/drawing/2014/main" id="{26EC6096-6D33-E28B-3A3C-EF691FE570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23</a:t>
            </a:fld>
            <a:endParaRPr lang="cs-CZ" dirty="0"/>
          </a:p>
        </p:txBody>
      </p:sp>
      <p:sp>
        <p:nvSpPr>
          <p:cNvPr id="18" name="Ovál 17">
            <a:extLst>
              <a:ext uri="{FF2B5EF4-FFF2-40B4-BE49-F238E27FC236}">
                <a16:creationId xmlns:a16="http://schemas.microsoft.com/office/drawing/2014/main" id="{348CFFF4-49D1-167A-A967-476EF1F44E62}"/>
              </a:ext>
            </a:extLst>
          </p:cNvPr>
          <p:cNvSpPr/>
          <p:nvPr/>
        </p:nvSpPr>
        <p:spPr>
          <a:xfrm>
            <a:off x="397346" y="4244687"/>
            <a:ext cx="1004887" cy="100488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cký objekt 12" descr="Kurt se souvislou výplní">
            <a:extLst>
              <a:ext uri="{FF2B5EF4-FFF2-40B4-BE49-F238E27FC236}">
                <a16:creationId xmlns:a16="http://schemas.microsoft.com/office/drawing/2014/main" id="{D7AD06BF-8930-87E1-12A1-30DCC3A64F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4153" y="4267201"/>
            <a:ext cx="831273" cy="831273"/>
          </a:xfrm>
          <a:prstGeom prst="rect">
            <a:avLst/>
          </a:prstGeom>
        </p:spPr>
      </p:pic>
      <p:sp>
        <p:nvSpPr>
          <p:cNvPr id="23" name="Ovál 22">
            <a:extLst>
              <a:ext uri="{FF2B5EF4-FFF2-40B4-BE49-F238E27FC236}">
                <a16:creationId xmlns:a16="http://schemas.microsoft.com/office/drawing/2014/main" id="{654F46FC-9FAD-1C96-6144-44BB9916ACB9}"/>
              </a:ext>
            </a:extLst>
          </p:cNvPr>
          <p:cNvSpPr/>
          <p:nvPr/>
        </p:nvSpPr>
        <p:spPr>
          <a:xfrm>
            <a:off x="10789767" y="4222462"/>
            <a:ext cx="1004887" cy="1004887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fický objekt 23" descr="Kurt se souvislou výplní">
            <a:extLst>
              <a:ext uri="{FF2B5EF4-FFF2-40B4-BE49-F238E27FC236}">
                <a16:creationId xmlns:a16="http://schemas.microsoft.com/office/drawing/2014/main" id="{83698B38-416B-88B8-6A3D-0B451D5251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6573" y="4244687"/>
            <a:ext cx="831273" cy="831273"/>
          </a:xfrm>
          <a:prstGeom prst="rect">
            <a:avLst/>
          </a:prstGeom>
        </p:spPr>
      </p:pic>
      <p:cxnSp>
        <p:nvCxnSpPr>
          <p:cNvPr id="7" name="Přímá spojnice 6">
            <a:extLst>
              <a:ext uri="{FF2B5EF4-FFF2-40B4-BE49-F238E27FC236}">
                <a16:creationId xmlns:a16="http://schemas.microsoft.com/office/drawing/2014/main" id="{92C61177-50F1-3B2D-6BFD-80E24D3EC15C}"/>
              </a:ext>
            </a:extLst>
          </p:cNvPr>
          <p:cNvCxnSpPr>
            <a:cxnSpLocks/>
            <a:endCxn id="18" idx="6"/>
          </p:cNvCxnSpPr>
          <p:nvPr/>
        </p:nvCxnSpPr>
        <p:spPr>
          <a:xfrm flipH="1">
            <a:off x="1402233" y="4727674"/>
            <a:ext cx="9376892" cy="19457"/>
          </a:xfrm>
          <a:prstGeom prst="line">
            <a:avLst/>
          </a:prstGeom>
          <a:ln w="44450">
            <a:solidFill>
              <a:schemeClr val="accent4"/>
            </a:solidFill>
            <a:prstDash val="sysDot"/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Obrázek 1">
            <a:extLst>
              <a:ext uri="{FF2B5EF4-FFF2-40B4-BE49-F238E27FC236}">
                <a16:creationId xmlns:a16="http://schemas.microsoft.com/office/drawing/2014/main" id="{B0ED8267-561C-AF84-C833-AECE6136831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/>
          <a:srcRect l="21868" t="-98915" r="19338" b="113574"/>
          <a:stretch/>
        </p:blipFill>
        <p:spPr>
          <a:xfrm>
            <a:off x="5542245" y="4185596"/>
            <a:ext cx="1107510" cy="110787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  <a:effectLst>
            <a:outerShdw dist="38100" dir="2700000" algn="ctr" rotWithShape="0">
              <a:schemeClr val="accent1"/>
            </a:outerShdw>
          </a:effectLst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6673FCDA-0614-C382-B011-CEE8BA13CF64}"/>
              </a:ext>
            </a:extLst>
          </p:cNvPr>
          <p:cNvSpPr txBox="1">
            <a:spLocks/>
          </p:cNvSpPr>
          <p:nvPr/>
        </p:nvSpPr>
        <p:spPr>
          <a:xfrm>
            <a:off x="4587240" y="3900603"/>
            <a:ext cx="3083560" cy="1748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cs-CZ" b="1" dirty="0">
                <a:solidFill>
                  <a:schemeClr val="accent4"/>
                </a:solidFill>
              </a:rPr>
              <a:t>?</a:t>
            </a:r>
            <a:endParaRPr lang="en-US" b="1" dirty="0">
              <a:solidFill>
                <a:schemeClr val="accent4"/>
              </a:solidFill>
            </a:endParaRPr>
          </a:p>
        </p:txBody>
      </p:sp>
      <p:cxnSp>
        <p:nvCxnSpPr>
          <p:cNvPr id="11" name="Spojnice: pravoúhlá 10">
            <a:extLst>
              <a:ext uri="{FF2B5EF4-FFF2-40B4-BE49-F238E27FC236}">
                <a16:creationId xmlns:a16="http://schemas.microsoft.com/office/drawing/2014/main" id="{ECB655AB-E837-1E0D-C108-E4392559763C}"/>
              </a:ext>
            </a:extLst>
          </p:cNvPr>
          <p:cNvCxnSpPr>
            <a:cxnSpLocks/>
          </p:cNvCxnSpPr>
          <p:nvPr/>
        </p:nvCxnSpPr>
        <p:spPr>
          <a:xfrm rot="5400000">
            <a:off x="1024639" y="2995654"/>
            <a:ext cx="1124185" cy="1373881"/>
          </a:xfrm>
          <a:prstGeom prst="bentConnector3">
            <a:avLst>
              <a:gd name="adj1" fmla="val 56573"/>
            </a:avLst>
          </a:prstGeom>
          <a:ln w="38100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330261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ovéPole 9">
            <a:extLst>
              <a:ext uri="{FF2B5EF4-FFF2-40B4-BE49-F238E27FC236}">
                <a16:creationId xmlns:a16="http://schemas.microsoft.com/office/drawing/2014/main" id="{7B2E7617-2377-29E8-1CB8-9BF0DB29CF9E}"/>
              </a:ext>
            </a:extLst>
          </p:cNvPr>
          <p:cNvSpPr txBox="1"/>
          <p:nvPr/>
        </p:nvSpPr>
        <p:spPr>
          <a:xfrm>
            <a:off x="4276726" y="228601"/>
            <a:ext cx="74580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cs-CZ" sz="3600" b="1" dirty="0">
                <a:solidFill>
                  <a:schemeClr val="accent4"/>
                </a:solidFill>
                <a:latin typeface="+mj-lt"/>
              </a:rPr>
              <a:t>Jak můžeme dinosaura </a:t>
            </a:r>
            <a:r>
              <a:rPr lang="cs-CZ" sz="3600" b="1" dirty="0">
                <a:solidFill>
                  <a:schemeClr val="accent1"/>
                </a:solidFill>
                <a:latin typeface="+mj-lt"/>
              </a:rPr>
              <a:t>rozebrat</a:t>
            </a:r>
            <a:r>
              <a:rPr lang="cs-CZ" sz="3600" b="1" dirty="0">
                <a:solidFill>
                  <a:schemeClr val="accent4"/>
                </a:solidFill>
                <a:latin typeface="+mj-lt"/>
              </a:rPr>
              <a:t> a </a:t>
            </a:r>
            <a:r>
              <a:rPr lang="cs-CZ" sz="3600" b="1" dirty="0">
                <a:solidFill>
                  <a:schemeClr val="accent1"/>
                </a:solidFill>
                <a:latin typeface="+mj-lt"/>
              </a:rPr>
              <a:t>poslat</a:t>
            </a:r>
            <a:r>
              <a:rPr lang="cs-CZ" sz="3600" b="1" dirty="0">
                <a:solidFill>
                  <a:schemeClr val="accent4"/>
                </a:solidFill>
                <a:latin typeface="+mj-lt"/>
              </a:rPr>
              <a:t>  z muzea </a:t>
            </a:r>
            <a:br>
              <a:rPr lang="cs-CZ" sz="3600" b="1" dirty="0">
                <a:solidFill>
                  <a:schemeClr val="accent4"/>
                </a:solidFill>
                <a:latin typeface="+mj-lt"/>
              </a:rPr>
            </a:br>
            <a:r>
              <a:rPr lang="cs-CZ" sz="3600" b="1" dirty="0">
                <a:solidFill>
                  <a:schemeClr val="accent4"/>
                </a:solidFill>
                <a:latin typeface="+mj-lt"/>
              </a:rPr>
              <a:t>do muzea?</a:t>
            </a:r>
          </a:p>
        </p:txBody>
      </p:sp>
      <p:pic>
        <p:nvPicPr>
          <p:cNvPr id="3" name="Obrázek 2" descr="Obsah obrázku savec, dinosaurus, plaz, Tyrannosaurus&#10;&#10;Popis byl vytvořen automaticky">
            <a:extLst>
              <a:ext uri="{FF2B5EF4-FFF2-40B4-BE49-F238E27FC236}">
                <a16:creationId xmlns:a16="http://schemas.microsoft.com/office/drawing/2014/main" id="{54C3180A-7088-8FFA-E5DA-C17A824E40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60" r="1308"/>
          <a:stretch/>
        </p:blipFill>
        <p:spPr>
          <a:xfrm>
            <a:off x="457201" y="228601"/>
            <a:ext cx="3632940" cy="2891901"/>
          </a:xfrm>
          <a:prstGeom prst="roundRect">
            <a:avLst>
              <a:gd name="adj" fmla="val 3082"/>
            </a:avLst>
          </a:prstGeom>
          <a:noFill/>
          <a:ln w="1905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cxnSp>
        <p:nvCxnSpPr>
          <p:cNvPr id="60" name="Spojnice: pravoúhlá 59">
            <a:extLst>
              <a:ext uri="{FF2B5EF4-FFF2-40B4-BE49-F238E27FC236}">
                <a16:creationId xmlns:a16="http://schemas.microsoft.com/office/drawing/2014/main" id="{5A7E4C8C-59E4-2C78-60E0-1E35BFBC96F6}"/>
              </a:ext>
            </a:extLst>
          </p:cNvPr>
          <p:cNvCxnSpPr>
            <a:cxnSpLocks/>
            <a:stCxn id="3" idx="2"/>
            <a:endCxn id="18" idx="0"/>
          </p:cNvCxnSpPr>
          <p:nvPr/>
        </p:nvCxnSpPr>
        <p:spPr>
          <a:xfrm rot="5400000">
            <a:off x="1024639" y="2995654"/>
            <a:ext cx="1124185" cy="1373881"/>
          </a:xfrm>
          <a:prstGeom prst="bentConnector3">
            <a:avLst>
              <a:gd name="adj1" fmla="val 56573"/>
            </a:avLst>
          </a:prstGeom>
          <a:ln w="38100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Google Shape;26;p15">
            <a:extLst>
              <a:ext uri="{FF2B5EF4-FFF2-40B4-BE49-F238E27FC236}">
                <a16:creationId xmlns:a16="http://schemas.microsoft.com/office/drawing/2014/main" id="{26EC6096-6D33-E28B-3A3C-EF691FE570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24</a:t>
            </a:fld>
            <a:endParaRPr lang="cs-CZ" dirty="0"/>
          </a:p>
        </p:txBody>
      </p:sp>
      <p:sp>
        <p:nvSpPr>
          <p:cNvPr id="23" name="Ovál 22">
            <a:extLst>
              <a:ext uri="{FF2B5EF4-FFF2-40B4-BE49-F238E27FC236}">
                <a16:creationId xmlns:a16="http://schemas.microsoft.com/office/drawing/2014/main" id="{654F46FC-9FAD-1C96-6144-44BB9916ACB9}"/>
              </a:ext>
            </a:extLst>
          </p:cNvPr>
          <p:cNvSpPr/>
          <p:nvPr/>
        </p:nvSpPr>
        <p:spPr>
          <a:xfrm>
            <a:off x="10789767" y="4222462"/>
            <a:ext cx="1004887" cy="1004887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fický objekt 23" descr="Kurt se souvislou výplní">
            <a:extLst>
              <a:ext uri="{FF2B5EF4-FFF2-40B4-BE49-F238E27FC236}">
                <a16:creationId xmlns:a16="http://schemas.microsoft.com/office/drawing/2014/main" id="{83698B38-416B-88B8-6A3D-0B451D5251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6573" y="4244687"/>
            <a:ext cx="831273" cy="831273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2CE96F93-A922-61D7-3D7D-8059C1B93387}"/>
              </a:ext>
            </a:extLst>
          </p:cNvPr>
          <p:cNvSpPr txBox="1"/>
          <p:nvPr/>
        </p:nvSpPr>
        <p:spPr>
          <a:xfrm>
            <a:off x="4276726" y="2087563"/>
            <a:ext cx="6197310" cy="119558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285750" indent="-285750"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accent4"/>
                </a:solidFill>
                <a:latin typeface="+mj-lt"/>
              </a:rPr>
              <a:t>Udělat si </a:t>
            </a:r>
            <a:r>
              <a:rPr lang="cs-CZ" sz="2000" b="1" dirty="0">
                <a:solidFill>
                  <a:schemeClr val="accent4"/>
                </a:solidFill>
                <a:latin typeface="+mj-lt"/>
              </a:rPr>
              <a:t>plánek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dinosaura</a:t>
            </a:r>
          </a:p>
          <a:p>
            <a:pPr marL="285750" indent="-285750"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accent4"/>
                </a:solidFill>
                <a:latin typeface="+mj-lt"/>
              </a:rPr>
              <a:t>Očíslovat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si kosti</a:t>
            </a:r>
          </a:p>
          <a:p>
            <a:pPr marL="285750" indent="-285750"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accent4"/>
                </a:solidFill>
                <a:latin typeface="+mj-lt"/>
              </a:rPr>
              <a:t>Uložit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je do označených krabic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D2682236-BBFC-8B0A-EFD6-E6C57C2EBAA6}"/>
              </a:ext>
            </a:extLst>
          </p:cNvPr>
          <p:cNvSpPr txBox="1"/>
          <p:nvPr/>
        </p:nvSpPr>
        <p:spPr>
          <a:xfrm>
            <a:off x="3321051" y="4328604"/>
            <a:ext cx="2976146" cy="8212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cs-CZ" sz="2000" b="1" dirty="0">
                <a:solidFill>
                  <a:schemeClr val="accent4"/>
                </a:solidFill>
                <a:latin typeface="+mj-lt"/>
              </a:rPr>
              <a:t>Náklaďáky nemusí jet stejnou cestou</a:t>
            </a:r>
            <a:endParaRPr lang="cs-CZ" sz="2000" dirty="0">
              <a:solidFill>
                <a:schemeClr val="accent4"/>
              </a:solidFill>
              <a:latin typeface="+mj-lt"/>
            </a:endParaRPr>
          </a:p>
        </p:txBody>
      </p:sp>
      <p:pic>
        <p:nvPicPr>
          <p:cNvPr id="9" name="Grafický objekt 8" descr="Nákladní vůz se souvislou výplní">
            <a:extLst>
              <a:ext uri="{FF2B5EF4-FFF2-40B4-BE49-F238E27FC236}">
                <a16:creationId xmlns:a16="http://schemas.microsoft.com/office/drawing/2014/main" id="{011B61C8-AD66-AD6E-B996-3F91DF9B0C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46602" y="5048754"/>
            <a:ext cx="914400" cy="914400"/>
          </a:xfrm>
          <a:prstGeom prst="rect">
            <a:avLst/>
          </a:prstGeom>
        </p:spPr>
      </p:pic>
      <p:pic>
        <p:nvPicPr>
          <p:cNvPr id="11" name="Grafický objekt 10" descr="Nákladní vůz se souvislou výplní">
            <a:extLst>
              <a:ext uri="{FF2B5EF4-FFF2-40B4-BE49-F238E27FC236}">
                <a16:creationId xmlns:a16="http://schemas.microsoft.com/office/drawing/2014/main" id="{3C9DBE2D-7E98-2C25-9B9A-26ADFDD373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65018" y="3834174"/>
            <a:ext cx="914400" cy="914400"/>
          </a:xfrm>
          <a:prstGeom prst="rect">
            <a:avLst/>
          </a:prstGeom>
        </p:spPr>
      </p:pic>
      <p:sp>
        <p:nvSpPr>
          <p:cNvPr id="12" name="Ovál 11">
            <a:extLst>
              <a:ext uri="{FF2B5EF4-FFF2-40B4-BE49-F238E27FC236}">
                <a16:creationId xmlns:a16="http://schemas.microsoft.com/office/drawing/2014/main" id="{CE3CF2B8-0513-C02D-AC3F-0974939BE9D2}"/>
              </a:ext>
            </a:extLst>
          </p:cNvPr>
          <p:cNvSpPr/>
          <p:nvPr/>
        </p:nvSpPr>
        <p:spPr>
          <a:xfrm>
            <a:off x="3607869" y="3620818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rgbClr val="A94646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7113BD6A-CA3A-FCA0-3FF2-545911724A4E}"/>
              </a:ext>
            </a:extLst>
          </p:cNvPr>
          <p:cNvSpPr/>
          <p:nvPr/>
        </p:nvSpPr>
        <p:spPr>
          <a:xfrm>
            <a:off x="5505096" y="5624273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ál 14">
            <a:extLst>
              <a:ext uri="{FF2B5EF4-FFF2-40B4-BE49-F238E27FC236}">
                <a16:creationId xmlns:a16="http://schemas.microsoft.com/office/drawing/2014/main" id="{19F34183-4A78-1D8A-6F35-E395A6E40A19}"/>
              </a:ext>
            </a:extLst>
          </p:cNvPr>
          <p:cNvSpPr/>
          <p:nvPr/>
        </p:nvSpPr>
        <p:spPr>
          <a:xfrm>
            <a:off x="9320972" y="3626338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rgbClr val="A94646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ál 15">
            <a:extLst>
              <a:ext uri="{FF2B5EF4-FFF2-40B4-BE49-F238E27FC236}">
                <a16:creationId xmlns:a16="http://schemas.microsoft.com/office/drawing/2014/main" id="{2F6D12B1-E4B1-5405-5291-EFE275446332}"/>
              </a:ext>
            </a:extLst>
          </p:cNvPr>
          <p:cNvSpPr/>
          <p:nvPr/>
        </p:nvSpPr>
        <p:spPr>
          <a:xfrm>
            <a:off x="6451365" y="4842598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pojnice: pravoúhlá 16">
            <a:extLst>
              <a:ext uri="{FF2B5EF4-FFF2-40B4-BE49-F238E27FC236}">
                <a16:creationId xmlns:a16="http://schemas.microsoft.com/office/drawing/2014/main" id="{92D377FF-B7D8-48EA-6D1F-39799B928420}"/>
              </a:ext>
            </a:extLst>
          </p:cNvPr>
          <p:cNvCxnSpPr>
            <a:cxnSpLocks/>
            <a:stCxn id="44" idx="4"/>
            <a:endCxn id="14" idx="2"/>
          </p:cNvCxnSpPr>
          <p:nvPr/>
        </p:nvCxnSpPr>
        <p:spPr>
          <a:xfrm rot="16200000" flipH="1">
            <a:off x="3793363" y="4029221"/>
            <a:ext cx="672716" cy="2750749"/>
          </a:xfrm>
          <a:prstGeom prst="bentConnector2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pojnice: pravoúhlá 18">
            <a:extLst>
              <a:ext uri="{FF2B5EF4-FFF2-40B4-BE49-F238E27FC236}">
                <a16:creationId xmlns:a16="http://schemas.microsoft.com/office/drawing/2014/main" id="{6A7E2F5F-771C-901E-CECC-C82D2A5632B5}"/>
              </a:ext>
            </a:extLst>
          </p:cNvPr>
          <p:cNvCxnSpPr>
            <a:cxnSpLocks/>
            <a:stCxn id="14" idx="6"/>
            <a:endCxn id="16" idx="4"/>
          </p:cNvCxnSpPr>
          <p:nvPr/>
        </p:nvCxnSpPr>
        <p:spPr>
          <a:xfrm flipV="1">
            <a:off x="5738458" y="5075960"/>
            <a:ext cx="829588" cy="664994"/>
          </a:xfrm>
          <a:prstGeom prst="bentConnector2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pojnice: pravoúhlá 19">
            <a:extLst>
              <a:ext uri="{FF2B5EF4-FFF2-40B4-BE49-F238E27FC236}">
                <a16:creationId xmlns:a16="http://schemas.microsoft.com/office/drawing/2014/main" id="{C3572169-62AB-DD78-04AE-0B87E125A972}"/>
              </a:ext>
            </a:extLst>
          </p:cNvPr>
          <p:cNvCxnSpPr>
            <a:cxnSpLocks/>
            <a:stCxn id="16" idx="6"/>
            <a:endCxn id="87" idx="2"/>
          </p:cNvCxnSpPr>
          <p:nvPr/>
        </p:nvCxnSpPr>
        <p:spPr>
          <a:xfrm>
            <a:off x="6684727" y="4959279"/>
            <a:ext cx="2636245" cy="781675"/>
          </a:xfrm>
          <a:prstGeom prst="bentConnector3">
            <a:avLst>
              <a:gd name="adj1" fmla="val 50000"/>
            </a:avLst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pojnice: pravoúhlá 20">
            <a:extLst>
              <a:ext uri="{FF2B5EF4-FFF2-40B4-BE49-F238E27FC236}">
                <a16:creationId xmlns:a16="http://schemas.microsoft.com/office/drawing/2014/main" id="{12F1DBF7-6F8E-D587-1098-53BA6666D7DC}"/>
              </a:ext>
            </a:extLst>
          </p:cNvPr>
          <p:cNvCxnSpPr>
            <a:cxnSpLocks/>
            <a:stCxn id="62" idx="0"/>
            <a:endCxn id="12" idx="2"/>
          </p:cNvCxnSpPr>
          <p:nvPr/>
        </p:nvCxnSpPr>
        <p:spPr>
          <a:xfrm rot="5400000" flipH="1" flipV="1">
            <a:off x="2836377" y="3655469"/>
            <a:ext cx="689462" cy="853522"/>
          </a:xfrm>
          <a:prstGeom prst="bentConnector2">
            <a:avLst/>
          </a:prstGeom>
          <a:ln w="38100">
            <a:solidFill>
              <a:srgbClr val="A9464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pojnice: pravoúhlá 21">
            <a:extLst>
              <a:ext uri="{FF2B5EF4-FFF2-40B4-BE49-F238E27FC236}">
                <a16:creationId xmlns:a16="http://schemas.microsoft.com/office/drawing/2014/main" id="{EEEE2B1B-6614-C65F-7F80-331756A12ADA}"/>
              </a:ext>
            </a:extLst>
          </p:cNvPr>
          <p:cNvCxnSpPr>
            <a:cxnSpLocks/>
            <a:stCxn id="12" idx="6"/>
            <a:endCxn id="95" idx="0"/>
          </p:cNvCxnSpPr>
          <p:nvPr/>
        </p:nvCxnSpPr>
        <p:spPr>
          <a:xfrm>
            <a:off x="3841231" y="3737499"/>
            <a:ext cx="2726815" cy="685494"/>
          </a:xfrm>
          <a:prstGeom prst="bentConnector2">
            <a:avLst/>
          </a:prstGeom>
          <a:ln w="38100">
            <a:solidFill>
              <a:srgbClr val="A9464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pojnice: pravoúhlá 24">
            <a:extLst>
              <a:ext uri="{FF2B5EF4-FFF2-40B4-BE49-F238E27FC236}">
                <a16:creationId xmlns:a16="http://schemas.microsoft.com/office/drawing/2014/main" id="{990B1C0A-BF12-8D3D-C496-A53B7870A456}"/>
              </a:ext>
            </a:extLst>
          </p:cNvPr>
          <p:cNvCxnSpPr>
            <a:cxnSpLocks/>
            <a:stCxn id="15" idx="6"/>
            <a:endCxn id="23" idx="0"/>
          </p:cNvCxnSpPr>
          <p:nvPr/>
        </p:nvCxnSpPr>
        <p:spPr>
          <a:xfrm>
            <a:off x="9554334" y="3743019"/>
            <a:ext cx="1737877" cy="479443"/>
          </a:xfrm>
          <a:prstGeom prst="bentConnector2">
            <a:avLst/>
          </a:prstGeom>
          <a:ln w="38100">
            <a:solidFill>
              <a:srgbClr val="A9464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ál 43">
            <a:extLst>
              <a:ext uri="{FF2B5EF4-FFF2-40B4-BE49-F238E27FC236}">
                <a16:creationId xmlns:a16="http://schemas.microsoft.com/office/drawing/2014/main" id="{9069EE52-C807-0979-9B84-DF85BE5722DF}"/>
              </a:ext>
            </a:extLst>
          </p:cNvPr>
          <p:cNvSpPr/>
          <p:nvPr/>
        </p:nvSpPr>
        <p:spPr>
          <a:xfrm>
            <a:off x="2637666" y="4834876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ál 61">
            <a:extLst>
              <a:ext uri="{FF2B5EF4-FFF2-40B4-BE49-F238E27FC236}">
                <a16:creationId xmlns:a16="http://schemas.microsoft.com/office/drawing/2014/main" id="{CA9544C7-8087-693D-CE0E-17346D2DBB42}"/>
              </a:ext>
            </a:extLst>
          </p:cNvPr>
          <p:cNvSpPr/>
          <p:nvPr/>
        </p:nvSpPr>
        <p:spPr>
          <a:xfrm>
            <a:off x="2637666" y="4426961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rgbClr val="A94646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Přímá spojnice 67">
            <a:extLst>
              <a:ext uri="{FF2B5EF4-FFF2-40B4-BE49-F238E27FC236}">
                <a16:creationId xmlns:a16="http://schemas.microsoft.com/office/drawing/2014/main" id="{66FFFFDD-5F8F-A9B6-6A6B-BE7673DEB2BF}"/>
              </a:ext>
            </a:extLst>
          </p:cNvPr>
          <p:cNvCxnSpPr>
            <a:cxnSpLocks/>
            <a:stCxn id="62" idx="2"/>
          </p:cNvCxnSpPr>
          <p:nvPr/>
        </p:nvCxnSpPr>
        <p:spPr>
          <a:xfrm flipH="1">
            <a:off x="952213" y="4543642"/>
            <a:ext cx="1685453" cy="938"/>
          </a:xfrm>
          <a:prstGeom prst="line">
            <a:avLst/>
          </a:prstGeom>
          <a:ln w="38100">
            <a:solidFill>
              <a:srgbClr val="A94646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římá spojnice 70">
            <a:extLst>
              <a:ext uri="{FF2B5EF4-FFF2-40B4-BE49-F238E27FC236}">
                <a16:creationId xmlns:a16="http://schemas.microsoft.com/office/drawing/2014/main" id="{C2C6988C-A005-C68C-F1A0-7F241EE079D8}"/>
              </a:ext>
            </a:extLst>
          </p:cNvPr>
          <p:cNvCxnSpPr>
            <a:cxnSpLocks/>
            <a:stCxn id="44" idx="2"/>
          </p:cNvCxnSpPr>
          <p:nvPr/>
        </p:nvCxnSpPr>
        <p:spPr>
          <a:xfrm flipH="1">
            <a:off x="1039019" y="4951557"/>
            <a:ext cx="1598647" cy="7721"/>
          </a:xfrm>
          <a:prstGeom prst="line">
            <a:avLst/>
          </a:prstGeom>
          <a:ln w="38100"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ál 17">
            <a:extLst>
              <a:ext uri="{FF2B5EF4-FFF2-40B4-BE49-F238E27FC236}">
                <a16:creationId xmlns:a16="http://schemas.microsoft.com/office/drawing/2014/main" id="{348CFFF4-49D1-167A-A967-476EF1F44E62}"/>
              </a:ext>
            </a:extLst>
          </p:cNvPr>
          <p:cNvSpPr/>
          <p:nvPr/>
        </p:nvSpPr>
        <p:spPr>
          <a:xfrm>
            <a:off x="397346" y="4244687"/>
            <a:ext cx="1004887" cy="100488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cký objekt 12" descr="Kurt se souvislou výplní">
            <a:extLst>
              <a:ext uri="{FF2B5EF4-FFF2-40B4-BE49-F238E27FC236}">
                <a16:creationId xmlns:a16="http://schemas.microsoft.com/office/drawing/2014/main" id="{D7AD06BF-8930-87E1-12A1-30DCC3A64F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4153" y="4267201"/>
            <a:ext cx="831273" cy="831273"/>
          </a:xfrm>
          <a:prstGeom prst="rect">
            <a:avLst/>
          </a:prstGeom>
        </p:spPr>
      </p:pic>
      <p:sp>
        <p:nvSpPr>
          <p:cNvPr id="87" name="Ovál 86">
            <a:extLst>
              <a:ext uri="{FF2B5EF4-FFF2-40B4-BE49-F238E27FC236}">
                <a16:creationId xmlns:a16="http://schemas.microsoft.com/office/drawing/2014/main" id="{FCCEC9D1-4586-E1DB-3B7A-69E6D59B300C}"/>
              </a:ext>
            </a:extLst>
          </p:cNvPr>
          <p:cNvSpPr/>
          <p:nvPr/>
        </p:nvSpPr>
        <p:spPr>
          <a:xfrm>
            <a:off x="9320972" y="5624273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Spojnice: pravoúhlá 88">
            <a:extLst>
              <a:ext uri="{FF2B5EF4-FFF2-40B4-BE49-F238E27FC236}">
                <a16:creationId xmlns:a16="http://schemas.microsoft.com/office/drawing/2014/main" id="{08CCBA71-8792-8E14-6475-D171CB9865FA}"/>
              </a:ext>
            </a:extLst>
          </p:cNvPr>
          <p:cNvCxnSpPr>
            <a:cxnSpLocks/>
            <a:stCxn id="87" idx="6"/>
            <a:endCxn id="23" idx="4"/>
          </p:cNvCxnSpPr>
          <p:nvPr/>
        </p:nvCxnSpPr>
        <p:spPr>
          <a:xfrm flipV="1">
            <a:off x="9554334" y="5227349"/>
            <a:ext cx="1737877" cy="513605"/>
          </a:xfrm>
          <a:prstGeom prst="bentConnector2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vál 94">
            <a:extLst>
              <a:ext uri="{FF2B5EF4-FFF2-40B4-BE49-F238E27FC236}">
                <a16:creationId xmlns:a16="http://schemas.microsoft.com/office/drawing/2014/main" id="{FDB3C0F2-D04F-F5C5-3FA7-3B2BBCA6C4F8}"/>
              </a:ext>
            </a:extLst>
          </p:cNvPr>
          <p:cNvSpPr/>
          <p:nvPr/>
        </p:nvSpPr>
        <p:spPr>
          <a:xfrm>
            <a:off x="6451365" y="4422993"/>
            <a:ext cx="233362" cy="233362"/>
          </a:xfrm>
          <a:prstGeom prst="ellipse">
            <a:avLst/>
          </a:prstGeom>
          <a:solidFill>
            <a:schemeClr val="bg1"/>
          </a:solidFill>
          <a:ln w="28575">
            <a:solidFill>
              <a:srgbClr val="A94646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1" name="Spojnice: pravoúhlá 100">
            <a:extLst>
              <a:ext uri="{FF2B5EF4-FFF2-40B4-BE49-F238E27FC236}">
                <a16:creationId xmlns:a16="http://schemas.microsoft.com/office/drawing/2014/main" id="{908CDE75-7F4B-21D2-5A40-0817E8F0475C}"/>
              </a:ext>
            </a:extLst>
          </p:cNvPr>
          <p:cNvCxnSpPr>
            <a:cxnSpLocks/>
            <a:stCxn id="95" idx="6"/>
            <a:endCxn id="15" idx="4"/>
          </p:cNvCxnSpPr>
          <p:nvPr/>
        </p:nvCxnSpPr>
        <p:spPr>
          <a:xfrm flipV="1">
            <a:off x="6684727" y="3859700"/>
            <a:ext cx="2752926" cy="679974"/>
          </a:xfrm>
          <a:prstGeom prst="bentConnector2">
            <a:avLst/>
          </a:prstGeom>
          <a:ln w="38100">
            <a:solidFill>
              <a:srgbClr val="A9464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37427"/>
      </p:ext>
    </p:extLst>
  </p:cSld>
  <p:clrMapOvr>
    <a:masterClrMapping/>
  </p:clrMapOvr>
  <p:transition spd="slow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id="{06985331-4DD2-D122-A239-BF5A0200A599}"/>
              </a:ext>
            </a:extLst>
          </p:cNvPr>
          <p:cNvSpPr txBox="1"/>
          <p:nvPr/>
        </p:nvSpPr>
        <p:spPr>
          <a:xfrm>
            <a:off x="6186488" y="228601"/>
            <a:ext cx="4592636" cy="838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cs-CZ" sz="2000" dirty="0">
                <a:solidFill>
                  <a:schemeClr val="bg1"/>
                </a:solidFill>
                <a:latin typeface="+mj-lt"/>
              </a:rPr>
              <a:t>Čím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</a:t>
            </a:r>
            <a:r>
              <a:rPr lang="cs-CZ" sz="2000" b="1" dirty="0">
                <a:solidFill>
                  <a:schemeClr val="accent5"/>
                </a:solidFill>
                <a:latin typeface="+mj-lt"/>
              </a:rPr>
              <a:t>větší soubor </a:t>
            </a:r>
            <a:r>
              <a:rPr lang="cs-CZ" sz="2000" dirty="0">
                <a:solidFill>
                  <a:schemeClr val="bg1"/>
                </a:solidFill>
                <a:latin typeface="+mj-lt"/>
              </a:rPr>
              <a:t>posíláme, tím  pošleme</a:t>
            </a:r>
            <a:r>
              <a:rPr lang="cs-CZ" sz="2000" dirty="0">
                <a:solidFill>
                  <a:schemeClr val="accent5"/>
                </a:solidFill>
                <a:latin typeface="+mj-lt"/>
              </a:rPr>
              <a:t> </a:t>
            </a:r>
            <a:r>
              <a:rPr lang="cs-CZ" sz="2000" b="1" dirty="0">
                <a:solidFill>
                  <a:schemeClr val="accent5"/>
                </a:solidFill>
                <a:latin typeface="+mj-lt"/>
              </a:rPr>
              <a:t>více paketů</a:t>
            </a:r>
            <a:endParaRPr lang="cs-CZ" sz="2000" dirty="0">
              <a:solidFill>
                <a:schemeClr val="accent5"/>
              </a:solidFill>
              <a:latin typeface="+mj-lt"/>
            </a:endParaRPr>
          </a:p>
        </p:txBody>
      </p:sp>
      <p:pic>
        <p:nvPicPr>
          <p:cNvPr id="3" name="Pakety s obrazkem">
            <a:hlinkClick r:id="" action="ppaction://media"/>
            <a:extLst>
              <a:ext uri="{FF2B5EF4-FFF2-40B4-BE49-F238E27FC236}">
                <a16:creationId xmlns:a16="http://schemas.microsoft.com/office/drawing/2014/main" id="{BE76F8DB-13CB-4309-4535-7EC873FD6C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872" r="2872"/>
          <a:stretch/>
        </p:blipFill>
        <p:spPr>
          <a:xfrm>
            <a:off x="1992980" y="1247775"/>
            <a:ext cx="8206039" cy="4924425"/>
          </a:xfrm>
          <a:prstGeom prst="roundRect">
            <a:avLst>
              <a:gd name="adj" fmla="val 2139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BD82C88-7309-087E-97E9-CFBB08E55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2" y="228601"/>
            <a:ext cx="5419724" cy="83819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cs-CZ" sz="3600" b="1" dirty="0">
                <a:solidFill>
                  <a:schemeClr val="accent5"/>
                </a:solidFill>
              </a:rPr>
              <a:t>Směrování</a:t>
            </a:r>
            <a:r>
              <a:rPr lang="cs-CZ" sz="3600" b="1" dirty="0">
                <a:solidFill>
                  <a:schemeClr val="accent1"/>
                </a:solidFill>
              </a:rPr>
              <a:t> </a:t>
            </a:r>
            <a:r>
              <a:rPr lang="cs-CZ" sz="3600" b="1" dirty="0">
                <a:solidFill>
                  <a:schemeClr val="bg1"/>
                </a:solidFill>
              </a:rPr>
              <a:t>paketů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603BBB89-855F-C7F8-777B-40427C2D3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2835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D82C88-7309-087E-97E9-CFBB08E55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6963" y="228601"/>
            <a:ext cx="7456487" cy="18752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cs-CZ" sz="3600" b="1" dirty="0">
                <a:solidFill>
                  <a:schemeClr val="accent4"/>
                </a:solidFill>
              </a:rPr>
              <a:t>Co musí</a:t>
            </a:r>
            <a:r>
              <a:rPr lang="cs-CZ" sz="3600" b="1" dirty="0">
                <a:solidFill>
                  <a:schemeClr val="bg1"/>
                </a:solidFill>
              </a:rPr>
              <a:t> </a:t>
            </a:r>
            <a:r>
              <a:rPr lang="cs-CZ" sz="3600" b="1" dirty="0">
                <a:solidFill>
                  <a:schemeClr val="accent1"/>
                </a:solidFill>
              </a:rPr>
              <a:t>obsahovat </a:t>
            </a:r>
            <a:br>
              <a:rPr lang="cs-CZ" sz="3600" b="1" dirty="0">
                <a:solidFill>
                  <a:schemeClr val="accent1"/>
                </a:solidFill>
              </a:rPr>
            </a:br>
            <a:r>
              <a:rPr lang="cs-CZ" sz="3600" b="1" dirty="0">
                <a:solidFill>
                  <a:schemeClr val="accent4"/>
                </a:solidFill>
              </a:rPr>
              <a:t>každý paket?</a:t>
            </a:r>
            <a:endParaRPr lang="en-US" sz="3600" b="1" dirty="0">
              <a:solidFill>
                <a:schemeClr val="accent4"/>
              </a:solidFill>
            </a:endParaRPr>
          </a:p>
        </p:txBody>
      </p:sp>
      <p:sp>
        <p:nvSpPr>
          <p:cNvPr id="17" name="Zástupný symbol pro číslo snímku 5">
            <a:extLst>
              <a:ext uri="{FF2B5EF4-FFF2-40B4-BE49-F238E27FC236}">
                <a16:creationId xmlns:a16="http://schemas.microsoft.com/office/drawing/2014/main" id="{D50AAF69-2981-7DE6-6BD2-4217822C7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26</a:t>
            </a:fld>
            <a:endParaRPr lang="en-US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21E4832-BF91-5D33-EA16-52175B08DB1F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 l="21868" t="-98915" r="19338" b="113574"/>
          <a:stretch/>
        </p:blipFill>
        <p:spPr>
          <a:xfrm>
            <a:off x="5542245" y="3575883"/>
            <a:ext cx="1107510" cy="110787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  <a:effectLst>
            <a:outerShdw dist="38100" dir="2700000" algn="ctr" rotWithShape="0">
              <a:schemeClr val="accent1"/>
            </a:outerShdw>
          </a:effectLst>
        </p:spPr>
      </p:pic>
      <p:sp>
        <p:nvSpPr>
          <p:cNvPr id="3" name="Nadpis 1">
            <a:extLst>
              <a:ext uri="{FF2B5EF4-FFF2-40B4-BE49-F238E27FC236}">
                <a16:creationId xmlns:a16="http://schemas.microsoft.com/office/drawing/2014/main" id="{2638E468-2F57-235F-977F-24F08F13A2D9}"/>
              </a:ext>
            </a:extLst>
          </p:cNvPr>
          <p:cNvSpPr txBox="1">
            <a:spLocks/>
          </p:cNvSpPr>
          <p:nvPr/>
        </p:nvSpPr>
        <p:spPr>
          <a:xfrm>
            <a:off x="4587240" y="3290890"/>
            <a:ext cx="3083560" cy="1748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cs-CZ" b="1" dirty="0">
                <a:solidFill>
                  <a:schemeClr val="accent4"/>
                </a:solidFill>
              </a:rPr>
              <a:t>?</a:t>
            </a:r>
            <a:endParaRPr lang="en-US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180595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D82C88-7309-087E-97E9-CFBB08E55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6963" y="228601"/>
            <a:ext cx="7456487" cy="18752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cs-CZ" sz="3600" b="1" dirty="0">
                <a:solidFill>
                  <a:schemeClr val="accent4"/>
                </a:solidFill>
              </a:rPr>
              <a:t>Co musí</a:t>
            </a:r>
            <a:r>
              <a:rPr lang="cs-CZ" sz="3600" b="1" dirty="0">
                <a:solidFill>
                  <a:schemeClr val="bg1"/>
                </a:solidFill>
              </a:rPr>
              <a:t> </a:t>
            </a:r>
            <a:r>
              <a:rPr lang="cs-CZ" sz="3600" b="1" dirty="0">
                <a:solidFill>
                  <a:schemeClr val="accent1"/>
                </a:solidFill>
              </a:rPr>
              <a:t>obsahovat </a:t>
            </a:r>
            <a:br>
              <a:rPr lang="cs-CZ" sz="3600" b="1" dirty="0">
                <a:solidFill>
                  <a:schemeClr val="accent1"/>
                </a:solidFill>
              </a:rPr>
            </a:br>
            <a:r>
              <a:rPr lang="cs-CZ" sz="3600" b="1" dirty="0">
                <a:solidFill>
                  <a:schemeClr val="accent4"/>
                </a:solidFill>
              </a:rPr>
              <a:t>každý paket?</a:t>
            </a:r>
            <a:endParaRPr lang="en-US" sz="3600" b="1" dirty="0">
              <a:solidFill>
                <a:schemeClr val="accent4"/>
              </a:solidFill>
            </a:endParaRPr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1135EBB3-1E63-1356-5E21-DAD096EC7C0F}"/>
              </a:ext>
            </a:extLst>
          </p:cNvPr>
          <p:cNvSpPr/>
          <p:nvPr/>
        </p:nvSpPr>
        <p:spPr>
          <a:xfrm>
            <a:off x="467837" y="3290888"/>
            <a:ext cx="3640297" cy="838199"/>
          </a:xfrm>
          <a:prstGeom prst="roundRect">
            <a:avLst>
              <a:gd name="adj" fmla="val 18663"/>
            </a:avLst>
          </a:prstGeom>
          <a:solidFill>
            <a:schemeClr val="accent6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8" name="Google Shape;182;p8">
            <a:extLst>
              <a:ext uri="{FF2B5EF4-FFF2-40B4-BE49-F238E27FC236}">
                <a16:creationId xmlns:a16="http://schemas.microsoft.com/office/drawing/2014/main" id="{DFF5DCFE-4CFC-6F12-AA9B-4E4CCD6F6E2F}"/>
              </a:ext>
            </a:extLst>
          </p:cNvPr>
          <p:cNvSpPr txBox="1"/>
          <p:nvPr/>
        </p:nvSpPr>
        <p:spPr>
          <a:xfrm>
            <a:off x="462917" y="3290888"/>
            <a:ext cx="3631246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cs-CZ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IP adresu odesílatele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9" name="Obdélník: se zakulacenými rohy 8">
            <a:extLst>
              <a:ext uri="{FF2B5EF4-FFF2-40B4-BE49-F238E27FC236}">
                <a16:creationId xmlns:a16="http://schemas.microsoft.com/office/drawing/2014/main" id="{78F8C529-169E-F567-85D2-2B6E580D210D}"/>
              </a:ext>
            </a:extLst>
          </p:cNvPr>
          <p:cNvSpPr/>
          <p:nvPr/>
        </p:nvSpPr>
        <p:spPr>
          <a:xfrm>
            <a:off x="4278795" y="3290888"/>
            <a:ext cx="3627592" cy="838199"/>
          </a:xfrm>
          <a:prstGeom prst="roundRect">
            <a:avLst>
              <a:gd name="adj" fmla="val 18663"/>
            </a:avLst>
          </a:prstGeom>
          <a:solidFill>
            <a:schemeClr val="accent6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0" name="Google Shape;182;p8">
            <a:extLst>
              <a:ext uri="{FF2B5EF4-FFF2-40B4-BE49-F238E27FC236}">
                <a16:creationId xmlns:a16="http://schemas.microsoft.com/office/drawing/2014/main" id="{AD2EFAF7-4E63-822E-B3B8-CB0DE1277F45}"/>
              </a:ext>
            </a:extLst>
          </p:cNvPr>
          <p:cNvSpPr txBox="1"/>
          <p:nvPr/>
        </p:nvSpPr>
        <p:spPr>
          <a:xfrm>
            <a:off x="4445159" y="3290888"/>
            <a:ext cx="3296762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cs-CZ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IP adresu příjemce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1" name="Obdélník: se zakulacenými rohy 10">
            <a:extLst>
              <a:ext uri="{FF2B5EF4-FFF2-40B4-BE49-F238E27FC236}">
                <a16:creationId xmlns:a16="http://schemas.microsoft.com/office/drawing/2014/main" id="{D577B3FD-107E-EC5D-106D-F757FCC4953C}"/>
              </a:ext>
            </a:extLst>
          </p:cNvPr>
          <p:cNvSpPr/>
          <p:nvPr/>
        </p:nvSpPr>
        <p:spPr>
          <a:xfrm>
            <a:off x="8083867" y="3290888"/>
            <a:ext cx="3650933" cy="838199"/>
          </a:xfrm>
          <a:prstGeom prst="roundRect">
            <a:avLst>
              <a:gd name="adj" fmla="val 18663"/>
            </a:avLst>
          </a:prstGeom>
          <a:solidFill>
            <a:schemeClr val="accent6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3" name="Obdélník: se zakulacenými rohy 12">
            <a:extLst>
              <a:ext uri="{FF2B5EF4-FFF2-40B4-BE49-F238E27FC236}">
                <a16:creationId xmlns:a16="http://schemas.microsoft.com/office/drawing/2014/main" id="{6292AF98-435A-B69F-871F-D7CBFA85ED2D}"/>
              </a:ext>
            </a:extLst>
          </p:cNvPr>
          <p:cNvSpPr/>
          <p:nvPr/>
        </p:nvSpPr>
        <p:spPr>
          <a:xfrm>
            <a:off x="6186488" y="4335013"/>
            <a:ext cx="2681289" cy="838199"/>
          </a:xfrm>
          <a:prstGeom prst="roundRect">
            <a:avLst>
              <a:gd name="adj" fmla="val 18663"/>
            </a:avLst>
          </a:prstGeom>
          <a:solidFill>
            <a:schemeClr val="accent6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4" name="Google Shape;182;p8">
            <a:extLst>
              <a:ext uri="{FF2B5EF4-FFF2-40B4-BE49-F238E27FC236}">
                <a16:creationId xmlns:a16="http://schemas.microsoft.com/office/drawing/2014/main" id="{F0778BB6-A0B4-D98C-0E4E-D7F4793DB272}"/>
              </a:ext>
            </a:extLst>
          </p:cNvPr>
          <p:cNvSpPr txBox="1"/>
          <p:nvPr/>
        </p:nvSpPr>
        <p:spPr>
          <a:xfrm>
            <a:off x="6455409" y="4445000"/>
            <a:ext cx="2145032" cy="618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cs-CZ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pořadí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5" name="Obdélník: se zakulacenými rohy 14">
            <a:extLst>
              <a:ext uri="{FF2B5EF4-FFF2-40B4-BE49-F238E27FC236}">
                <a16:creationId xmlns:a16="http://schemas.microsoft.com/office/drawing/2014/main" id="{384843FA-8294-1A6C-32C3-452DD4428847}"/>
              </a:ext>
            </a:extLst>
          </p:cNvPr>
          <p:cNvSpPr/>
          <p:nvPr/>
        </p:nvSpPr>
        <p:spPr>
          <a:xfrm>
            <a:off x="3322636" y="4311650"/>
            <a:ext cx="2681289" cy="838199"/>
          </a:xfrm>
          <a:prstGeom prst="roundRect">
            <a:avLst>
              <a:gd name="adj" fmla="val 18663"/>
            </a:avLst>
          </a:prstGeom>
          <a:solidFill>
            <a:schemeClr val="accent6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6" name="Google Shape;182;p8">
            <a:extLst>
              <a:ext uri="{FF2B5EF4-FFF2-40B4-BE49-F238E27FC236}">
                <a16:creationId xmlns:a16="http://schemas.microsoft.com/office/drawing/2014/main" id="{0C4442A3-99EC-4E59-A75D-616AA707B7BA}"/>
              </a:ext>
            </a:extLst>
          </p:cNvPr>
          <p:cNvSpPr txBox="1"/>
          <p:nvPr/>
        </p:nvSpPr>
        <p:spPr>
          <a:xfrm>
            <a:off x="8163408" y="3290887"/>
            <a:ext cx="3485032" cy="838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cs-CZ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Identifikátor zprávy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2" name="Google Shape;182;p8">
            <a:extLst>
              <a:ext uri="{FF2B5EF4-FFF2-40B4-BE49-F238E27FC236}">
                <a16:creationId xmlns:a16="http://schemas.microsoft.com/office/drawing/2014/main" id="{B0519BD1-FB0E-7DAE-C58A-AF091E207FCD}"/>
              </a:ext>
            </a:extLst>
          </p:cNvPr>
          <p:cNvSpPr txBox="1"/>
          <p:nvPr/>
        </p:nvSpPr>
        <p:spPr>
          <a:xfrm>
            <a:off x="3819839" y="4384040"/>
            <a:ext cx="1686882" cy="68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cs-CZ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obsah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7" name="Zástupný symbol pro číslo snímku 5">
            <a:extLst>
              <a:ext uri="{FF2B5EF4-FFF2-40B4-BE49-F238E27FC236}">
                <a16:creationId xmlns:a16="http://schemas.microsoft.com/office/drawing/2014/main" id="{D50AAF69-2981-7DE6-6BD2-4217822C7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095704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5">
            <a:extLst>
              <a:ext uri="{FF2B5EF4-FFF2-40B4-BE49-F238E27FC236}">
                <a16:creationId xmlns:a16="http://schemas.microsoft.com/office/drawing/2014/main" id="{0CB76AB6-69BA-1A52-D20E-BBCA366B0D3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28</a:t>
            </a:fld>
            <a:endParaRPr lang="en-US" dirty="0"/>
          </a:p>
        </p:txBody>
      </p:sp>
      <p:sp>
        <p:nvSpPr>
          <p:cNvPr id="3" name="Nadpis 1">
            <a:extLst>
              <a:ext uri="{FF2B5EF4-FFF2-40B4-BE49-F238E27FC236}">
                <a16:creationId xmlns:a16="http://schemas.microsoft.com/office/drawing/2014/main" id="{3046F792-93F4-7230-5123-34E19E32B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7213" y="228601"/>
            <a:ext cx="5995988" cy="18752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cs-CZ" sz="3600" b="1" dirty="0">
                <a:solidFill>
                  <a:schemeClr val="accent4"/>
                </a:solidFill>
              </a:rPr>
              <a:t>Zakreslete část internetové sítě</a:t>
            </a:r>
            <a:endParaRPr lang="en-US" sz="3600" b="1" dirty="0">
              <a:solidFill>
                <a:schemeClr val="accent4"/>
              </a:solidFill>
            </a:endParaRPr>
          </a:p>
        </p:txBody>
      </p:sp>
      <p:sp>
        <p:nvSpPr>
          <p:cNvPr id="5" name="Google Shape;131;p3">
            <a:extLst>
              <a:ext uri="{FF2B5EF4-FFF2-40B4-BE49-F238E27FC236}">
                <a16:creationId xmlns:a16="http://schemas.microsoft.com/office/drawing/2014/main" id="{00DD19D3-A7A6-1993-8A2D-0E49254E5D9E}"/>
              </a:ext>
            </a:extLst>
          </p:cNvPr>
          <p:cNvSpPr txBox="1">
            <a:spLocks/>
          </p:cNvSpPr>
          <p:nvPr/>
        </p:nvSpPr>
        <p:spPr>
          <a:xfrm>
            <a:off x="4094164" y="1803400"/>
            <a:ext cx="4002086" cy="13049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4400"/>
              <a:buFont typeface="Avenir"/>
              <a:buNone/>
            </a:pPr>
            <a:r>
              <a:rPr lang="pl-PL" sz="2000" dirty="0">
                <a:solidFill>
                  <a:schemeClr val="accent4"/>
                </a:solidFill>
              </a:rPr>
              <a:t>pro </a:t>
            </a:r>
            <a:r>
              <a:rPr lang="pl-PL" sz="2000" b="1" dirty="0">
                <a:solidFill>
                  <a:schemeClr val="accent1"/>
                </a:solidFill>
              </a:rPr>
              <a:t>přenos videa</a:t>
            </a:r>
            <a:r>
              <a:rPr lang="pl-PL" sz="2000" dirty="0">
                <a:solidFill>
                  <a:schemeClr val="accent4"/>
                </a:solidFill>
              </a:rPr>
              <a:t> k uživateli z YouTube </a:t>
            </a:r>
            <a:r>
              <a:rPr lang="pl-PL" sz="2000" b="1" dirty="0">
                <a:solidFill>
                  <a:srgbClr val="C94747"/>
                </a:solidFill>
              </a:rPr>
              <a:t>serveru</a:t>
            </a:r>
            <a:r>
              <a:rPr lang="pl-PL" sz="2000" dirty="0">
                <a:solidFill>
                  <a:schemeClr val="accent4"/>
                </a:solidFill>
              </a:rPr>
              <a:t> tak, aby z toho pochopila i vaše babička, jak to funguje.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426124C2-DED2-DCF4-2628-30F7832A83DB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21868" t="-98915" r="19338" b="113574"/>
          <a:stretch/>
        </p:blipFill>
        <p:spPr>
          <a:xfrm>
            <a:off x="5542245" y="3575883"/>
            <a:ext cx="1107510" cy="110787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  <a:effectLst>
            <a:outerShdw dist="38100" dir="2700000" algn="ctr" rotWithShape="0">
              <a:schemeClr val="accent1"/>
            </a:outerShdw>
          </a:effectLst>
        </p:spPr>
      </p:pic>
      <p:pic>
        <p:nvPicPr>
          <p:cNvPr id="10" name="Obrázek 9" descr="Obsah obrázku snímek obrazovky, text&#10;&#10;Popis byl vytvořen automaticky">
            <a:extLst>
              <a:ext uri="{FF2B5EF4-FFF2-40B4-BE49-F238E27FC236}">
                <a16:creationId xmlns:a16="http://schemas.microsoft.com/office/drawing/2014/main" id="{270B843B-7849-CDD3-861C-8FE5DD661F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8769" y="3520440"/>
            <a:ext cx="1677441" cy="1461770"/>
          </a:xfrm>
          <a:prstGeom prst="rect">
            <a:avLst/>
          </a:prstGeom>
        </p:spPr>
      </p:pic>
      <p:sp>
        <p:nvSpPr>
          <p:cNvPr id="11" name="Nadpis 1">
            <a:extLst>
              <a:ext uri="{FF2B5EF4-FFF2-40B4-BE49-F238E27FC236}">
                <a16:creationId xmlns:a16="http://schemas.microsoft.com/office/drawing/2014/main" id="{F322567A-96F6-75A8-CE87-6BF85336DCE3}"/>
              </a:ext>
            </a:extLst>
          </p:cNvPr>
          <p:cNvSpPr txBox="1">
            <a:spLocks/>
          </p:cNvSpPr>
          <p:nvPr/>
        </p:nvSpPr>
        <p:spPr>
          <a:xfrm>
            <a:off x="4587240" y="3290890"/>
            <a:ext cx="3083560" cy="1748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cs-CZ" b="1" dirty="0">
                <a:solidFill>
                  <a:schemeClr val="accent4"/>
                </a:solidFill>
              </a:rPr>
              <a:t>?</a:t>
            </a:r>
            <a:endParaRPr lang="en-US" b="1" dirty="0">
              <a:solidFill>
                <a:schemeClr val="accent4"/>
              </a:solidFill>
            </a:endParaRPr>
          </a:p>
        </p:txBody>
      </p:sp>
      <p:sp>
        <p:nvSpPr>
          <p:cNvPr id="12" name="Google Shape;116;p2">
            <a:extLst>
              <a:ext uri="{FF2B5EF4-FFF2-40B4-BE49-F238E27FC236}">
                <a16:creationId xmlns:a16="http://schemas.microsoft.com/office/drawing/2014/main" id="{482C0912-723C-02F3-EA0C-71799677A3C1}"/>
              </a:ext>
            </a:extLst>
          </p:cNvPr>
          <p:cNvSpPr txBox="1"/>
          <p:nvPr/>
        </p:nvSpPr>
        <p:spPr>
          <a:xfrm>
            <a:off x="457200" y="5333999"/>
            <a:ext cx="2681288" cy="838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uživatel</a:t>
            </a:r>
            <a:endParaRPr sz="2000" b="1" dirty="0">
              <a:solidFill>
                <a:schemeClr val="accent1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58362AA5-8B44-982C-03E1-CAEE2E79FC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05636" y="2045459"/>
            <a:ext cx="1977455" cy="3104391"/>
          </a:xfrm>
          <a:prstGeom prst="rect">
            <a:avLst/>
          </a:prstGeom>
        </p:spPr>
      </p:pic>
      <p:sp>
        <p:nvSpPr>
          <p:cNvPr id="17" name="Google Shape;116;p2">
            <a:extLst>
              <a:ext uri="{FF2B5EF4-FFF2-40B4-BE49-F238E27FC236}">
                <a16:creationId xmlns:a16="http://schemas.microsoft.com/office/drawing/2014/main" id="{A80ADF4B-FE35-EC4F-3D98-E07EC0267277}"/>
              </a:ext>
            </a:extLst>
          </p:cNvPr>
          <p:cNvSpPr txBox="1"/>
          <p:nvPr/>
        </p:nvSpPr>
        <p:spPr>
          <a:xfrm>
            <a:off x="9051924" y="5333999"/>
            <a:ext cx="2682875" cy="838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i="0" u="none" strike="noStrike" cap="none" dirty="0">
                <a:solidFill>
                  <a:srgbClr val="C94747"/>
                </a:solidFill>
                <a:latin typeface="+mn-lt"/>
                <a:ea typeface="Avenir"/>
                <a:cs typeface="Avenir"/>
                <a:sym typeface="Avenir"/>
              </a:rPr>
              <a:t>server</a:t>
            </a:r>
            <a:endParaRPr sz="2000" b="1" dirty="0">
              <a:solidFill>
                <a:srgbClr val="C94747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BDC6F8ED-790C-78DA-14D1-28A9580B6CC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861777" y="3916947"/>
            <a:ext cx="1071341" cy="63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092600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A9BB8E8-753A-123E-8772-A22E7FC9C9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-1320" b="1272"/>
          <a:stretch/>
        </p:blipFill>
        <p:spPr>
          <a:xfrm>
            <a:off x="435383" y="417635"/>
            <a:ext cx="11321234" cy="5092028"/>
          </a:xfrm>
          <a:prstGeom prst="rect">
            <a:avLst/>
          </a:prstGeom>
        </p:spPr>
      </p:pic>
      <p:sp>
        <p:nvSpPr>
          <p:cNvPr id="2" name="Zástupný symbol pro číslo snímku 5">
            <a:extLst>
              <a:ext uri="{FF2B5EF4-FFF2-40B4-BE49-F238E27FC236}">
                <a16:creationId xmlns:a16="http://schemas.microsoft.com/office/drawing/2014/main" id="{F6978134-64BE-2570-BED4-22D61EF0B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29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583723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170FF331-3864-66A9-639D-119C9B5EE0DE}"/>
              </a:ext>
            </a:extLst>
          </p:cNvPr>
          <p:cNvSpPr/>
          <p:nvPr/>
        </p:nvSpPr>
        <p:spPr>
          <a:xfrm>
            <a:off x="457199" y="3290888"/>
            <a:ext cx="3636963" cy="838199"/>
          </a:xfrm>
          <a:prstGeom prst="roundRect">
            <a:avLst>
              <a:gd name="adj" fmla="val 18663"/>
            </a:avLst>
          </a:prstGeom>
          <a:solidFill>
            <a:schemeClr val="accent6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82" name="Google Shape;182;p8"/>
          <p:cNvSpPr txBox="1"/>
          <p:nvPr/>
        </p:nvSpPr>
        <p:spPr>
          <a:xfrm>
            <a:off x="952501" y="3290888"/>
            <a:ext cx="264636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cs-CZ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ŠKOLSTVÍ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3DE040E2-8900-FEF4-9DF6-04785577A9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3</a:t>
            </a:fld>
            <a:endParaRPr lang="cs-CZ"/>
          </a:p>
        </p:txBody>
      </p:sp>
      <p:sp>
        <p:nvSpPr>
          <p:cNvPr id="6" name="Google Shape;131;p3">
            <a:extLst>
              <a:ext uri="{FF2B5EF4-FFF2-40B4-BE49-F238E27FC236}">
                <a16:creationId xmlns:a16="http://schemas.microsoft.com/office/drawing/2014/main" id="{6A17FB36-4BB7-948F-7200-B98F82726BEA}"/>
              </a:ext>
            </a:extLst>
          </p:cNvPr>
          <p:cNvSpPr txBox="1">
            <a:spLocks/>
          </p:cNvSpPr>
          <p:nvPr/>
        </p:nvSpPr>
        <p:spPr>
          <a:xfrm>
            <a:off x="2366963" y="228601"/>
            <a:ext cx="7456488" cy="1858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accent4"/>
                </a:solidFill>
              </a:rPr>
              <a:t>Co kdyby internet najednou </a:t>
            </a:r>
            <a:br>
              <a:rPr lang="cs-CZ" sz="3600" b="1" dirty="0">
                <a:solidFill>
                  <a:schemeClr val="accent4"/>
                </a:solidFill>
              </a:rPr>
            </a:br>
            <a:r>
              <a:rPr lang="cs-CZ" sz="3600" b="1" dirty="0">
                <a:solidFill>
                  <a:schemeClr val="accent1"/>
                </a:solidFill>
              </a:rPr>
              <a:t>přestal fungovat</a:t>
            </a:r>
            <a:r>
              <a:rPr lang="cs-CZ" sz="3600" b="1" dirty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7" name="Google Shape;131;p3">
            <a:extLst>
              <a:ext uri="{FF2B5EF4-FFF2-40B4-BE49-F238E27FC236}">
                <a16:creationId xmlns:a16="http://schemas.microsoft.com/office/drawing/2014/main" id="{ED75C1F8-B802-862B-E92C-A7DE099FF012}"/>
              </a:ext>
            </a:extLst>
          </p:cNvPr>
          <p:cNvSpPr txBox="1">
            <a:spLocks/>
          </p:cNvSpPr>
          <p:nvPr/>
        </p:nvSpPr>
        <p:spPr>
          <a:xfrm>
            <a:off x="1411288" y="2270126"/>
            <a:ext cx="9367837" cy="838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4400"/>
              <a:buFont typeface="Avenir"/>
              <a:buNone/>
            </a:pPr>
            <a:r>
              <a:rPr lang="pl-PL" sz="2000" dirty="0">
                <a:solidFill>
                  <a:schemeClr val="accent4"/>
                </a:solidFill>
              </a:rPr>
              <a:t>Jaké by byly následky z hlediska</a:t>
            </a:r>
          </a:p>
        </p:txBody>
      </p:sp>
      <p:sp>
        <p:nvSpPr>
          <p:cNvPr id="8" name="Obdélník: se zakulacenými rohy 7">
            <a:extLst>
              <a:ext uri="{FF2B5EF4-FFF2-40B4-BE49-F238E27FC236}">
                <a16:creationId xmlns:a16="http://schemas.microsoft.com/office/drawing/2014/main" id="{7CB9926C-78A6-727D-C4B1-E48A4608F5EB}"/>
              </a:ext>
            </a:extLst>
          </p:cNvPr>
          <p:cNvSpPr/>
          <p:nvPr/>
        </p:nvSpPr>
        <p:spPr>
          <a:xfrm>
            <a:off x="4276724" y="3290888"/>
            <a:ext cx="3636963" cy="838199"/>
          </a:xfrm>
          <a:prstGeom prst="roundRect">
            <a:avLst>
              <a:gd name="adj" fmla="val 18663"/>
            </a:avLst>
          </a:prstGeom>
          <a:solidFill>
            <a:schemeClr val="bg1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9" name="Google Shape;182;p8">
            <a:extLst>
              <a:ext uri="{FF2B5EF4-FFF2-40B4-BE49-F238E27FC236}">
                <a16:creationId xmlns:a16="http://schemas.microsoft.com/office/drawing/2014/main" id="{FBBBEF99-72F0-1A68-81E4-09194E15DD31}"/>
              </a:ext>
            </a:extLst>
          </p:cNvPr>
          <p:cNvSpPr txBox="1"/>
          <p:nvPr/>
        </p:nvSpPr>
        <p:spPr>
          <a:xfrm>
            <a:off x="4997451" y="3290888"/>
            <a:ext cx="2144712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cs-CZ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POLITKY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0" name="Obdélník: se zakulacenými rohy 9">
            <a:extLst>
              <a:ext uri="{FF2B5EF4-FFF2-40B4-BE49-F238E27FC236}">
                <a16:creationId xmlns:a16="http://schemas.microsoft.com/office/drawing/2014/main" id="{519CF60E-27DC-6A4E-EBF3-23B7CB5FFE12}"/>
              </a:ext>
            </a:extLst>
          </p:cNvPr>
          <p:cNvSpPr/>
          <p:nvPr/>
        </p:nvSpPr>
        <p:spPr>
          <a:xfrm>
            <a:off x="8096249" y="3290888"/>
            <a:ext cx="3636963" cy="838199"/>
          </a:xfrm>
          <a:prstGeom prst="roundRect">
            <a:avLst>
              <a:gd name="adj" fmla="val 18663"/>
            </a:avLst>
          </a:prstGeom>
          <a:solidFill>
            <a:schemeClr val="accent1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1" name="Google Shape;182;p8">
            <a:extLst>
              <a:ext uri="{FF2B5EF4-FFF2-40B4-BE49-F238E27FC236}">
                <a16:creationId xmlns:a16="http://schemas.microsoft.com/office/drawing/2014/main" id="{89C657B9-3C4A-17A5-7F9F-0D6613FDC0C0}"/>
              </a:ext>
            </a:extLst>
          </p:cNvPr>
          <p:cNvSpPr txBox="1"/>
          <p:nvPr/>
        </p:nvSpPr>
        <p:spPr>
          <a:xfrm>
            <a:off x="8502650" y="3290888"/>
            <a:ext cx="282575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cs-CZ" sz="2400" b="1" dirty="0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UŽIVATELŮ</a:t>
            </a:r>
            <a:endParaRPr sz="2400" b="1" dirty="0">
              <a:solidFill>
                <a:schemeClr val="bg1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2" name="Obdélník: se zakulacenými rohy 11">
            <a:extLst>
              <a:ext uri="{FF2B5EF4-FFF2-40B4-BE49-F238E27FC236}">
                <a16:creationId xmlns:a16="http://schemas.microsoft.com/office/drawing/2014/main" id="{1922A31A-6865-EF50-9052-F7C6AD9BDCF8}"/>
              </a:ext>
            </a:extLst>
          </p:cNvPr>
          <p:cNvSpPr/>
          <p:nvPr/>
        </p:nvSpPr>
        <p:spPr>
          <a:xfrm>
            <a:off x="2366962" y="4311651"/>
            <a:ext cx="3636963" cy="838199"/>
          </a:xfrm>
          <a:prstGeom prst="roundRect">
            <a:avLst>
              <a:gd name="adj" fmla="val 18663"/>
            </a:avLst>
          </a:prstGeom>
          <a:solidFill>
            <a:schemeClr val="bg2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3" name="Google Shape;182;p8">
            <a:extLst>
              <a:ext uri="{FF2B5EF4-FFF2-40B4-BE49-F238E27FC236}">
                <a16:creationId xmlns:a16="http://schemas.microsoft.com/office/drawing/2014/main" id="{2FE851AF-F8DA-3D82-EB75-B71A184B6500}"/>
              </a:ext>
            </a:extLst>
          </p:cNvPr>
          <p:cNvSpPr txBox="1"/>
          <p:nvPr/>
        </p:nvSpPr>
        <p:spPr>
          <a:xfrm>
            <a:off x="2730499" y="4311650"/>
            <a:ext cx="2800351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cs-CZ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ZDRAVOTNICTVÍ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4" name="Obdélník: se zakulacenými rohy 13">
            <a:extLst>
              <a:ext uri="{FF2B5EF4-FFF2-40B4-BE49-F238E27FC236}">
                <a16:creationId xmlns:a16="http://schemas.microsoft.com/office/drawing/2014/main" id="{7E0C994F-C355-1111-B3C7-A317DD211DD1}"/>
              </a:ext>
            </a:extLst>
          </p:cNvPr>
          <p:cNvSpPr/>
          <p:nvPr/>
        </p:nvSpPr>
        <p:spPr>
          <a:xfrm>
            <a:off x="6186487" y="4311651"/>
            <a:ext cx="3636963" cy="838199"/>
          </a:xfrm>
          <a:prstGeom prst="roundRect">
            <a:avLst>
              <a:gd name="adj" fmla="val 18663"/>
            </a:avLst>
          </a:prstGeom>
          <a:solidFill>
            <a:schemeClr val="accent5"/>
          </a:solidFill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5" name="Google Shape;182;p8">
            <a:extLst>
              <a:ext uri="{FF2B5EF4-FFF2-40B4-BE49-F238E27FC236}">
                <a16:creationId xmlns:a16="http://schemas.microsoft.com/office/drawing/2014/main" id="{2DB0C935-CE4E-44F2-8914-16ED74565FF8}"/>
              </a:ext>
            </a:extLst>
          </p:cNvPr>
          <p:cNvSpPr txBox="1"/>
          <p:nvPr/>
        </p:nvSpPr>
        <p:spPr>
          <a:xfrm>
            <a:off x="6548435" y="4311650"/>
            <a:ext cx="2913066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cs-CZ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DOPRAVY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mapa, Svět&#10;&#10;Popis byl vytvořen automaticky">
            <a:extLst>
              <a:ext uri="{FF2B5EF4-FFF2-40B4-BE49-F238E27FC236}">
                <a16:creationId xmlns:a16="http://schemas.microsoft.com/office/drawing/2014/main" id="{BA5F34E3-9F08-E921-4F32-997A7D412BF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1" name="Google Shape;101;p1"/>
          <p:cNvSpPr txBox="1">
            <a:spLocks noGrp="1"/>
          </p:cNvSpPr>
          <p:nvPr>
            <p:ph type="ctrTitle"/>
          </p:nvPr>
        </p:nvSpPr>
        <p:spPr>
          <a:xfrm>
            <a:off x="1228724" y="2270125"/>
            <a:ext cx="9732963" cy="1858962"/>
          </a:xfrm>
          <a:prstGeom prst="rect">
            <a:avLst/>
          </a:prstGeom>
          <a:effectLst>
            <a:outerShdw dist="50800" dir="2700000" algn="tl" rotWithShape="0">
              <a:schemeClr val="accent4"/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Font typeface="Arial"/>
            </a:pPr>
            <a:r>
              <a:rPr lang="cs-CZ" sz="2000" b="1" kern="12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venir"/>
              </a:rPr>
              <a:t>internet4kids</a:t>
            </a:r>
            <a:r>
              <a:rPr lang="cs-CZ" sz="2400" b="1" kern="12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venir"/>
              </a:rPr>
              <a:t>.mff.cuni.cz</a:t>
            </a:r>
          </a:p>
        </p:txBody>
      </p:sp>
      <p:sp>
        <p:nvSpPr>
          <p:cNvPr id="4" name="Google Shape;101;p1">
            <a:extLst>
              <a:ext uri="{FF2B5EF4-FFF2-40B4-BE49-F238E27FC236}">
                <a16:creationId xmlns:a16="http://schemas.microsoft.com/office/drawing/2014/main" id="{DB15F6D9-D0A8-BA8F-B735-85CAF1E5BDCB}"/>
              </a:ext>
            </a:extLst>
          </p:cNvPr>
          <p:cNvSpPr txBox="1">
            <a:spLocks/>
          </p:cNvSpPr>
          <p:nvPr/>
        </p:nvSpPr>
        <p:spPr>
          <a:xfrm>
            <a:off x="457200" y="5149849"/>
            <a:ext cx="10504487" cy="1025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cs-CZ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Výukové m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ateriály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vznikly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díky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grantům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  <a:endParaRPr lang="cs-CZ" sz="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GA UK 360322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Multimediální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materiály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pro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výuku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informatiky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na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2.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stupni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ZŠ  </a:t>
            </a:r>
            <a:endParaRPr lang="cs-CZ" sz="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GA ČR 22-20771S Internet4Kids –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Budování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znalostí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o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internetu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perspektiva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teorií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konceptuální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změny</a:t>
            </a:r>
            <a:endParaRPr lang="cs-CZ" sz="800" dirty="0">
              <a:solidFill>
                <a:schemeClr val="accent1">
                  <a:lumMod val="60000"/>
                  <a:lumOff val="40000"/>
                </a:schemeClr>
              </a:solidFill>
              <a:sym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202992824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: se zakulacenými rohy 1">
            <a:extLst>
              <a:ext uri="{FF2B5EF4-FFF2-40B4-BE49-F238E27FC236}">
                <a16:creationId xmlns:a16="http://schemas.microsoft.com/office/drawing/2014/main" id="{6D2C63E2-8A61-F259-5C16-79F326A04793}"/>
              </a:ext>
            </a:extLst>
          </p:cNvPr>
          <p:cNvSpPr/>
          <p:nvPr/>
        </p:nvSpPr>
        <p:spPr>
          <a:xfrm>
            <a:off x="457201" y="1243501"/>
            <a:ext cx="8412162" cy="1858962"/>
          </a:xfrm>
          <a:prstGeom prst="roundRect">
            <a:avLst>
              <a:gd name="adj" fmla="val 3345"/>
            </a:avLst>
          </a:prstGeom>
          <a:solidFill>
            <a:schemeClr val="accent6"/>
          </a:solidFill>
          <a:ln w="28575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22618"/>
                      <a:gd name="connsiteY0" fmla="*/ 62182 h 1858963"/>
                      <a:gd name="connsiteX1" fmla="*/ 62182 w 2422618"/>
                      <a:gd name="connsiteY1" fmla="*/ 0 h 1858963"/>
                      <a:gd name="connsiteX2" fmla="*/ 659728 w 2422618"/>
                      <a:gd name="connsiteY2" fmla="*/ 0 h 1858963"/>
                      <a:gd name="connsiteX3" fmla="*/ 1188326 w 2422618"/>
                      <a:gd name="connsiteY3" fmla="*/ 0 h 1858963"/>
                      <a:gd name="connsiteX4" fmla="*/ 1762890 w 2422618"/>
                      <a:gd name="connsiteY4" fmla="*/ 0 h 1858963"/>
                      <a:gd name="connsiteX5" fmla="*/ 2360436 w 2422618"/>
                      <a:gd name="connsiteY5" fmla="*/ 0 h 1858963"/>
                      <a:gd name="connsiteX6" fmla="*/ 2422618 w 2422618"/>
                      <a:gd name="connsiteY6" fmla="*/ 62182 h 1858963"/>
                      <a:gd name="connsiteX7" fmla="*/ 2422618 w 2422618"/>
                      <a:gd name="connsiteY7" fmla="*/ 675074 h 1858963"/>
                      <a:gd name="connsiteX8" fmla="*/ 2422618 w 2422618"/>
                      <a:gd name="connsiteY8" fmla="*/ 1270619 h 1858963"/>
                      <a:gd name="connsiteX9" fmla="*/ 2422618 w 2422618"/>
                      <a:gd name="connsiteY9" fmla="*/ 1796781 h 1858963"/>
                      <a:gd name="connsiteX10" fmla="*/ 2360436 w 2422618"/>
                      <a:gd name="connsiteY10" fmla="*/ 1858963 h 1858963"/>
                      <a:gd name="connsiteX11" fmla="*/ 1785873 w 2422618"/>
                      <a:gd name="connsiteY11" fmla="*/ 1858963 h 1858963"/>
                      <a:gd name="connsiteX12" fmla="*/ 1257274 w 2422618"/>
                      <a:gd name="connsiteY12" fmla="*/ 1858963 h 1858963"/>
                      <a:gd name="connsiteX13" fmla="*/ 751658 w 2422618"/>
                      <a:gd name="connsiteY13" fmla="*/ 1858963 h 1858963"/>
                      <a:gd name="connsiteX14" fmla="*/ 62182 w 2422618"/>
                      <a:gd name="connsiteY14" fmla="*/ 1858963 h 1858963"/>
                      <a:gd name="connsiteX15" fmla="*/ 0 w 2422618"/>
                      <a:gd name="connsiteY15" fmla="*/ 1796781 h 1858963"/>
                      <a:gd name="connsiteX16" fmla="*/ 0 w 2422618"/>
                      <a:gd name="connsiteY16" fmla="*/ 1201235 h 1858963"/>
                      <a:gd name="connsiteX17" fmla="*/ 0 w 2422618"/>
                      <a:gd name="connsiteY17" fmla="*/ 657728 h 1858963"/>
                      <a:gd name="connsiteX18" fmla="*/ 0 w 2422618"/>
                      <a:gd name="connsiteY18" fmla="*/ 62182 h 1858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422618" h="1858963" fill="none" extrusionOk="0">
                        <a:moveTo>
                          <a:pt x="0" y="62182"/>
                        </a:moveTo>
                        <a:cubicBezTo>
                          <a:pt x="-2928" y="27961"/>
                          <a:pt x="31665" y="-6895"/>
                          <a:pt x="62182" y="0"/>
                        </a:cubicBezTo>
                        <a:cubicBezTo>
                          <a:pt x="327420" y="-44535"/>
                          <a:pt x="385880" y="48656"/>
                          <a:pt x="659728" y="0"/>
                        </a:cubicBezTo>
                        <a:cubicBezTo>
                          <a:pt x="933576" y="-48656"/>
                          <a:pt x="938313" y="40736"/>
                          <a:pt x="1188326" y="0"/>
                        </a:cubicBezTo>
                        <a:cubicBezTo>
                          <a:pt x="1438339" y="-40736"/>
                          <a:pt x="1554524" y="21538"/>
                          <a:pt x="1762890" y="0"/>
                        </a:cubicBezTo>
                        <a:cubicBezTo>
                          <a:pt x="1971256" y="-21538"/>
                          <a:pt x="2206879" y="26801"/>
                          <a:pt x="2360436" y="0"/>
                        </a:cubicBezTo>
                        <a:cubicBezTo>
                          <a:pt x="2397381" y="-8007"/>
                          <a:pt x="2427874" y="33523"/>
                          <a:pt x="2422618" y="62182"/>
                        </a:cubicBezTo>
                        <a:cubicBezTo>
                          <a:pt x="2480703" y="301888"/>
                          <a:pt x="2382937" y="502184"/>
                          <a:pt x="2422618" y="675074"/>
                        </a:cubicBezTo>
                        <a:cubicBezTo>
                          <a:pt x="2462299" y="847964"/>
                          <a:pt x="2389431" y="1010969"/>
                          <a:pt x="2422618" y="1270619"/>
                        </a:cubicBezTo>
                        <a:cubicBezTo>
                          <a:pt x="2455805" y="1530270"/>
                          <a:pt x="2380593" y="1592812"/>
                          <a:pt x="2422618" y="1796781"/>
                        </a:cubicBezTo>
                        <a:cubicBezTo>
                          <a:pt x="2421487" y="1834649"/>
                          <a:pt x="2393224" y="1854068"/>
                          <a:pt x="2360436" y="1858963"/>
                        </a:cubicBezTo>
                        <a:cubicBezTo>
                          <a:pt x="2196294" y="1902561"/>
                          <a:pt x="1989335" y="1842477"/>
                          <a:pt x="1785873" y="1858963"/>
                        </a:cubicBezTo>
                        <a:cubicBezTo>
                          <a:pt x="1582411" y="1875449"/>
                          <a:pt x="1380550" y="1835780"/>
                          <a:pt x="1257274" y="1858963"/>
                        </a:cubicBezTo>
                        <a:cubicBezTo>
                          <a:pt x="1133998" y="1882146"/>
                          <a:pt x="859495" y="1841218"/>
                          <a:pt x="751658" y="1858963"/>
                        </a:cubicBezTo>
                        <a:cubicBezTo>
                          <a:pt x="643821" y="1876708"/>
                          <a:pt x="228362" y="1807429"/>
                          <a:pt x="62182" y="1858963"/>
                        </a:cubicBezTo>
                        <a:cubicBezTo>
                          <a:pt x="27006" y="1862083"/>
                          <a:pt x="6358" y="1832947"/>
                          <a:pt x="0" y="1796781"/>
                        </a:cubicBezTo>
                        <a:cubicBezTo>
                          <a:pt x="-51402" y="1536790"/>
                          <a:pt x="3072" y="1353329"/>
                          <a:pt x="0" y="1201235"/>
                        </a:cubicBezTo>
                        <a:cubicBezTo>
                          <a:pt x="-3072" y="1049141"/>
                          <a:pt x="47679" y="920235"/>
                          <a:pt x="0" y="657728"/>
                        </a:cubicBezTo>
                        <a:cubicBezTo>
                          <a:pt x="-47679" y="395221"/>
                          <a:pt x="35118" y="314000"/>
                          <a:pt x="0" y="62182"/>
                        </a:cubicBezTo>
                        <a:close/>
                      </a:path>
                      <a:path w="2422618" h="1858963" stroke="0" extrusionOk="0">
                        <a:moveTo>
                          <a:pt x="0" y="62182"/>
                        </a:moveTo>
                        <a:cubicBezTo>
                          <a:pt x="-2967" y="26010"/>
                          <a:pt x="21308" y="2451"/>
                          <a:pt x="62182" y="0"/>
                        </a:cubicBezTo>
                        <a:cubicBezTo>
                          <a:pt x="227971" y="-23608"/>
                          <a:pt x="484578" y="8330"/>
                          <a:pt x="682711" y="0"/>
                        </a:cubicBezTo>
                        <a:cubicBezTo>
                          <a:pt x="880844" y="-8330"/>
                          <a:pt x="1027668" y="28518"/>
                          <a:pt x="1234292" y="0"/>
                        </a:cubicBezTo>
                        <a:cubicBezTo>
                          <a:pt x="1440916" y="-28518"/>
                          <a:pt x="1563517" y="6127"/>
                          <a:pt x="1762890" y="0"/>
                        </a:cubicBezTo>
                        <a:cubicBezTo>
                          <a:pt x="1962263" y="-6127"/>
                          <a:pt x="2207118" y="27950"/>
                          <a:pt x="2360436" y="0"/>
                        </a:cubicBezTo>
                        <a:cubicBezTo>
                          <a:pt x="2397148" y="-4877"/>
                          <a:pt x="2416678" y="26930"/>
                          <a:pt x="2422618" y="62182"/>
                        </a:cubicBezTo>
                        <a:cubicBezTo>
                          <a:pt x="2452833" y="306593"/>
                          <a:pt x="2401691" y="508859"/>
                          <a:pt x="2422618" y="640382"/>
                        </a:cubicBezTo>
                        <a:cubicBezTo>
                          <a:pt x="2443545" y="771905"/>
                          <a:pt x="2366582" y="1086661"/>
                          <a:pt x="2422618" y="1253273"/>
                        </a:cubicBezTo>
                        <a:cubicBezTo>
                          <a:pt x="2478654" y="1419885"/>
                          <a:pt x="2362801" y="1588260"/>
                          <a:pt x="2422618" y="1796781"/>
                        </a:cubicBezTo>
                        <a:cubicBezTo>
                          <a:pt x="2420414" y="1830997"/>
                          <a:pt x="2395893" y="1855904"/>
                          <a:pt x="2360436" y="1858963"/>
                        </a:cubicBezTo>
                        <a:cubicBezTo>
                          <a:pt x="2068318" y="1915556"/>
                          <a:pt x="2048531" y="1805987"/>
                          <a:pt x="1762890" y="1858963"/>
                        </a:cubicBezTo>
                        <a:cubicBezTo>
                          <a:pt x="1477249" y="1911939"/>
                          <a:pt x="1426019" y="1857122"/>
                          <a:pt x="1142361" y="1858963"/>
                        </a:cubicBezTo>
                        <a:cubicBezTo>
                          <a:pt x="858703" y="1860804"/>
                          <a:pt x="433825" y="1742101"/>
                          <a:pt x="62182" y="1858963"/>
                        </a:cubicBezTo>
                        <a:cubicBezTo>
                          <a:pt x="22178" y="1859893"/>
                          <a:pt x="-677" y="1830656"/>
                          <a:pt x="0" y="1796781"/>
                        </a:cubicBezTo>
                        <a:cubicBezTo>
                          <a:pt x="-29895" y="1515509"/>
                          <a:pt x="39936" y="1490390"/>
                          <a:pt x="0" y="1201235"/>
                        </a:cubicBezTo>
                        <a:cubicBezTo>
                          <a:pt x="-39936" y="912080"/>
                          <a:pt x="29602" y="773487"/>
                          <a:pt x="0" y="623036"/>
                        </a:cubicBezTo>
                        <a:cubicBezTo>
                          <a:pt x="-29602" y="472585"/>
                          <a:pt x="66784" y="339113"/>
                          <a:pt x="0" y="6218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711342FB-0BB1-17E7-D2AF-E7C15429E7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11" t="11869" r="6113"/>
          <a:stretch/>
        </p:blipFill>
        <p:spPr>
          <a:xfrm>
            <a:off x="9051925" y="1249364"/>
            <a:ext cx="2681288" cy="1858962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8" name="Grafický objekt 17" descr="Mrak se souvislou výplní">
            <a:extLst>
              <a:ext uri="{FF2B5EF4-FFF2-40B4-BE49-F238E27FC236}">
                <a16:creationId xmlns:a16="http://schemas.microsoft.com/office/drawing/2014/main" id="{A94C1511-5283-EBD9-20C5-1CCE6B8DC8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4628" b="23016"/>
          <a:stretch/>
        </p:blipFill>
        <p:spPr>
          <a:xfrm>
            <a:off x="3325351" y="3298150"/>
            <a:ext cx="3729000" cy="1935705"/>
          </a:xfrm>
          <a:prstGeom prst="rect">
            <a:avLst/>
          </a:prstGeom>
          <a:effectLst>
            <a:outerShdw dist="38100" dir="2700000" algn="ctr" rotWithShape="0">
              <a:schemeClr val="accent4"/>
            </a:outerShdw>
          </a:effectLst>
        </p:spPr>
      </p:pic>
      <p:pic>
        <p:nvPicPr>
          <p:cNvPr id="20" name="Obrázek 19" descr="Obsah obrázku logo&#10;&#10;Popis byl vytvořen automaticky">
            <a:extLst>
              <a:ext uri="{FF2B5EF4-FFF2-40B4-BE49-F238E27FC236}">
                <a16:creationId xmlns:a16="http://schemas.microsoft.com/office/drawing/2014/main" id="{6EB5F8A8-0600-2DA4-26C3-9AD48FE3A6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307" y="4320687"/>
            <a:ext cx="695505" cy="623347"/>
          </a:xfrm>
          <a:prstGeom prst="rect">
            <a:avLst/>
          </a:prstGeom>
        </p:spPr>
      </p:pic>
      <p:pic>
        <p:nvPicPr>
          <p:cNvPr id="22" name="Obrázek 21" descr="Obsah obrázku doplňky, vektorová grafika&#10;&#10;Popis byl vytvořen automaticky">
            <a:extLst>
              <a:ext uri="{FF2B5EF4-FFF2-40B4-BE49-F238E27FC236}">
                <a16:creationId xmlns:a16="http://schemas.microsoft.com/office/drawing/2014/main" id="{A89A8A41-F33D-600F-370B-F2A3018370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276" y="3561591"/>
            <a:ext cx="883435" cy="579754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5125A004-385B-9D18-86E0-D3D09832A04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346" r="25346"/>
          <a:stretch/>
        </p:blipFill>
        <p:spPr>
          <a:xfrm>
            <a:off x="3725377" y="4078288"/>
            <a:ext cx="1139584" cy="1155567"/>
          </a:xfrm>
          <a:prstGeom prst="rect">
            <a:avLst/>
          </a:prstGeom>
        </p:spPr>
      </p:pic>
      <p:pic>
        <p:nvPicPr>
          <p:cNvPr id="26" name="Obrázek 25" descr="Obsah obrázku podlaha, budova&#10;&#10;Popis byl vytvořen automaticky">
            <a:extLst>
              <a:ext uri="{FF2B5EF4-FFF2-40B4-BE49-F238E27FC236}">
                <a16:creationId xmlns:a16="http://schemas.microsoft.com/office/drawing/2014/main" id="{794FAF6D-2424-0E5E-A598-D175B43AB66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268" y="4269789"/>
            <a:ext cx="724945" cy="674245"/>
          </a:xfrm>
          <a:prstGeom prst="rect">
            <a:avLst/>
          </a:prstGeom>
        </p:spPr>
      </p:pic>
      <p:sp>
        <p:nvSpPr>
          <p:cNvPr id="4" name="Obdélník: se zakulacenými rohy 3">
            <a:extLst>
              <a:ext uri="{FF2B5EF4-FFF2-40B4-BE49-F238E27FC236}">
                <a16:creationId xmlns:a16="http://schemas.microsoft.com/office/drawing/2014/main" id="{43C73916-E360-0EC6-7DAE-56BB3988E751}"/>
              </a:ext>
            </a:extLst>
          </p:cNvPr>
          <p:cNvSpPr>
            <a:spLocks/>
          </p:cNvSpPr>
          <p:nvPr/>
        </p:nvSpPr>
        <p:spPr>
          <a:xfrm>
            <a:off x="898433" y="1794672"/>
            <a:ext cx="7589930" cy="744480"/>
          </a:xfrm>
          <a:prstGeom prst="roundRect">
            <a:avLst>
              <a:gd name="adj" fmla="val 931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cs-CZ" sz="2000" b="1" dirty="0">
                <a:solidFill>
                  <a:schemeClr val="tx1"/>
                </a:solidFill>
              </a:rPr>
              <a:t>www.google.cz</a:t>
            </a:r>
            <a:endParaRPr lang="en-US" sz="2000" b="1" dirty="0">
              <a:solidFill>
                <a:schemeClr val="tx1"/>
              </a:solidFill>
            </a:endParaRPr>
          </a:p>
        </p:txBody>
      </p:sp>
      <p:pic>
        <p:nvPicPr>
          <p:cNvPr id="9" name="Zástupný obsah 8" descr="Poslat obrys">
            <a:extLst>
              <a:ext uri="{FF2B5EF4-FFF2-40B4-BE49-F238E27FC236}">
                <a16:creationId xmlns:a16="http://schemas.microsoft.com/office/drawing/2014/main" id="{217B6CB5-2CB0-FF5D-0AB9-F3A8FA5C46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09421" y="1862645"/>
            <a:ext cx="608533" cy="608533"/>
          </a:xfrm>
        </p:spPr>
      </p:pic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E20D06FB-6974-6EE8-B5AB-52B362BAC6F2}"/>
              </a:ext>
            </a:extLst>
          </p:cNvPr>
          <p:cNvSpPr/>
          <p:nvPr/>
        </p:nvSpPr>
        <p:spPr>
          <a:xfrm>
            <a:off x="457201" y="3290888"/>
            <a:ext cx="2681288" cy="1858963"/>
          </a:xfrm>
          <a:prstGeom prst="roundRect">
            <a:avLst>
              <a:gd name="adj" fmla="val 3345"/>
            </a:avLst>
          </a:prstGeom>
          <a:solidFill>
            <a:schemeClr val="bg1"/>
          </a:solidFill>
          <a:ln w="28575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22618"/>
                      <a:gd name="connsiteY0" fmla="*/ 62182 h 1858963"/>
                      <a:gd name="connsiteX1" fmla="*/ 62182 w 2422618"/>
                      <a:gd name="connsiteY1" fmla="*/ 0 h 1858963"/>
                      <a:gd name="connsiteX2" fmla="*/ 659728 w 2422618"/>
                      <a:gd name="connsiteY2" fmla="*/ 0 h 1858963"/>
                      <a:gd name="connsiteX3" fmla="*/ 1188326 w 2422618"/>
                      <a:gd name="connsiteY3" fmla="*/ 0 h 1858963"/>
                      <a:gd name="connsiteX4" fmla="*/ 1762890 w 2422618"/>
                      <a:gd name="connsiteY4" fmla="*/ 0 h 1858963"/>
                      <a:gd name="connsiteX5" fmla="*/ 2360436 w 2422618"/>
                      <a:gd name="connsiteY5" fmla="*/ 0 h 1858963"/>
                      <a:gd name="connsiteX6" fmla="*/ 2422618 w 2422618"/>
                      <a:gd name="connsiteY6" fmla="*/ 62182 h 1858963"/>
                      <a:gd name="connsiteX7" fmla="*/ 2422618 w 2422618"/>
                      <a:gd name="connsiteY7" fmla="*/ 675074 h 1858963"/>
                      <a:gd name="connsiteX8" fmla="*/ 2422618 w 2422618"/>
                      <a:gd name="connsiteY8" fmla="*/ 1270619 h 1858963"/>
                      <a:gd name="connsiteX9" fmla="*/ 2422618 w 2422618"/>
                      <a:gd name="connsiteY9" fmla="*/ 1796781 h 1858963"/>
                      <a:gd name="connsiteX10" fmla="*/ 2360436 w 2422618"/>
                      <a:gd name="connsiteY10" fmla="*/ 1858963 h 1858963"/>
                      <a:gd name="connsiteX11" fmla="*/ 1785873 w 2422618"/>
                      <a:gd name="connsiteY11" fmla="*/ 1858963 h 1858963"/>
                      <a:gd name="connsiteX12" fmla="*/ 1257274 w 2422618"/>
                      <a:gd name="connsiteY12" fmla="*/ 1858963 h 1858963"/>
                      <a:gd name="connsiteX13" fmla="*/ 751658 w 2422618"/>
                      <a:gd name="connsiteY13" fmla="*/ 1858963 h 1858963"/>
                      <a:gd name="connsiteX14" fmla="*/ 62182 w 2422618"/>
                      <a:gd name="connsiteY14" fmla="*/ 1858963 h 1858963"/>
                      <a:gd name="connsiteX15" fmla="*/ 0 w 2422618"/>
                      <a:gd name="connsiteY15" fmla="*/ 1796781 h 1858963"/>
                      <a:gd name="connsiteX16" fmla="*/ 0 w 2422618"/>
                      <a:gd name="connsiteY16" fmla="*/ 1201235 h 1858963"/>
                      <a:gd name="connsiteX17" fmla="*/ 0 w 2422618"/>
                      <a:gd name="connsiteY17" fmla="*/ 657728 h 1858963"/>
                      <a:gd name="connsiteX18" fmla="*/ 0 w 2422618"/>
                      <a:gd name="connsiteY18" fmla="*/ 62182 h 1858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422618" h="1858963" fill="none" extrusionOk="0">
                        <a:moveTo>
                          <a:pt x="0" y="62182"/>
                        </a:moveTo>
                        <a:cubicBezTo>
                          <a:pt x="-2928" y="27961"/>
                          <a:pt x="31665" y="-6895"/>
                          <a:pt x="62182" y="0"/>
                        </a:cubicBezTo>
                        <a:cubicBezTo>
                          <a:pt x="327420" y="-44535"/>
                          <a:pt x="385880" y="48656"/>
                          <a:pt x="659728" y="0"/>
                        </a:cubicBezTo>
                        <a:cubicBezTo>
                          <a:pt x="933576" y="-48656"/>
                          <a:pt x="938313" y="40736"/>
                          <a:pt x="1188326" y="0"/>
                        </a:cubicBezTo>
                        <a:cubicBezTo>
                          <a:pt x="1438339" y="-40736"/>
                          <a:pt x="1554524" y="21538"/>
                          <a:pt x="1762890" y="0"/>
                        </a:cubicBezTo>
                        <a:cubicBezTo>
                          <a:pt x="1971256" y="-21538"/>
                          <a:pt x="2206879" y="26801"/>
                          <a:pt x="2360436" y="0"/>
                        </a:cubicBezTo>
                        <a:cubicBezTo>
                          <a:pt x="2397381" y="-8007"/>
                          <a:pt x="2427874" y="33523"/>
                          <a:pt x="2422618" y="62182"/>
                        </a:cubicBezTo>
                        <a:cubicBezTo>
                          <a:pt x="2480703" y="301888"/>
                          <a:pt x="2382937" y="502184"/>
                          <a:pt x="2422618" y="675074"/>
                        </a:cubicBezTo>
                        <a:cubicBezTo>
                          <a:pt x="2462299" y="847964"/>
                          <a:pt x="2389431" y="1010969"/>
                          <a:pt x="2422618" y="1270619"/>
                        </a:cubicBezTo>
                        <a:cubicBezTo>
                          <a:pt x="2455805" y="1530270"/>
                          <a:pt x="2380593" y="1592812"/>
                          <a:pt x="2422618" y="1796781"/>
                        </a:cubicBezTo>
                        <a:cubicBezTo>
                          <a:pt x="2421487" y="1834649"/>
                          <a:pt x="2393224" y="1854068"/>
                          <a:pt x="2360436" y="1858963"/>
                        </a:cubicBezTo>
                        <a:cubicBezTo>
                          <a:pt x="2196294" y="1902561"/>
                          <a:pt x="1989335" y="1842477"/>
                          <a:pt x="1785873" y="1858963"/>
                        </a:cubicBezTo>
                        <a:cubicBezTo>
                          <a:pt x="1582411" y="1875449"/>
                          <a:pt x="1380550" y="1835780"/>
                          <a:pt x="1257274" y="1858963"/>
                        </a:cubicBezTo>
                        <a:cubicBezTo>
                          <a:pt x="1133998" y="1882146"/>
                          <a:pt x="859495" y="1841218"/>
                          <a:pt x="751658" y="1858963"/>
                        </a:cubicBezTo>
                        <a:cubicBezTo>
                          <a:pt x="643821" y="1876708"/>
                          <a:pt x="228362" y="1807429"/>
                          <a:pt x="62182" y="1858963"/>
                        </a:cubicBezTo>
                        <a:cubicBezTo>
                          <a:pt x="27006" y="1862083"/>
                          <a:pt x="6358" y="1832947"/>
                          <a:pt x="0" y="1796781"/>
                        </a:cubicBezTo>
                        <a:cubicBezTo>
                          <a:pt x="-51402" y="1536790"/>
                          <a:pt x="3072" y="1353329"/>
                          <a:pt x="0" y="1201235"/>
                        </a:cubicBezTo>
                        <a:cubicBezTo>
                          <a:pt x="-3072" y="1049141"/>
                          <a:pt x="47679" y="920235"/>
                          <a:pt x="0" y="657728"/>
                        </a:cubicBezTo>
                        <a:cubicBezTo>
                          <a:pt x="-47679" y="395221"/>
                          <a:pt x="35118" y="314000"/>
                          <a:pt x="0" y="62182"/>
                        </a:cubicBezTo>
                        <a:close/>
                      </a:path>
                      <a:path w="2422618" h="1858963" stroke="0" extrusionOk="0">
                        <a:moveTo>
                          <a:pt x="0" y="62182"/>
                        </a:moveTo>
                        <a:cubicBezTo>
                          <a:pt x="-2967" y="26010"/>
                          <a:pt x="21308" y="2451"/>
                          <a:pt x="62182" y="0"/>
                        </a:cubicBezTo>
                        <a:cubicBezTo>
                          <a:pt x="227971" y="-23608"/>
                          <a:pt x="484578" y="8330"/>
                          <a:pt x="682711" y="0"/>
                        </a:cubicBezTo>
                        <a:cubicBezTo>
                          <a:pt x="880844" y="-8330"/>
                          <a:pt x="1027668" y="28518"/>
                          <a:pt x="1234292" y="0"/>
                        </a:cubicBezTo>
                        <a:cubicBezTo>
                          <a:pt x="1440916" y="-28518"/>
                          <a:pt x="1563517" y="6127"/>
                          <a:pt x="1762890" y="0"/>
                        </a:cubicBezTo>
                        <a:cubicBezTo>
                          <a:pt x="1962263" y="-6127"/>
                          <a:pt x="2207118" y="27950"/>
                          <a:pt x="2360436" y="0"/>
                        </a:cubicBezTo>
                        <a:cubicBezTo>
                          <a:pt x="2397148" y="-4877"/>
                          <a:pt x="2416678" y="26930"/>
                          <a:pt x="2422618" y="62182"/>
                        </a:cubicBezTo>
                        <a:cubicBezTo>
                          <a:pt x="2452833" y="306593"/>
                          <a:pt x="2401691" y="508859"/>
                          <a:pt x="2422618" y="640382"/>
                        </a:cubicBezTo>
                        <a:cubicBezTo>
                          <a:pt x="2443545" y="771905"/>
                          <a:pt x="2366582" y="1086661"/>
                          <a:pt x="2422618" y="1253273"/>
                        </a:cubicBezTo>
                        <a:cubicBezTo>
                          <a:pt x="2478654" y="1419885"/>
                          <a:pt x="2362801" y="1588260"/>
                          <a:pt x="2422618" y="1796781"/>
                        </a:cubicBezTo>
                        <a:cubicBezTo>
                          <a:pt x="2420414" y="1830997"/>
                          <a:pt x="2395893" y="1855904"/>
                          <a:pt x="2360436" y="1858963"/>
                        </a:cubicBezTo>
                        <a:cubicBezTo>
                          <a:pt x="2068318" y="1915556"/>
                          <a:pt x="2048531" y="1805987"/>
                          <a:pt x="1762890" y="1858963"/>
                        </a:cubicBezTo>
                        <a:cubicBezTo>
                          <a:pt x="1477249" y="1911939"/>
                          <a:pt x="1426019" y="1857122"/>
                          <a:pt x="1142361" y="1858963"/>
                        </a:cubicBezTo>
                        <a:cubicBezTo>
                          <a:pt x="858703" y="1860804"/>
                          <a:pt x="433825" y="1742101"/>
                          <a:pt x="62182" y="1858963"/>
                        </a:cubicBezTo>
                        <a:cubicBezTo>
                          <a:pt x="22178" y="1859893"/>
                          <a:pt x="-677" y="1830656"/>
                          <a:pt x="0" y="1796781"/>
                        </a:cubicBezTo>
                        <a:cubicBezTo>
                          <a:pt x="-29895" y="1515509"/>
                          <a:pt x="39936" y="1490390"/>
                          <a:pt x="0" y="1201235"/>
                        </a:cubicBezTo>
                        <a:cubicBezTo>
                          <a:pt x="-39936" y="912080"/>
                          <a:pt x="29602" y="773487"/>
                          <a:pt x="0" y="623036"/>
                        </a:cubicBezTo>
                        <a:cubicBezTo>
                          <a:pt x="-29602" y="472585"/>
                          <a:pt x="66784" y="339113"/>
                          <a:pt x="0" y="6218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Skupina 16">
            <a:extLst>
              <a:ext uri="{FF2B5EF4-FFF2-40B4-BE49-F238E27FC236}">
                <a16:creationId xmlns:a16="http://schemas.microsoft.com/office/drawing/2014/main" id="{F8E74EFE-AA2F-C788-96FC-BFF96FC05AE3}"/>
              </a:ext>
            </a:extLst>
          </p:cNvPr>
          <p:cNvGrpSpPr/>
          <p:nvPr/>
        </p:nvGrpSpPr>
        <p:grpSpPr>
          <a:xfrm>
            <a:off x="936258" y="3658094"/>
            <a:ext cx="1828800" cy="1073364"/>
            <a:chOff x="1757082" y="4307542"/>
            <a:chExt cx="1828800" cy="1073364"/>
          </a:xfrm>
          <a:solidFill>
            <a:schemeClr val="accent4"/>
          </a:solidFill>
        </p:grpSpPr>
        <p:pic>
          <p:nvPicPr>
            <p:cNvPr id="13" name="Grafický objekt 12" descr="E-mail se souvislou výplní">
              <a:extLst>
                <a:ext uri="{FF2B5EF4-FFF2-40B4-BE49-F238E27FC236}">
                  <a16:creationId xmlns:a16="http://schemas.microsoft.com/office/drawing/2014/main" id="{B15D4031-3C14-6686-7E84-543C533F9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757082" y="4307542"/>
              <a:ext cx="914400" cy="914400"/>
            </a:xfrm>
            <a:prstGeom prst="rect">
              <a:avLst/>
            </a:prstGeom>
          </p:spPr>
        </p:pic>
        <p:pic>
          <p:nvPicPr>
            <p:cNvPr id="15" name="Grafický objekt 14" descr="Obálka se souvislou výplní">
              <a:extLst>
                <a:ext uri="{FF2B5EF4-FFF2-40B4-BE49-F238E27FC236}">
                  <a16:creationId xmlns:a16="http://schemas.microsoft.com/office/drawing/2014/main" id="{1B46D801-D681-4299-DEE2-81D46AB132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671482" y="4466506"/>
              <a:ext cx="914400" cy="914400"/>
            </a:xfrm>
            <a:prstGeom prst="rect">
              <a:avLst/>
            </a:prstGeom>
          </p:spPr>
        </p:pic>
      </p:grpSp>
      <p:sp>
        <p:nvSpPr>
          <p:cNvPr id="8" name="Obdélník: se zakulacenými rohy 7">
            <a:extLst>
              <a:ext uri="{FF2B5EF4-FFF2-40B4-BE49-F238E27FC236}">
                <a16:creationId xmlns:a16="http://schemas.microsoft.com/office/drawing/2014/main" id="{15B87ABE-C85C-2E70-0D00-4181A919A824}"/>
              </a:ext>
            </a:extLst>
          </p:cNvPr>
          <p:cNvSpPr/>
          <p:nvPr/>
        </p:nvSpPr>
        <p:spPr>
          <a:xfrm>
            <a:off x="7142164" y="3290888"/>
            <a:ext cx="4591050" cy="1858963"/>
          </a:xfrm>
          <a:prstGeom prst="roundRect">
            <a:avLst>
              <a:gd name="adj" fmla="val 3345"/>
            </a:avLst>
          </a:prstGeom>
          <a:solidFill>
            <a:schemeClr val="accent6"/>
          </a:solidFill>
          <a:ln w="28575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22618"/>
                      <a:gd name="connsiteY0" fmla="*/ 62182 h 1858963"/>
                      <a:gd name="connsiteX1" fmla="*/ 62182 w 2422618"/>
                      <a:gd name="connsiteY1" fmla="*/ 0 h 1858963"/>
                      <a:gd name="connsiteX2" fmla="*/ 659728 w 2422618"/>
                      <a:gd name="connsiteY2" fmla="*/ 0 h 1858963"/>
                      <a:gd name="connsiteX3" fmla="*/ 1188326 w 2422618"/>
                      <a:gd name="connsiteY3" fmla="*/ 0 h 1858963"/>
                      <a:gd name="connsiteX4" fmla="*/ 1762890 w 2422618"/>
                      <a:gd name="connsiteY4" fmla="*/ 0 h 1858963"/>
                      <a:gd name="connsiteX5" fmla="*/ 2360436 w 2422618"/>
                      <a:gd name="connsiteY5" fmla="*/ 0 h 1858963"/>
                      <a:gd name="connsiteX6" fmla="*/ 2422618 w 2422618"/>
                      <a:gd name="connsiteY6" fmla="*/ 62182 h 1858963"/>
                      <a:gd name="connsiteX7" fmla="*/ 2422618 w 2422618"/>
                      <a:gd name="connsiteY7" fmla="*/ 675074 h 1858963"/>
                      <a:gd name="connsiteX8" fmla="*/ 2422618 w 2422618"/>
                      <a:gd name="connsiteY8" fmla="*/ 1270619 h 1858963"/>
                      <a:gd name="connsiteX9" fmla="*/ 2422618 w 2422618"/>
                      <a:gd name="connsiteY9" fmla="*/ 1796781 h 1858963"/>
                      <a:gd name="connsiteX10" fmla="*/ 2360436 w 2422618"/>
                      <a:gd name="connsiteY10" fmla="*/ 1858963 h 1858963"/>
                      <a:gd name="connsiteX11" fmla="*/ 1785873 w 2422618"/>
                      <a:gd name="connsiteY11" fmla="*/ 1858963 h 1858963"/>
                      <a:gd name="connsiteX12" fmla="*/ 1257274 w 2422618"/>
                      <a:gd name="connsiteY12" fmla="*/ 1858963 h 1858963"/>
                      <a:gd name="connsiteX13" fmla="*/ 751658 w 2422618"/>
                      <a:gd name="connsiteY13" fmla="*/ 1858963 h 1858963"/>
                      <a:gd name="connsiteX14" fmla="*/ 62182 w 2422618"/>
                      <a:gd name="connsiteY14" fmla="*/ 1858963 h 1858963"/>
                      <a:gd name="connsiteX15" fmla="*/ 0 w 2422618"/>
                      <a:gd name="connsiteY15" fmla="*/ 1796781 h 1858963"/>
                      <a:gd name="connsiteX16" fmla="*/ 0 w 2422618"/>
                      <a:gd name="connsiteY16" fmla="*/ 1201235 h 1858963"/>
                      <a:gd name="connsiteX17" fmla="*/ 0 w 2422618"/>
                      <a:gd name="connsiteY17" fmla="*/ 657728 h 1858963"/>
                      <a:gd name="connsiteX18" fmla="*/ 0 w 2422618"/>
                      <a:gd name="connsiteY18" fmla="*/ 62182 h 1858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422618" h="1858963" fill="none" extrusionOk="0">
                        <a:moveTo>
                          <a:pt x="0" y="62182"/>
                        </a:moveTo>
                        <a:cubicBezTo>
                          <a:pt x="-2928" y="27961"/>
                          <a:pt x="31665" y="-6895"/>
                          <a:pt x="62182" y="0"/>
                        </a:cubicBezTo>
                        <a:cubicBezTo>
                          <a:pt x="327420" y="-44535"/>
                          <a:pt x="385880" y="48656"/>
                          <a:pt x="659728" y="0"/>
                        </a:cubicBezTo>
                        <a:cubicBezTo>
                          <a:pt x="933576" y="-48656"/>
                          <a:pt x="938313" y="40736"/>
                          <a:pt x="1188326" y="0"/>
                        </a:cubicBezTo>
                        <a:cubicBezTo>
                          <a:pt x="1438339" y="-40736"/>
                          <a:pt x="1554524" y="21538"/>
                          <a:pt x="1762890" y="0"/>
                        </a:cubicBezTo>
                        <a:cubicBezTo>
                          <a:pt x="1971256" y="-21538"/>
                          <a:pt x="2206879" y="26801"/>
                          <a:pt x="2360436" y="0"/>
                        </a:cubicBezTo>
                        <a:cubicBezTo>
                          <a:pt x="2397381" y="-8007"/>
                          <a:pt x="2427874" y="33523"/>
                          <a:pt x="2422618" y="62182"/>
                        </a:cubicBezTo>
                        <a:cubicBezTo>
                          <a:pt x="2480703" y="301888"/>
                          <a:pt x="2382937" y="502184"/>
                          <a:pt x="2422618" y="675074"/>
                        </a:cubicBezTo>
                        <a:cubicBezTo>
                          <a:pt x="2462299" y="847964"/>
                          <a:pt x="2389431" y="1010969"/>
                          <a:pt x="2422618" y="1270619"/>
                        </a:cubicBezTo>
                        <a:cubicBezTo>
                          <a:pt x="2455805" y="1530270"/>
                          <a:pt x="2380593" y="1592812"/>
                          <a:pt x="2422618" y="1796781"/>
                        </a:cubicBezTo>
                        <a:cubicBezTo>
                          <a:pt x="2421487" y="1834649"/>
                          <a:pt x="2393224" y="1854068"/>
                          <a:pt x="2360436" y="1858963"/>
                        </a:cubicBezTo>
                        <a:cubicBezTo>
                          <a:pt x="2196294" y="1902561"/>
                          <a:pt x="1989335" y="1842477"/>
                          <a:pt x="1785873" y="1858963"/>
                        </a:cubicBezTo>
                        <a:cubicBezTo>
                          <a:pt x="1582411" y="1875449"/>
                          <a:pt x="1380550" y="1835780"/>
                          <a:pt x="1257274" y="1858963"/>
                        </a:cubicBezTo>
                        <a:cubicBezTo>
                          <a:pt x="1133998" y="1882146"/>
                          <a:pt x="859495" y="1841218"/>
                          <a:pt x="751658" y="1858963"/>
                        </a:cubicBezTo>
                        <a:cubicBezTo>
                          <a:pt x="643821" y="1876708"/>
                          <a:pt x="228362" y="1807429"/>
                          <a:pt x="62182" y="1858963"/>
                        </a:cubicBezTo>
                        <a:cubicBezTo>
                          <a:pt x="27006" y="1862083"/>
                          <a:pt x="6358" y="1832947"/>
                          <a:pt x="0" y="1796781"/>
                        </a:cubicBezTo>
                        <a:cubicBezTo>
                          <a:pt x="-51402" y="1536790"/>
                          <a:pt x="3072" y="1353329"/>
                          <a:pt x="0" y="1201235"/>
                        </a:cubicBezTo>
                        <a:cubicBezTo>
                          <a:pt x="-3072" y="1049141"/>
                          <a:pt x="47679" y="920235"/>
                          <a:pt x="0" y="657728"/>
                        </a:cubicBezTo>
                        <a:cubicBezTo>
                          <a:pt x="-47679" y="395221"/>
                          <a:pt x="35118" y="314000"/>
                          <a:pt x="0" y="62182"/>
                        </a:cubicBezTo>
                        <a:close/>
                      </a:path>
                      <a:path w="2422618" h="1858963" stroke="0" extrusionOk="0">
                        <a:moveTo>
                          <a:pt x="0" y="62182"/>
                        </a:moveTo>
                        <a:cubicBezTo>
                          <a:pt x="-2967" y="26010"/>
                          <a:pt x="21308" y="2451"/>
                          <a:pt x="62182" y="0"/>
                        </a:cubicBezTo>
                        <a:cubicBezTo>
                          <a:pt x="227971" y="-23608"/>
                          <a:pt x="484578" y="8330"/>
                          <a:pt x="682711" y="0"/>
                        </a:cubicBezTo>
                        <a:cubicBezTo>
                          <a:pt x="880844" y="-8330"/>
                          <a:pt x="1027668" y="28518"/>
                          <a:pt x="1234292" y="0"/>
                        </a:cubicBezTo>
                        <a:cubicBezTo>
                          <a:pt x="1440916" y="-28518"/>
                          <a:pt x="1563517" y="6127"/>
                          <a:pt x="1762890" y="0"/>
                        </a:cubicBezTo>
                        <a:cubicBezTo>
                          <a:pt x="1962263" y="-6127"/>
                          <a:pt x="2207118" y="27950"/>
                          <a:pt x="2360436" y="0"/>
                        </a:cubicBezTo>
                        <a:cubicBezTo>
                          <a:pt x="2397148" y="-4877"/>
                          <a:pt x="2416678" y="26930"/>
                          <a:pt x="2422618" y="62182"/>
                        </a:cubicBezTo>
                        <a:cubicBezTo>
                          <a:pt x="2452833" y="306593"/>
                          <a:pt x="2401691" y="508859"/>
                          <a:pt x="2422618" y="640382"/>
                        </a:cubicBezTo>
                        <a:cubicBezTo>
                          <a:pt x="2443545" y="771905"/>
                          <a:pt x="2366582" y="1086661"/>
                          <a:pt x="2422618" y="1253273"/>
                        </a:cubicBezTo>
                        <a:cubicBezTo>
                          <a:pt x="2478654" y="1419885"/>
                          <a:pt x="2362801" y="1588260"/>
                          <a:pt x="2422618" y="1796781"/>
                        </a:cubicBezTo>
                        <a:cubicBezTo>
                          <a:pt x="2420414" y="1830997"/>
                          <a:pt x="2395893" y="1855904"/>
                          <a:pt x="2360436" y="1858963"/>
                        </a:cubicBezTo>
                        <a:cubicBezTo>
                          <a:pt x="2068318" y="1915556"/>
                          <a:pt x="2048531" y="1805987"/>
                          <a:pt x="1762890" y="1858963"/>
                        </a:cubicBezTo>
                        <a:cubicBezTo>
                          <a:pt x="1477249" y="1911939"/>
                          <a:pt x="1426019" y="1857122"/>
                          <a:pt x="1142361" y="1858963"/>
                        </a:cubicBezTo>
                        <a:cubicBezTo>
                          <a:pt x="858703" y="1860804"/>
                          <a:pt x="433825" y="1742101"/>
                          <a:pt x="62182" y="1858963"/>
                        </a:cubicBezTo>
                        <a:cubicBezTo>
                          <a:pt x="22178" y="1859893"/>
                          <a:pt x="-677" y="1830656"/>
                          <a:pt x="0" y="1796781"/>
                        </a:cubicBezTo>
                        <a:cubicBezTo>
                          <a:pt x="-29895" y="1515509"/>
                          <a:pt x="39936" y="1490390"/>
                          <a:pt x="0" y="1201235"/>
                        </a:cubicBezTo>
                        <a:cubicBezTo>
                          <a:pt x="-39936" y="912080"/>
                          <a:pt x="29602" y="773487"/>
                          <a:pt x="0" y="623036"/>
                        </a:cubicBezTo>
                        <a:cubicBezTo>
                          <a:pt x="-29602" y="472585"/>
                          <a:pt x="66784" y="339113"/>
                          <a:pt x="0" y="6218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9" name="Obrázek 28">
            <a:extLst>
              <a:ext uri="{FF2B5EF4-FFF2-40B4-BE49-F238E27FC236}">
                <a16:creationId xmlns:a16="http://schemas.microsoft.com/office/drawing/2014/main" id="{FD93BC6B-5191-808D-AC65-7AA2C60A22F6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7749121" y="3751370"/>
            <a:ext cx="1425954" cy="842850"/>
          </a:xfrm>
          <a:prstGeom prst="rect">
            <a:avLst/>
          </a:prstGeom>
        </p:spPr>
      </p:pic>
      <p:pic>
        <p:nvPicPr>
          <p:cNvPr id="31" name="Obrázek 30">
            <a:extLst>
              <a:ext uri="{FF2B5EF4-FFF2-40B4-BE49-F238E27FC236}">
                <a16:creationId xmlns:a16="http://schemas.microsoft.com/office/drawing/2014/main" id="{E91175CA-BCB1-A05F-502C-852A793DD1F8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/>
          <a:stretch/>
        </p:blipFill>
        <p:spPr>
          <a:xfrm>
            <a:off x="9992284" y="3496801"/>
            <a:ext cx="768440" cy="1447135"/>
          </a:xfrm>
          <a:prstGeom prst="rect">
            <a:avLst/>
          </a:prstGeom>
        </p:spPr>
      </p:pic>
      <p:sp>
        <p:nvSpPr>
          <p:cNvPr id="3" name="Zástupný symbol pro číslo snímku 5">
            <a:extLst>
              <a:ext uri="{FF2B5EF4-FFF2-40B4-BE49-F238E27FC236}">
                <a16:creationId xmlns:a16="http://schemas.microsoft.com/office/drawing/2014/main" id="{06E19786-90D8-9DF0-43D8-FD1E43C2510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54805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5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457201" y="228600"/>
            <a:ext cx="9366250" cy="867746"/>
          </a:xfrm>
          <a:prstGeom prst="rect">
            <a:avLst/>
          </a:prstGeom>
          <a:effectLst>
            <a:outerShdw dist="50800" dir="2700000" algn="tl" rotWithShape="0">
              <a:schemeClr val="accent5"/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 defTabSz="91440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accent5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cs-CZ" dirty="0">
                <a:solidFill>
                  <a:schemeClr val="accent4"/>
                </a:solidFill>
                <a:latin typeface="+mj-lt"/>
                <a:sym typeface="Avenir"/>
              </a:rPr>
              <a:t>SERVERY</a:t>
            </a:r>
            <a:endParaRPr dirty="0">
              <a:solidFill>
                <a:schemeClr val="accent4"/>
              </a:solidFill>
              <a:latin typeface="+mj-lt"/>
              <a:sym typeface="Avenir"/>
            </a:endParaRPr>
          </a:p>
        </p:txBody>
      </p:sp>
      <p:sp>
        <p:nvSpPr>
          <p:cNvPr id="155" name="Google Shape;155;p5"/>
          <p:cNvSpPr txBox="1"/>
          <p:nvPr/>
        </p:nvSpPr>
        <p:spPr>
          <a:xfrm>
            <a:off x="4185443" y="228600"/>
            <a:ext cx="6593682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jsou</a:t>
            </a:r>
            <a:r>
              <a:rPr lang="cs-CZ" sz="2000" b="0" i="0" u="none" strike="noStrike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 </a:t>
            </a:r>
            <a:r>
              <a:rPr lang="cs-CZ" sz="20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p</a:t>
            </a:r>
            <a:r>
              <a:rPr lang="cs-CZ" sz="2000" b="1" i="0" u="none" strike="noStrike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očítače</a:t>
            </a:r>
            <a:r>
              <a:rPr lang="cs-CZ" sz="2000" b="0" i="0" u="none" strike="noStrike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, kde je </a:t>
            </a:r>
            <a:r>
              <a:rPr lang="cs-CZ" sz="2000" b="1" i="0" u="none" strike="noStrike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uloženo</a:t>
            </a:r>
            <a:r>
              <a:rPr lang="cs-CZ" sz="2000" b="0" i="0" u="none" strike="noStrike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 velké množství dat, a které poskytují nějaké </a:t>
            </a:r>
            <a:r>
              <a:rPr lang="cs-CZ" sz="2000" b="1" i="0" u="none" strike="noStrike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služby</a:t>
            </a:r>
            <a:r>
              <a:rPr lang="en-US" sz="2000" i="0" u="none" strike="noStrike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.</a:t>
            </a:r>
            <a:endParaRPr sz="2000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5C4168E1-AD3D-EA9C-FD05-957F93A3FF7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5</a:t>
            </a:fld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9541F0B-881E-8410-6C8E-8FEA28CE8B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3" t="15125" r="29613" b="22433"/>
          <a:stretch/>
        </p:blipFill>
        <p:spPr>
          <a:xfrm>
            <a:off x="5232400" y="1493201"/>
            <a:ext cx="6502400" cy="3840799"/>
          </a:xfrm>
          <a:prstGeom prst="roundRect">
            <a:avLst>
              <a:gd name="adj" fmla="val 2139"/>
            </a:avLst>
          </a:prstGeom>
          <a:solidFill>
            <a:schemeClr val="accent4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13" name="Obrázek 12" descr="Obsah obrázku elektronika, Elektronické inženýrství, Počítačová komponenta, Elektronická součástka&#10;&#10;Popis byl vytvořen automaticky">
            <a:extLst>
              <a:ext uri="{FF2B5EF4-FFF2-40B4-BE49-F238E27FC236}">
                <a16:creationId xmlns:a16="http://schemas.microsoft.com/office/drawing/2014/main" id="{22ECF1E5-FD2A-A336-DB1A-AAACFE9264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2167" t="-28259" r="836" b="-27974"/>
          <a:stretch/>
        </p:blipFill>
        <p:spPr>
          <a:xfrm>
            <a:off x="457199" y="1463656"/>
            <a:ext cx="3870344" cy="387034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ctr" rotWithShape="0">
              <a:schemeClr val="accent1"/>
            </a:outerShdw>
          </a:effectLst>
        </p:spPr>
      </p:pic>
      <p:sp>
        <p:nvSpPr>
          <p:cNvPr id="14" name="Google Shape;101;p1">
            <a:extLst>
              <a:ext uri="{FF2B5EF4-FFF2-40B4-BE49-F238E27FC236}">
                <a16:creationId xmlns:a16="http://schemas.microsoft.com/office/drawing/2014/main" id="{2871E08A-3FDA-9101-6330-A04D21F96CBB}"/>
              </a:ext>
            </a:extLst>
          </p:cNvPr>
          <p:cNvSpPr txBox="1">
            <a:spLocks/>
          </p:cNvSpPr>
          <p:nvPr/>
        </p:nvSpPr>
        <p:spPr>
          <a:xfrm>
            <a:off x="4276725" y="6172200"/>
            <a:ext cx="6502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800" dirty="0">
                <a:solidFill>
                  <a:schemeClr val="accent6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1] Dmitry </a:t>
            </a:r>
            <a:r>
              <a:rPr lang="en-US" sz="800" dirty="0" err="1">
                <a:solidFill>
                  <a:schemeClr val="accent6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Nosachev</a:t>
            </a:r>
            <a:r>
              <a:rPr lang="en-US" sz="800" dirty="0">
                <a:solidFill>
                  <a:schemeClr val="accent6">
                    <a:lumMod val="75000"/>
                  </a:schemeClr>
                </a:solidFill>
              </a:rPr>
              <a:t>; </a:t>
            </a:r>
            <a:r>
              <a:rPr lang="en-US" sz="800" dirty="0">
                <a:solidFill>
                  <a:schemeClr val="accent6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 4.0 Deed</a:t>
            </a:r>
            <a:endParaRPr lang="cs-CZ" sz="8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cs-CZ" sz="800" dirty="0">
                <a:solidFill>
                  <a:schemeClr val="accent6">
                    <a:lumMod val="7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</a:t>
            </a:r>
            <a:r>
              <a:rPr lang="en-US" sz="800" dirty="0">
                <a:solidFill>
                  <a:schemeClr val="accent6">
                    <a:lumMod val="7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] Image by </a:t>
            </a:r>
            <a:r>
              <a:rPr lang="en-US" sz="800" dirty="0" err="1">
                <a:solidFill>
                  <a:schemeClr val="accent6">
                    <a:lumMod val="7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benzoix</a:t>
            </a:r>
            <a:r>
              <a:rPr lang="en-US" sz="800" dirty="0">
                <a:solidFill>
                  <a:schemeClr val="accent6">
                    <a:lumMod val="7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on </a:t>
            </a:r>
            <a:r>
              <a:rPr lang="en-US" sz="800" dirty="0" err="1">
                <a:solidFill>
                  <a:schemeClr val="accent6">
                    <a:lumMod val="7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lang="en-US" sz="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Google Shape;101;p1">
            <a:extLst>
              <a:ext uri="{FF2B5EF4-FFF2-40B4-BE49-F238E27FC236}">
                <a16:creationId xmlns:a16="http://schemas.microsoft.com/office/drawing/2014/main" id="{06E65F66-EB01-42D8-0FD2-5946F49A12D1}"/>
              </a:ext>
            </a:extLst>
          </p:cNvPr>
          <p:cNvSpPr txBox="1">
            <a:spLocks/>
          </p:cNvSpPr>
          <p:nvPr/>
        </p:nvSpPr>
        <p:spPr>
          <a:xfrm>
            <a:off x="3982916" y="3291375"/>
            <a:ext cx="344628" cy="31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-US" sz="800" dirty="0">
                <a:solidFill>
                  <a:schemeClr val="accent6">
                    <a:lumMod val="75000"/>
                  </a:schemeClr>
                </a:solidFill>
              </a:rPr>
              <a:t>1]</a:t>
            </a:r>
          </a:p>
        </p:txBody>
      </p:sp>
      <p:sp>
        <p:nvSpPr>
          <p:cNvPr id="2" name="Google Shape;101;p1">
            <a:extLst>
              <a:ext uri="{FF2B5EF4-FFF2-40B4-BE49-F238E27FC236}">
                <a16:creationId xmlns:a16="http://schemas.microsoft.com/office/drawing/2014/main" id="{CB6BBA35-9683-C87D-0501-8D6C72A47CCA}"/>
              </a:ext>
            </a:extLst>
          </p:cNvPr>
          <p:cNvSpPr txBox="1">
            <a:spLocks/>
          </p:cNvSpPr>
          <p:nvPr/>
        </p:nvSpPr>
        <p:spPr>
          <a:xfrm>
            <a:off x="10961688" y="3291375"/>
            <a:ext cx="773112" cy="31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-US" sz="800" dirty="0">
                <a:solidFill>
                  <a:schemeClr val="accent6">
                    <a:lumMod val="75000"/>
                  </a:schemeClr>
                </a:solidFill>
              </a:rPr>
              <a:t>2]</a:t>
            </a: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7" name="Ovál 86">
            <a:extLst>
              <a:ext uri="{FF2B5EF4-FFF2-40B4-BE49-F238E27FC236}">
                <a16:creationId xmlns:a16="http://schemas.microsoft.com/office/drawing/2014/main" id="{5B94F369-9056-1484-2D06-0A07B5A28A16}"/>
              </a:ext>
            </a:extLst>
          </p:cNvPr>
          <p:cNvSpPr/>
          <p:nvPr/>
        </p:nvSpPr>
        <p:spPr>
          <a:xfrm>
            <a:off x="1844733" y="2988419"/>
            <a:ext cx="230992" cy="230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2" name="Ovál 121">
            <a:extLst>
              <a:ext uri="{FF2B5EF4-FFF2-40B4-BE49-F238E27FC236}">
                <a16:creationId xmlns:a16="http://schemas.microsoft.com/office/drawing/2014/main" id="{83B5F144-C762-8CE5-E7C9-14985DD247A7}"/>
              </a:ext>
            </a:extLst>
          </p:cNvPr>
          <p:cNvSpPr/>
          <p:nvPr/>
        </p:nvSpPr>
        <p:spPr>
          <a:xfrm>
            <a:off x="1872157" y="3087295"/>
            <a:ext cx="230992" cy="230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2" name="Ovál 81">
            <a:extLst>
              <a:ext uri="{FF2B5EF4-FFF2-40B4-BE49-F238E27FC236}">
                <a16:creationId xmlns:a16="http://schemas.microsoft.com/office/drawing/2014/main" id="{CE44031C-587E-CB9C-E95A-7294B2708E75}"/>
              </a:ext>
            </a:extLst>
          </p:cNvPr>
          <p:cNvSpPr/>
          <p:nvPr/>
        </p:nvSpPr>
        <p:spPr>
          <a:xfrm>
            <a:off x="990703" y="2268396"/>
            <a:ext cx="230992" cy="230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pojnice: pravoúhlá 48">
            <a:extLst>
              <a:ext uri="{FF2B5EF4-FFF2-40B4-BE49-F238E27FC236}">
                <a16:creationId xmlns:a16="http://schemas.microsoft.com/office/drawing/2014/main" id="{45AB09D8-7679-638D-0348-F2EEB8548773}"/>
              </a:ext>
            </a:extLst>
          </p:cNvPr>
          <p:cNvCxnSpPr>
            <a:cxnSpLocks/>
            <a:stCxn id="82" idx="0"/>
            <a:endCxn id="32" idx="1"/>
          </p:cNvCxnSpPr>
          <p:nvPr/>
        </p:nvCxnSpPr>
        <p:spPr>
          <a:xfrm rot="5400000" flipH="1" flipV="1">
            <a:off x="1835154" y="773813"/>
            <a:ext cx="765629" cy="2223539"/>
          </a:xfrm>
          <a:prstGeom prst="bentConnector2">
            <a:avLst/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D9F48456-22B8-D7E0-8BFD-CFDE484336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57200" y="1584085"/>
            <a:ext cx="1829725" cy="2357631"/>
          </a:xfrm>
          <a:prstGeom prst="rect">
            <a:avLst/>
          </a:prstGeom>
        </p:spPr>
      </p:pic>
      <p:sp>
        <p:nvSpPr>
          <p:cNvPr id="55" name="Obdélník: se zakulacenými rohy 54">
            <a:extLst>
              <a:ext uri="{FF2B5EF4-FFF2-40B4-BE49-F238E27FC236}">
                <a16:creationId xmlns:a16="http://schemas.microsoft.com/office/drawing/2014/main" id="{72CF4DE1-97F7-DF1C-77D8-2D4A73ACF7DB}"/>
              </a:ext>
            </a:extLst>
          </p:cNvPr>
          <p:cNvSpPr/>
          <p:nvPr/>
        </p:nvSpPr>
        <p:spPr>
          <a:xfrm>
            <a:off x="10007600" y="1249365"/>
            <a:ext cx="1727200" cy="1020760"/>
          </a:xfrm>
          <a:prstGeom prst="roundRect">
            <a:avLst>
              <a:gd name="adj" fmla="val 3345"/>
            </a:avLst>
          </a:prstGeom>
          <a:solidFill>
            <a:schemeClr val="accent4"/>
          </a:solidFill>
          <a:ln w="28575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22618"/>
                      <a:gd name="connsiteY0" fmla="*/ 62182 h 1858963"/>
                      <a:gd name="connsiteX1" fmla="*/ 62182 w 2422618"/>
                      <a:gd name="connsiteY1" fmla="*/ 0 h 1858963"/>
                      <a:gd name="connsiteX2" fmla="*/ 659728 w 2422618"/>
                      <a:gd name="connsiteY2" fmla="*/ 0 h 1858963"/>
                      <a:gd name="connsiteX3" fmla="*/ 1188326 w 2422618"/>
                      <a:gd name="connsiteY3" fmla="*/ 0 h 1858963"/>
                      <a:gd name="connsiteX4" fmla="*/ 1762890 w 2422618"/>
                      <a:gd name="connsiteY4" fmla="*/ 0 h 1858963"/>
                      <a:gd name="connsiteX5" fmla="*/ 2360436 w 2422618"/>
                      <a:gd name="connsiteY5" fmla="*/ 0 h 1858963"/>
                      <a:gd name="connsiteX6" fmla="*/ 2422618 w 2422618"/>
                      <a:gd name="connsiteY6" fmla="*/ 62182 h 1858963"/>
                      <a:gd name="connsiteX7" fmla="*/ 2422618 w 2422618"/>
                      <a:gd name="connsiteY7" fmla="*/ 675074 h 1858963"/>
                      <a:gd name="connsiteX8" fmla="*/ 2422618 w 2422618"/>
                      <a:gd name="connsiteY8" fmla="*/ 1270619 h 1858963"/>
                      <a:gd name="connsiteX9" fmla="*/ 2422618 w 2422618"/>
                      <a:gd name="connsiteY9" fmla="*/ 1796781 h 1858963"/>
                      <a:gd name="connsiteX10" fmla="*/ 2360436 w 2422618"/>
                      <a:gd name="connsiteY10" fmla="*/ 1858963 h 1858963"/>
                      <a:gd name="connsiteX11" fmla="*/ 1785873 w 2422618"/>
                      <a:gd name="connsiteY11" fmla="*/ 1858963 h 1858963"/>
                      <a:gd name="connsiteX12" fmla="*/ 1257274 w 2422618"/>
                      <a:gd name="connsiteY12" fmla="*/ 1858963 h 1858963"/>
                      <a:gd name="connsiteX13" fmla="*/ 751658 w 2422618"/>
                      <a:gd name="connsiteY13" fmla="*/ 1858963 h 1858963"/>
                      <a:gd name="connsiteX14" fmla="*/ 62182 w 2422618"/>
                      <a:gd name="connsiteY14" fmla="*/ 1858963 h 1858963"/>
                      <a:gd name="connsiteX15" fmla="*/ 0 w 2422618"/>
                      <a:gd name="connsiteY15" fmla="*/ 1796781 h 1858963"/>
                      <a:gd name="connsiteX16" fmla="*/ 0 w 2422618"/>
                      <a:gd name="connsiteY16" fmla="*/ 1201235 h 1858963"/>
                      <a:gd name="connsiteX17" fmla="*/ 0 w 2422618"/>
                      <a:gd name="connsiteY17" fmla="*/ 657728 h 1858963"/>
                      <a:gd name="connsiteX18" fmla="*/ 0 w 2422618"/>
                      <a:gd name="connsiteY18" fmla="*/ 62182 h 1858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422618" h="1858963" fill="none" extrusionOk="0">
                        <a:moveTo>
                          <a:pt x="0" y="62182"/>
                        </a:moveTo>
                        <a:cubicBezTo>
                          <a:pt x="-2928" y="27961"/>
                          <a:pt x="31665" y="-6895"/>
                          <a:pt x="62182" y="0"/>
                        </a:cubicBezTo>
                        <a:cubicBezTo>
                          <a:pt x="327420" y="-44535"/>
                          <a:pt x="385880" y="48656"/>
                          <a:pt x="659728" y="0"/>
                        </a:cubicBezTo>
                        <a:cubicBezTo>
                          <a:pt x="933576" y="-48656"/>
                          <a:pt x="938313" y="40736"/>
                          <a:pt x="1188326" y="0"/>
                        </a:cubicBezTo>
                        <a:cubicBezTo>
                          <a:pt x="1438339" y="-40736"/>
                          <a:pt x="1554524" y="21538"/>
                          <a:pt x="1762890" y="0"/>
                        </a:cubicBezTo>
                        <a:cubicBezTo>
                          <a:pt x="1971256" y="-21538"/>
                          <a:pt x="2206879" y="26801"/>
                          <a:pt x="2360436" y="0"/>
                        </a:cubicBezTo>
                        <a:cubicBezTo>
                          <a:pt x="2397381" y="-8007"/>
                          <a:pt x="2427874" y="33523"/>
                          <a:pt x="2422618" y="62182"/>
                        </a:cubicBezTo>
                        <a:cubicBezTo>
                          <a:pt x="2480703" y="301888"/>
                          <a:pt x="2382937" y="502184"/>
                          <a:pt x="2422618" y="675074"/>
                        </a:cubicBezTo>
                        <a:cubicBezTo>
                          <a:pt x="2462299" y="847964"/>
                          <a:pt x="2389431" y="1010969"/>
                          <a:pt x="2422618" y="1270619"/>
                        </a:cubicBezTo>
                        <a:cubicBezTo>
                          <a:pt x="2455805" y="1530270"/>
                          <a:pt x="2380593" y="1592812"/>
                          <a:pt x="2422618" y="1796781"/>
                        </a:cubicBezTo>
                        <a:cubicBezTo>
                          <a:pt x="2421487" y="1834649"/>
                          <a:pt x="2393224" y="1854068"/>
                          <a:pt x="2360436" y="1858963"/>
                        </a:cubicBezTo>
                        <a:cubicBezTo>
                          <a:pt x="2196294" y="1902561"/>
                          <a:pt x="1989335" y="1842477"/>
                          <a:pt x="1785873" y="1858963"/>
                        </a:cubicBezTo>
                        <a:cubicBezTo>
                          <a:pt x="1582411" y="1875449"/>
                          <a:pt x="1380550" y="1835780"/>
                          <a:pt x="1257274" y="1858963"/>
                        </a:cubicBezTo>
                        <a:cubicBezTo>
                          <a:pt x="1133998" y="1882146"/>
                          <a:pt x="859495" y="1841218"/>
                          <a:pt x="751658" y="1858963"/>
                        </a:cubicBezTo>
                        <a:cubicBezTo>
                          <a:pt x="643821" y="1876708"/>
                          <a:pt x="228362" y="1807429"/>
                          <a:pt x="62182" y="1858963"/>
                        </a:cubicBezTo>
                        <a:cubicBezTo>
                          <a:pt x="27006" y="1862083"/>
                          <a:pt x="6358" y="1832947"/>
                          <a:pt x="0" y="1796781"/>
                        </a:cubicBezTo>
                        <a:cubicBezTo>
                          <a:pt x="-51402" y="1536790"/>
                          <a:pt x="3072" y="1353329"/>
                          <a:pt x="0" y="1201235"/>
                        </a:cubicBezTo>
                        <a:cubicBezTo>
                          <a:pt x="-3072" y="1049141"/>
                          <a:pt x="47679" y="920235"/>
                          <a:pt x="0" y="657728"/>
                        </a:cubicBezTo>
                        <a:cubicBezTo>
                          <a:pt x="-47679" y="395221"/>
                          <a:pt x="35118" y="314000"/>
                          <a:pt x="0" y="62182"/>
                        </a:cubicBezTo>
                        <a:close/>
                      </a:path>
                      <a:path w="2422618" h="1858963" stroke="0" extrusionOk="0">
                        <a:moveTo>
                          <a:pt x="0" y="62182"/>
                        </a:moveTo>
                        <a:cubicBezTo>
                          <a:pt x="-2967" y="26010"/>
                          <a:pt x="21308" y="2451"/>
                          <a:pt x="62182" y="0"/>
                        </a:cubicBezTo>
                        <a:cubicBezTo>
                          <a:pt x="227971" y="-23608"/>
                          <a:pt x="484578" y="8330"/>
                          <a:pt x="682711" y="0"/>
                        </a:cubicBezTo>
                        <a:cubicBezTo>
                          <a:pt x="880844" y="-8330"/>
                          <a:pt x="1027668" y="28518"/>
                          <a:pt x="1234292" y="0"/>
                        </a:cubicBezTo>
                        <a:cubicBezTo>
                          <a:pt x="1440916" y="-28518"/>
                          <a:pt x="1563517" y="6127"/>
                          <a:pt x="1762890" y="0"/>
                        </a:cubicBezTo>
                        <a:cubicBezTo>
                          <a:pt x="1962263" y="-6127"/>
                          <a:pt x="2207118" y="27950"/>
                          <a:pt x="2360436" y="0"/>
                        </a:cubicBezTo>
                        <a:cubicBezTo>
                          <a:pt x="2397148" y="-4877"/>
                          <a:pt x="2416678" y="26930"/>
                          <a:pt x="2422618" y="62182"/>
                        </a:cubicBezTo>
                        <a:cubicBezTo>
                          <a:pt x="2452833" y="306593"/>
                          <a:pt x="2401691" y="508859"/>
                          <a:pt x="2422618" y="640382"/>
                        </a:cubicBezTo>
                        <a:cubicBezTo>
                          <a:pt x="2443545" y="771905"/>
                          <a:pt x="2366582" y="1086661"/>
                          <a:pt x="2422618" y="1253273"/>
                        </a:cubicBezTo>
                        <a:cubicBezTo>
                          <a:pt x="2478654" y="1419885"/>
                          <a:pt x="2362801" y="1588260"/>
                          <a:pt x="2422618" y="1796781"/>
                        </a:cubicBezTo>
                        <a:cubicBezTo>
                          <a:pt x="2420414" y="1830997"/>
                          <a:pt x="2395893" y="1855904"/>
                          <a:pt x="2360436" y="1858963"/>
                        </a:cubicBezTo>
                        <a:cubicBezTo>
                          <a:pt x="2068318" y="1915556"/>
                          <a:pt x="2048531" y="1805987"/>
                          <a:pt x="1762890" y="1858963"/>
                        </a:cubicBezTo>
                        <a:cubicBezTo>
                          <a:pt x="1477249" y="1911939"/>
                          <a:pt x="1426019" y="1857122"/>
                          <a:pt x="1142361" y="1858963"/>
                        </a:cubicBezTo>
                        <a:cubicBezTo>
                          <a:pt x="858703" y="1860804"/>
                          <a:pt x="433825" y="1742101"/>
                          <a:pt x="62182" y="1858963"/>
                        </a:cubicBezTo>
                        <a:cubicBezTo>
                          <a:pt x="22178" y="1859893"/>
                          <a:pt x="-677" y="1830656"/>
                          <a:pt x="0" y="1796781"/>
                        </a:cubicBezTo>
                        <a:cubicBezTo>
                          <a:pt x="-29895" y="1515509"/>
                          <a:pt x="39936" y="1490390"/>
                          <a:pt x="0" y="1201235"/>
                        </a:cubicBezTo>
                        <a:cubicBezTo>
                          <a:pt x="-39936" y="912080"/>
                          <a:pt x="29602" y="773487"/>
                          <a:pt x="0" y="623036"/>
                        </a:cubicBezTo>
                        <a:cubicBezTo>
                          <a:pt x="-29602" y="472585"/>
                          <a:pt x="66784" y="339113"/>
                          <a:pt x="0" y="6218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Obdélník: se zakulacenými rohy 31">
            <a:extLst>
              <a:ext uri="{FF2B5EF4-FFF2-40B4-BE49-F238E27FC236}">
                <a16:creationId xmlns:a16="http://schemas.microsoft.com/office/drawing/2014/main" id="{FDA0A361-32BE-77B5-59DA-FC98298F8B95}"/>
              </a:ext>
            </a:extLst>
          </p:cNvPr>
          <p:cNvSpPr/>
          <p:nvPr/>
        </p:nvSpPr>
        <p:spPr>
          <a:xfrm>
            <a:off x="3329738" y="1255212"/>
            <a:ext cx="3578607" cy="495110"/>
          </a:xfrm>
          <a:prstGeom prst="roundRect">
            <a:avLst>
              <a:gd name="adj" fmla="val 18663"/>
            </a:avLst>
          </a:prstGeom>
          <a:solidFill>
            <a:schemeClr val="accent1"/>
          </a:solidFill>
          <a:ln>
            <a:solidFill>
              <a:schemeClr val="accent4"/>
            </a:solidFill>
          </a:ln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8DC8BF6-350C-C2DD-2585-645020BB5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7066280" cy="838199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>
              <a:lnSpc>
                <a:spcPct val="90000"/>
              </a:lnSpc>
              <a:buClr>
                <a:schemeClr val="lt1"/>
              </a:buClr>
              <a:buSzPts val="4400"/>
            </a:pPr>
            <a:r>
              <a:rPr lang="cs-CZ" sz="3600" b="1" dirty="0">
                <a:solidFill>
                  <a:schemeClr val="accent4"/>
                </a:solidFill>
              </a:rPr>
              <a:t>Servery plní naše požadavky</a:t>
            </a:r>
            <a:endParaRPr lang="en-US" sz="3600" b="1" dirty="0">
              <a:solidFill>
                <a:schemeClr val="accent4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F81BD62-8DE1-9392-829C-71DE8B721B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455358" y="427587"/>
            <a:ext cx="4279442" cy="452717"/>
          </a:xfrm>
        </p:spPr>
        <p:txBody>
          <a:bodyPr anchor="b">
            <a:normAutofit/>
          </a:bodyPr>
          <a:lstStyle/>
          <a:p>
            <a:pPr marL="0" indent="0">
              <a:buNone/>
            </a:pPr>
            <a:r>
              <a:rPr lang="cs-CZ" sz="2000" b="1" i="1" dirty="0">
                <a:solidFill>
                  <a:schemeClr val="accent4"/>
                </a:solidFill>
                <a:latin typeface="+mj-lt"/>
              </a:rPr>
              <a:t>serve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– angl. sloužit</a:t>
            </a:r>
            <a:endParaRPr lang="en-US" sz="2000" i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0E52F03B-08D7-6AFA-37E4-E8FEA944BD1C}"/>
              </a:ext>
            </a:extLst>
          </p:cNvPr>
          <p:cNvSpPr txBox="1"/>
          <p:nvPr/>
        </p:nvSpPr>
        <p:spPr>
          <a:xfrm>
            <a:off x="10006548" y="1249364"/>
            <a:ext cx="1728252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000">
                <a:solidFill>
                  <a:schemeClr val="accent4"/>
                </a:solidFill>
                <a:latin typeface="+mn-lt"/>
                <a:ea typeface="Avenir"/>
                <a:cs typeface="Avenir"/>
              </a:defRPr>
            </a:lvl1pPr>
          </a:lstStyle>
          <a:p>
            <a:r>
              <a:rPr lang="cs-CZ" b="1" dirty="0">
                <a:solidFill>
                  <a:schemeClr val="bg1"/>
                </a:solidFill>
              </a:rPr>
              <a:t>YouTube server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4" name="Google Shape;155;p5">
            <a:extLst>
              <a:ext uri="{FF2B5EF4-FFF2-40B4-BE49-F238E27FC236}">
                <a16:creationId xmlns:a16="http://schemas.microsoft.com/office/drawing/2014/main" id="{BFC98B27-1B60-7C35-274D-E1B4F1A738DD}"/>
              </a:ext>
            </a:extLst>
          </p:cNvPr>
          <p:cNvSpPr txBox="1"/>
          <p:nvPr/>
        </p:nvSpPr>
        <p:spPr>
          <a:xfrm>
            <a:off x="3326674" y="1255212"/>
            <a:ext cx="3581671" cy="49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4000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Uka</a:t>
            </a:r>
            <a:r>
              <a:rPr lang="cs-CZ" sz="2000" dirty="0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ž mi video o kočičkách</a:t>
            </a:r>
            <a:endParaRPr sz="2000" dirty="0">
              <a:solidFill>
                <a:schemeClr val="bg1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pic>
        <p:nvPicPr>
          <p:cNvPr id="30" name="Obrázek 29">
            <a:extLst>
              <a:ext uri="{FF2B5EF4-FFF2-40B4-BE49-F238E27FC236}">
                <a16:creationId xmlns:a16="http://schemas.microsoft.com/office/drawing/2014/main" id="{DBBA3403-9C16-20C9-A94C-B4D2AF840A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440317" y="2042508"/>
            <a:ext cx="860711" cy="508748"/>
          </a:xfrm>
          <a:prstGeom prst="rect">
            <a:avLst/>
          </a:prstGeom>
        </p:spPr>
      </p:pic>
      <p:cxnSp>
        <p:nvCxnSpPr>
          <p:cNvPr id="57" name="Přímá spojnice se šipkou 56">
            <a:extLst>
              <a:ext uri="{FF2B5EF4-FFF2-40B4-BE49-F238E27FC236}">
                <a16:creationId xmlns:a16="http://schemas.microsoft.com/office/drawing/2014/main" id="{9B79D923-28A3-AEE5-5FAA-99753E11A765}"/>
              </a:ext>
            </a:extLst>
          </p:cNvPr>
          <p:cNvCxnSpPr>
            <a:cxnSpLocks/>
            <a:stCxn id="24" idx="3"/>
          </p:cNvCxnSpPr>
          <p:nvPr/>
        </p:nvCxnSpPr>
        <p:spPr>
          <a:xfrm>
            <a:off x="6908345" y="1500734"/>
            <a:ext cx="3098203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pro číslo snímku 5">
            <a:extLst>
              <a:ext uri="{FF2B5EF4-FFF2-40B4-BE49-F238E27FC236}">
                <a16:creationId xmlns:a16="http://schemas.microsoft.com/office/drawing/2014/main" id="{9ECFDCB7-0A40-CFD7-D1C5-996B4AAE4B8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68368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2" name="Ovál 81">
            <a:extLst>
              <a:ext uri="{FF2B5EF4-FFF2-40B4-BE49-F238E27FC236}">
                <a16:creationId xmlns:a16="http://schemas.microsoft.com/office/drawing/2014/main" id="{CE44031C-587E-CB9C-E95A-7294B2708E75}"/>
              </a:ext>
            </a:extLst>
          </p:cNvPr>
          <p:cNvSpPr/>
          <p:nvPr/>
        </p:nvSpPr>
        <p:spPr>
          <a:xfrm>
            <a:off x="990703" y="2268396"/>
            <a:ext cx="230992" cy="230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pojnice: pravoúhlá 48">
            <a:extLst>
              <a:ext uri="{FF2B5EF4-FFF2-40B4-BE49-F238E27FC236}">
                <a16:creationId xmlns:a16="http://schemas.microsoft.com/office/drawing/2014/main" id="{45AB09D8-7679-638D-0348-F2EEB8548773}"/>
              </a:ext>
            </a:extLst>
          </p:cNvPr>
          <p:cNvCxnSpPr>
            <a:cxnSpLocks/>
            <a:stCxn id="82" idx="0"/>
            <a:endCxn id="32" idx="1"/>
          </p:cNvCxnSpPr>
          <p:nvPr/>
        </p:nvCxnSpPr>
        <p:spPr>
          <a:xfrm rot="5400000" flipH="1" flipV="1">
            <a:off x="1835154" y="773813"/>
            <a:ext cx="765629" cy="2223539"/>
          </a:xfrm>
          <a:prstGeom prst="bentConnector2">
            <a:avLst/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>
            <a:extLst>
              <a:ext uri="{FF2B5EF4-FFF2-40B4-BE49-F238E27FC236}">
                <a16:creationId xmlns:a16="http://schemas.microsoft.com/office/drawing/2014/main" id="{8DDA7FDD-097A-B2C1-5FE8-4F8D4748F624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 l="19004" t="12876" r="22202" b="1782"/>
          <a:stretch/>
        </p:blipFill>
        <p:spPr>
          <a:xfrm>
            <a:off x="7455358" y="1630347"/>
            <a:ext cx="1107510" cy="110787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dist="38100" dir="2700000" algn="ctr" rotWithShape="0">
              <a:schemeClr val="accent4"/>
            </a:outerShdw>
          </a:effectLst>
        </p:spPr>
      </p:pic>
      <p:cxnSp>
        <p:nvCxnSpPr>
          <p:cNvPr id="61" name="Přímá spojnice 60">
            <a:extLst>
              <a:ext uri="{FF2B5EF4-FFF2-40B4-BE49-F238E27FC236}">
                <a16:creationId xmlns:a16="http://schemas.microsoft.com/office/drawing/2014/main" id="{755B61A3-C9D0-0514-D69C-5F54C0479427}"/>
              </a:ext>
            </a:extLst>
          </p:cNvPr>
          <p:cNvCxnSpPr>
            <a:cxnSpLocks/>
            <a:endCxn id="17" idx="6"/>
          </p:cNvCxnSpPr>
          <p:nvPr/>
        </p:nvCxnSpPr>
        <p:spPr>
          <a:xfrm flipH="1">
            <a:off x="8562868" y="2184286"/>
            <a:ext cx="1444732" cy="0"/>
          </a:xfrm>
          <a:prstGeom prst="line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D9F48456-22B8-D7E0-8BFD-CFDE484336A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57200" y="1584085"/>
            <a:ext cx="1829725" cy="2357631"/>
          </a:xfrm>
          <a:prstGeom prst="rect">
            <a:avLst/>
          </a:prstGeom>
        </p:spPr>
      </p:pic>
      <p:sp>
        <p:nvSpPr>
          <p:cNvPr id="55" name="Obdélník: se zakulacenými rohy 54">
            <a:extLst>
              <a:ext uri="{FF2B5EF4-FFF2-40B4-BE49-F238E27FC236}">
                <a16:creationId xmlns:a16="http://schemas.microsoft.com/office/drawing/2014/main" id="{72CF4DE1-97F7-DF1C-77D8-2D4A73ACF7DB}"/>
              </a:ext>
            </a:extLst>
          </p:cNvPr>
          <p:cNvSpPr/>
          <p:nvPr/>
        </p:nvSpPr>
        <p:spPr>
          <a:xfrm>
            <a:off x="10007600" y="1249365"/>
            <a:ext cx="1727200" cy="1020760"/>
          </a:xfrm>
          <a:prstGeom prst="roundRect">
            <a:avLst>
              <a:gd name="adj" fmla="val 3345"/>
            </a:avLst>
          </a:prstGeom>
          <a:solidFill>
            <a:schemeClr val="accent4"/>
          </a:solidFill>
          <a:ln w="28575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22618"/>
                      <a:gd name="connsiteY0" fmla="*/ 62182 h 1858963"/>
                      <a:gd name="connsiteX1" fmla="*/ 62182 w 2422618"/>
                      <a:gd name="connsiteY1" fmla="*/ 0 h 1858963"/>
                      <a:gd name="connsiteX2" fmla="*/ 659728 w 2422618"/>
                      <a:gd name="connsiteY2" fmla="*/ 0 h 1858963"/>
                      <a:gd name="connsiteX3" fmla="*/ 1188326 w 2422618"/>
                      <a:gd name="connsiteY3" fmla="*/ 0 h 1858963"/>
                      <a:gd name="connsiteX4" fmla="*/ 1762890 w 2422618"/>
                      <a:gd name="connsiteY4" fmla="*/ 0 h 1858963"/>
                      <a:gd name="connsiteX5" fmla="*/ 2360436 w 2422618"/>
                      <a:gd name="connsiteY5" fmla="*/ 0 h 1858963"/>
                      <a:gd name="connsiteX6" fmla="*/ 2422618 w 2422618"/>
                      <a:gd name="connsiteY6" fmla="*/ 62182 h 1858963"/>
                      <a:gd name="connsiteX7" fmla="*/ 2422618 w 2422618"/>
                      <a:gd name="connsiteY7" fmla="*/ 675074 h 1858963"/>
                      <a:gd name="connsiteX8" fmla="*/ 2422618 w 2422618"/>
                      <a:gd name="connsiteY8" fmla="*/ 1270619 h 1858963"/>
                      <a:gd name="connsiteX9" fmla="*/ 2422618 w 2422618"/>
                      <a:gd name="connsiteY9" fmla="*/ 1796781 h 1858963"/>
                      <a:gd name="connsiteX10" fmla="*/ 2360436 w 2422618"/>
                      <a:gd name="connsiteY10" fmla="*/ 1858963 h 1858963"/>
                      <a:gd name="connsiteX11" fmla="*/ 1785873 w 2422618"/>
                      <a:gd name="connsiteY11" fmla="*/ 1858963 h 1858963"/>
                      <a:gd name="connsiteX12" fmla="*/ 1257274 w 2422618"/>
                      <a:gd name="connsiteY12" fmla="*/ 1858963 h 1858963"/>
                      <a:gd name="connsiteX13" fmla="*/ 751658 w 2422618"/>
                      <a:gd name="connsiteY13" fmla="*/ 1858963 h 1858963"/>
                      <a:gd name="connsiteX14" fmla="*/ 62182 w 2422618"/>
                      <a:gd name="connsiteY14" fmla="*/ 1858963 h 1858963"/>
                      <a:gd name="connsiteX15" fmla="*/ 0 w 2422618"/>
                      <a:gd name="connsiteY15" fmla="*/ 1796781 h 1858963"/>
                      <a:gd name="connsiteX16" fmla="*/ 0 w 2422618"/>
                      <a:gd name="connsiteY16" fmla="*/ 1201235 h 1858963"/>
                      <a:gd name="connsiteX17" fmla="*/ 0 w 2422618"/>
                      <a:gd name="connsiteY17" fmla="*/ 657728 h 1858963"/>
                      <a:gd name="connsiteX18" fmla="*/ 0 w 2422618"/>
                      <a:gd name="connsiteY18" fmla="*/ 62182 h 1858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422618" h="1858963" fill="none" extrusionOk="0">
                        <a:moveTo>
                          <a:pt x="0" y="62182"/>
                        </a:moveTo>
                        <a:cubicBezTo>
                          <a:pt x="-2928" y="27961"/>
                          <a:pt x="31665" y="-6895"/>
                          <a:pt x="62182" y="0"/>
                        </a:cubicBezTo>
                        <a:cubicBezTo>
                          <a:pt x="327420" y="-44535"/>
                          <a:pt x="385880" y="48656"/>
                          <a:pt x="659728" y="0"/>
                        </a:cubicBezTo>
                        <a:cubicBezTo>
                          <a:pt x="933576" y="-48656"/>
                          <a:pt x="938313" y="40736"/>
                          <a:pt x="1188326" y="0"/>
                        </a:cubicBezTo>
                        <a:cubicBezTo>
                          <a:pt x="1438339" y="-40736"/>
                          <a:pt x="1554524" y="21538"/>
                          <a:pt x="1762890" y="0"/>
                        </a:cubicBezTo>
                        <a:cubicBezTo>
                          <a:pt x="1971256" y="-21538"/>
                          <a:pt x="2206879" y="26801"/>
                          <a:pt x="2360436" y="0"/>
                        </a:cubicBezTo>
                        <a:cubicBezTo>
                          <a:pt x="2397381" y="-8007"/>
                          <a:pt x="2427874" y="33523"/>
                          <a:pt x="2422618" y="62182"/>
                        </a:cubicBezTo>
                        <a:cubicBezTo>
                          <a:pt x="2480703" y="301888"/>
                          <a:pt x="2382937" y="502184"/>
                          <a:pt x="2422618" y="675074"/>
                        </a:cubicBezTo>
                        <a:cubicBezTo>
                          <a:pt x="2462299" y="847964"/>
                          <a:pt x="2389431" y="1010969"/>
                          <a:pt x="2422618" y="1270619"/>
                        </a:cubicBezTo>
                        <a:cubicBezTo>
                          <a:pt x="2455805" y="1530270"/>
                          <a:pt x="2380593" y="1592812"/>
                          <a:pt x="2422618" y="1796781"/>
                        </a:cubicBezTo>
                        <a:cubicBezTo>
                          <a:pt x="2421487" y="1834649"/>
                          <a:pt x="2393224" y="1854068"/>
                          <a:pt x="2360436" y="1858963"/>
                        </a:cubicBezTo>
                        <a:cubicBezTo>
                          <a:pt x="2196294" y="1902561"/>
                          <a:pt x="1989335" y="1842477"/>
                          <a:pt x="1785873" y="1858963"/>
                        </a:cubicBezTo>
                        <a:cubicBezTo>
                          <a:pt x="1582411" y="1875449"/>
                          <a:pt x="1380550" y="1835780"/>
                          <a:pt x="1257274" y="1858963"/>
                        </a:cubicBezTo>
                        <a:cubicBezTo>
                          <a:pt x="1133998" y="1882146"/>
                          <a:pt x="859495" y="1841218"/>
                          <a:pt x="751658" y="1858963"/>
                        </a:cubicBezTo>
                        <a:cubicBezTo>
                          <a:pt x="643821" y="1876708"/>
                          <a:pt x="228362" y="1807429"/>
                          <a:pt x="62182" y="1858963"/>
                        </a:cubicBezTo>
                        <a:cubicBezTo>
                          <a:pt x="27006" y="1862083"/>
                          <a:pt x="6358" y="1832947"/>
                          <a:pt x="0" y="1796781"/>
                        </a:cubicBezTo>
                        <a:cubicBezTo>
                          <a:pt x="-51402" y="1536790"/>
                          <a:pt x="3072" y="1353329"/>
                          <a:pt x="0" y="1201235"/>
                        </a:cubicBezTo>
                        <a:cubicBezTo>
                          <a:pt x="-3072" y="1049141"/>
                          <a:pt x="47679" y="920235"/>
                          <a:pt x="0" y="657728"/>
                        </a:cubicBezTo>
                        <a:cubicBezTo>
                          <a:pt x="-47679" y="395221"/>
                          <a:pt x="35118" y="314000"/>
                          <a:pt x="0" y="62182"/>
                        </a:cubicBezTo>
                        <a:close/>
                      </a:path>
                      <a:path w="2422618" h="1858963" stroke="0" extrusionOk="0">
                        <a:moveTo>
                          <a:pt x="0" y="62182"/>
                        </a:moveTo>
                        <a:cubicBezTo>
                          <a:pt x="-2967" y="26010"/>
                          <a:pt x="21308" y="2451"/>
                          <a:pt x="62182" y="0"/>
                        </a:cubicBezTo>
                        <a:cubicBezTo>
                          <a:pt x="227971" y="-23608"/>
                          <a:pt x="484578" y="8330"/>
                          <a:pt x="682711" y="0"/>
                        </a:cubicBezTo>
                        <a:cubicBezTo>
                          <a:pt x="880844" y="-8330"/>
                          <a:pt x="1027668" y="28518"/>
                          <a:pt x="1234292" y="0"/>
                        </a:cubicBezTo>
                        <a:cubicBezTo>
                          <a:pt x="1440916" y="-28518"/>
                          <a:pt x="1563517" y="6127"/>
                          <a:pt x="1762890" y="0"/>
                        </a:cubicBezTo>
                        <a:cubicBezTo>
                          <a:pt x="1962263" y="-6127"/>
                          <a:pt x="2207118" y="27950"/>
                          <a:pt x="2360436" y="0"/>
                        </a:cubicBezTo>
                        <a:cubicBezTo>
                          <a:pt x="2397148" y="-4877"/>
                          <a:pt x="2416678" y="26930"/>
                          <a:pt x="2422618" y="62182"/>
                        </a:cubicBezTo>
                        <a:cubicBezTo>
                          <a:pt x="2452833" y="306593"/>
                          <a:pt x="2401691" y="508859"/>
                          <a:pt x="2422618" y="640382"/>
                        </a:cubicBezTo>
                        <a:cubicBezTo>
                          <a:pt x="2443545" y="771905"/>
                          <a:pt x="2366582" y="1086661"/>
                          <a:pt x="2422618" y="1253273"/>
                        </a:cubicBezTo>
                        <a:cubicBezTo>
                          <a:pt x="2478654" y="1419885"/>
                          <a:pt x="2362801" y="1588260"/>
                          <a:pt x="2422618" y="1796781"/>
                        </a:cubicBezTo>
                        <a:cubicBezTo>
                          <a:pt x="2420414" y="1830997"/>
                          <a:pt x="2395893" y="1855904"/>
                          <a:pt x="2360436" y="1858963"/>
                        </a:cubicBezTo>
                        <a:cubicBezTo>
                          <a:pt x="2068318" y="1915556"/>
                          <a:pt x="2048531" y="1805987"/>
                          <a:pt x="1762890" y="1858963"/>
                        </a:cubicBezTo>
                        <a:cubicBezTo>
                          <a:pt x="1477249" y="1911939"/>
                          <a:pt x="1426019" y="1857122"/>
                          <a:pt x="1142361" y="1858963"/>
                        </a:cubicBezTo>
                        <a:cubicBezTo>
                          <a:pt x="858703" y="1860804"/>
                          <a:pt x="433825" y="1742101"/>
                          <a:pt x="62182" y="1858963"/>
                        </a:cubicBezTo>
                        <a:cubicBezTo>
                          <a:pt x="22178" y="1859893"/>
                          <a:pt x="-677" y="1830656"/>
                          <a:pt x="0" y="1796781"/>
                        </a:cubicBezTo>
                        <a:cubicBezTo>
                          <a:pt x="-29895" y="1515509"/>
                          <a:pt x="39936" y="1490390"/>
                          <a:pt x="0" y="1201235"/>
                        </a:cubicBezTo>
                        <a:cubicBezTo>
                          <a:pt x="-39936" y="912080"/>
                          <a:pt x="29602" y="773487"/>
                          <a:pt x="0" y="623036"/>
                        </a:cubicBezTo>
                        <a:cubicBezTo>
                          <a:pt x="-29602" y="472585"/>
                          <a:pt x="66784" y="339113"/>
                          <a:pt x="0" y="6218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Obdélník: se zakulacenými rohy 31">
            <a:extLst>
              <a:ext uri="{FF2B5EF4-FFF2-40B4-BE49-F238E27FC236}">
                <a16:creationId xmlns:a16="http://schemas.microsoft.com/office/drawing/2014/main" id="{FDA0A361-32BE-77B5-59DA-FC98298F8B95}"/>
              </a:ext>
            </a:extLst>
          </p:cNvPr>
          <p:cNvSpPr/>
          <p:nvPr/>
        </p:nvSpPr>
        <p:spPr>
          <a:xfrm>
            <a:off x="3329738" y="1255212"/>
            <a:ext cx="3578607" cy="495110"/>
          </a:xfrm>
          <a:prstGeom prst="roundRect">
            <a:avLst>
              <a:gd name="adj" fmla="val 18663"/>
            </a:avLst>
          </a:prstGeom>
          <a:solidFill>
            <a:schemeClr val="accent1"/>
          </a:solidFill>
          <a:ln>
            <a:solidFill>
              <a:schemeClr val="accent4"/>
            </a:solidFill>
          </a:ln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8DC8BF6-350C-C2DD-2585-645020BB5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7066280" cy="838199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>
              <a:lnSpc>
                <a:spcPct val="90000"/>
              </a:lnSpc>
              <a:buClr>
                <a:schemeClr val="lt1"/>
              </a:buClr>
              <a:buSzPts val="4400"/>
            </a:pPr>
            <a:r>
              <a:rPr lang="cs-CZ" sz="3600" b="1" dirty="0">
                <a:solidFill>
                  <a:schemeClr val="accent4"/>
                </a:solidFill>
              </a:rPr>
              <a:t>Servery plní naše požadavky</a:t>
            </a:r>
            <a:endParaRPr lang="en-US" sz="3600" b="1" dirty="0">
              <a:solidFill>
                <a:schemeClr val="accent4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F81BD62-8DE1-9392-829C-71DE8B721B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455358" y="427587"/>
            <a:ext cx="4279442" cy="452717"/>
          </a:xfrm>
        </p:spPr>
        <p:txBody>
          <a:bodyPr anchor="b">
            <a:normAutofit/>
          </a:bodyPr>
          <a:lstStyle/>
          <a:p>
            <a:pPr marL="0" indent="0">
              <a:buNone/>
            </a:pPr>
            <a:r>
              <a:rPr lang="cs-CZ" sz="2000" b="1" i="1" dirty="0">
                <a:solidFill>
                  <a:schemeClr val="accent4"/>
                </a:solidFill>
                <a:latin typeface="+mj-lt"/>
              </a:rPr>
              <a:t>serve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– angl. sloužit</a:t>
            </a:r>
            <a:endParaRPr lang="en-US" sz="2000" i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0E52F03B-08D7-6AFA-37E4-E8FEA944BD1C}"/>
              </a:ext>
            </a:extLst>
          </p:cNvPr>
          <p:cNvSpPr txBox="1"/>
          <p:nvPr/>
        </p:nvSpPr>
        <p:spPr>
          <a:xfrm>
            <a:off x="10006548" y="1249364"/>
            <a:ext cx="1728252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000">
                <a:solidFill>
                  <a:schemeClr val="accent4"/>
                </a:solidFill>
                <a:latin typeface="+mn-lt"/>
                <a:ea typeface="Avenir"/>
                <a:cs typeface="Avenir"/>
              </a:defRPr>
            </a:lvl1pPr>
          </a:lstStyle>
          <a:p>
            <a:r>
              <a:rPr lang="cs-CZ" b="1" dirty="0">
                <a:solidFill>
                  <a:schemeClr val="bg1"/>
                </a:solidFill>
              </a:rPr>
              <a:t>YouTube server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4" name="Google Shape;155;p5">
            <a:extLst>
              <a:ext uri="{FF2B5EF4-FFF2-40B4-BE49-F238E27FC236}">
                <a16:creationId xmlns:a16="http://schemas.microsoft.com/office/drawing/2014/main" id="{BFC98B27-1B60-7C35-274D-E1B4F1A738DD}"/>
              </a:ext>
            </a:extLst>
          </p:cNvPr>
          <p:cNvSpPr txBox="1"/>
          <p:nvPr/>
        </p:nvSpPr>
        <p:spPr>
          <a:xfrm>
            <a:off x="3326674" y="1255212"/>
            <a:ext cx="3581671" cy="49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4000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Uka</a:t>
            </a:r>
            <a:r>
              <a:rPr lang="cs-CZ" sz="2000" dirty="0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ž mi video o kočičkách</a:t>
            </a:r>
            <a:endParaRPr sz="2000" dirty="0">
              <a:solidFill>
                <a:schemeClr val="bg1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pic>
        <p:nvPicPr>
          <p:cNvPr id="30" name="Obrázek 29">
            <a:extLst>
              <a:ext uri="{FF2B5EF4-FFF2-40B4-BE49-F238E27FC236}">
                <a16:creationId xmlns:a16="http://schemas.microsoft.com/office/drawing/2014/main" id="{DBBA3403-9C16-20C9-A94C-B4D2AF840AB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440317" y="2042508"/>
            <a:ext cx="860711" cy="508748"/>
          </a:xfrm>
          <a:prstGeom prst="rect">
            <a:avLst/>
          </a:prstGeom>
        </p:spPr>
      </p:pic>
      <p:sp>
        <p:nvSpPr>
          <p:cNvPr id="37" name="Obdélník: se zakulacenými rohy 36">
            <a:extLst>
              <a:ext uri="{FF2B5EF4-FFF2-40B4-BE49-F238E27FC236}">
                <a16:creationId xmlns:a16="http://schemas.microsoft.com/office/drawing/2014/main" id="{06E7B912-F5B4-A625-CFA1-FC2432C55827}"/>
              </a:ext>
            </a:extLst>
          </p:cNvPr>
          <p:cNvSpPr/>
          <p:nvPr/>
        </p:nvSpPr>
        <p:spPr>
          <a:xfrm>
            <a:off x="3329738" y="1944590"/>
            <a:ext cx="2766262" cy="495110"/>
          </a:xfrm>
          <a:prstGeom prst="roundRect">
            <a:avLst>
              <a:gd name="adj" fmla="val 18663"/>
            </a:avLst>
          </a:prstGeom>
          <a:solidFill>
            <a:schemeClr val="bg2"/>
          </a:solidFill>
          <a:ln>
            <a:solidFill>
              <a:schemeClr val="accent1"/>
            </a:solidFill>
          </a:ln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29" name="Google Shape;155;p5">
            <a:extLst>
              <a:ext uri="{FF2B5EF4-FFF2-40B4-BE49-F238E27FC236}">
                <a16:creationId xmlns:a16="http://schemas.microsoft.com/office/drawing/2014/main" id="{34161BC4-AB56-C5A0-883E-372EC312F63C}"/>
              </a:ext>
            </a:extLst>
          </p:cNvPr>
          <p:cNvSpPr txBox="1"/>
          <p:nvPr/>
        </p:nvSpPr>
        <p:spPr>
          <a:xfrm>
            <a:off x="3310883" y="1942188"/>
            <a:ext cx="2800908" cy="491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4000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Dobře, tady ho máš</a:t>
            </a:r>
            <a:endParaRPr sz="2000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cxnSp>
        <p:nvCxnSpPr>
          <p:cNvPr id="57" name="Přímá spojnice se šipkou 56">
            <a:extLst>
              <a:ext uri="{FF2B5EF4-FFF2-40B4-BE49-F238E27FC236}">
                <a16:creationId xmlns:a16="http://schemas.microsoft.com/office/drawing/2014/main" id="{9B79D923-28A3-AEE5-5FAA-99753E11A765}"/>
              </a:ext>
            </a:extLst>
          </p:cNvPr>
          <p:cNvCxnSpPr>
            <a:cxnSpLocks/>
            <a:stCxn id="24" idx="3"/>
          </p:cNvCxnSpPr>
          <p:nvPr/>
        </p:nvCxnSpPr>
        <p:spPr>
          <a:xfrm>
            <a:off x="6908345" y="1500734"/>
            <a:ext cx="3098203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61">
            <a:extLst>
              <a:ext uri="{FF2B5EF4-FFF2-40B4-BE49-F238E27FC236}">
                <a16:creationId xmlns:a16="http://schemas.microsoft.com/office/drawing/2014/main" id="{0089B6B9-6EB6-3E9A-5204-8E6F8DB1DF02}"/>
              </a:ext>
            </a:extLst>
          </p:cNvPr>
          <p:cNvCxnSpPr>
            <a:cxnSpLocks/>
            <a:stCxn id="17" idx="2"/>
            <a:endCxn id="37" idx="3"/>
          </p:cNvCxnSpPr>
          <p:nvPr/>
        </p:nvCxnSpPr>
        <p:spPr>
          <a:xfrm flipH="1">
            <a:off x="6096000" y="2184286"/>
            <a:ext cx="1359358" cy="7859"/>
          </a:xfrm>
          <a:prstGeom prst="line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pojnice: pravoúhlá 67">
            <a:extLst>
              <a:ext uri="{FF2B5EF4-FFF2-40B4-BE49-F238E27FC236}">
                <a16:creationId xmlns:a16="http://schemas.microsoft.com/office/drawing/2014/main" id="{749225D0-3B0D-2B3A-CA12-7EBFADC69BBC}"/>
              </a:ext>
            </a:extLst>
          </p:cNvPr>
          <p:cNvCxnSpPr>
            <a:cxnSpLocks/>
            <a:stCxn id="37" idx="1"/>
          </p:cNvCxnSpPr>
          <p:nvPr/>
        </p:nvCxnSpPr>
        <p:spPr>
          <a:xfrm rot="10800000" flipV="1">
            <a:off x="2132996" y="2192145"/>
            <a:ext cx="1196742" cy="698882"/>
          </a:xfrm>
          <a:prstGeom prst="bentConnector2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pro číslo snímku 5">
            <a:extLst>
              <a:ext uri="{FF2B5EF4-FFF2-40B4-BE49-F238E27FC236}">
                <a16:creationId xmlns:a16="http://schemas.microsoft.com/office/drawing/2014/main" id="{9ECFDCB7-0A40-CFD7-D1C5-996B4AAE4B8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775703"/>
      </p:ext>
    </p:extLst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pojnice: pravoúhlá 70">
            <a:extLst>
              <a:ext uri="{FF2B5EF4-FFF2-40B4-BE49-F238E27FC236}">
                <a16:creationId xmlns:a16="http://schemas.microsoft.com/office/drawing/2014/main" id="{16ED8C4A-C058-27B6-27F6-3B470BE78479}"/>
              </a:ext>
            </a:extLst>
          </p:cNvPr>
          <p:cNvCxnSpPr>
            <a:cxnSpLocks/>
            <a:stCxn id="87" idx="6"/>
            <a:endCxn id="40" idx="1"/>
          </p:cNvCxnSpPr>
          <p:nvPr/>
        </p:nvCxnSpPr>
        <p:spPr>
          <a:xfrm>
            <a:off x="2075725" y="3103915"/>
            <a:ext cx="1250948" cy="414566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87" name="Ovál 86">
            <a:extLst>
              <a:ext uri="{FF2B5EF4-FFF2-40B4-BE49-F238E27FC236}">
                <a16:creationId xmlns:a16="http://schemas.microsoft.com/office/drawing/2014/main" id="{5B94F369-9056-1484-2D06-0A07B5A28A16}"/>
              </a:ext>
            </a:extLst>
          </p:cNvPr>
          <p:cNvSpPr/>
          <p:nvPr/>
        </p:nvSpPr>
        <p:spPr>
          <a:xfrm>
            <a:off x="1844733" y="2988419"/>
            <a:ext cx="230992" cy="230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2" name="Ovál 121">
            <a:extLst>
              <a:ext uri="{FF2B5EF4-FFF2-40B4-BE49-F238E27FC236}">
                <a16:creationId xmlns:a16="http://schemas.microsoft.com/office/drawing/2014/main" id="{83B5F144-C762-8CE5-E7C9-14985DD247A7}"/>
              </a:ext>
            </a:extLst>
          </p:cNvPr>
          <p:cNvSpPr/>
          <p:nvPr/>
        </p:nvSpPr>
        <p:spPr>
          <a:xfrm>
            <a:off x="1872157" y="3087295"/>
            <a:ext cx="230992" cy="230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7" name="Ovál 46">
            <a:extLst>
              <a:ext uri="{FF2B5EF4-FFF2-40B4-BE49-F238E27FC236}">
                <a16:creationId xmlns:a16="http://schemas.microsoft.com/office/drawing/2014/main" id="{FF7F3857-1FBA-1250-406A-F333298DEEE9}"/>
              </a:ext>
            </a:extLst>
          </p:cNvPr>
          <p:cNvSpPr/>
          <p:nvPr/>
        </p:nvSpPr>
        <p:spPr>
          <a:xfrm>
            <a:off x="2017500" y="2891027"/>
            <a:ext cx="230992" cy="230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2" name="Ovál 81">
            <a:extLst>
              <a:ext uri="{FF2B5EF4-FFF2-40B4-BE49-F238E27FC236}">
                <a16:creationId xmlns:a16="http://schemas.microsoft.com/office/drawing/2014/main" id="{CE44031C-587E-CB9C-E95A-7294B2708E75}"/>
              </a:ext>
            </a:extLst>
          </p:cNvPr>
          <p:cNvSpPr/>
          <p:nvPr/>
        </p:nvSpPr>
        <p:spPr>
          <a:xfrm>
            <a:off x="990703" y="2268396"/>
            <a:ext cx="230992" cy="230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pojnice: pravoúhlá 48">
            <a:extLst>
              <a:ext uri="{FF2B5EF4-FFF2-40B4-BE49-F238E27FC236}">
                <a16:creationId xmlns:a16="http://schemas.microsoft.com/office/drawing/2014/main" id="{45AB09D8-7679-638D-0348-F2EEB8548773}"/>
              </a:ext>
            </a:extLst>
          </p:cNvPr>
          <p:cNvCxnSpPr>
            <a:cxnSpLocks/>
            <a:stCxn id="82" idx="0"/>
            <a:endCxn id="32" idx="1"/>
          </p:cNvCxnSpPr>
          <p:nvPr/>
        </p:nvCxnSpPr>
        <p:spPr>
          <a:xfrm rot="5400000" flipH="1" flipV="1">
            <a:off x="1835154" y="773813"/>
            <a:ext cx="765629" cy="2223539"/>
          </a:xfrm>
          <a:prstGeom prst="bentConnector2">
            <a:avLst/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>
            <a:extLst>
              <a:ext uri="{FF2B5EF4-FFF2-40B4-BE49-F238E27FC236}">
                <a16:creationId xmlns:a16="http://schemas.microsoft.com/office/drawing/2014/main" id="{8DDA7FDD-097A-B2C1-5FE8-4F8D4748F624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 l="19004" t="12876" r="22202" b="1782"/>
          <a:stretch/>
        </p:blipFill>
        <p:spPr>
          <a:xfrm>
            <a:off x="7455358" y="1630347"/>
            <a:ext cx="1107510" cy="110787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dist="38100" dir="2700000" algn="ctr" rotWithShape="0">
              <a:schemeClr val="accent4"/>
            </a:outerShdw>
          </a:effectLst>
        </p:spPr>
      </p:pic>
      <p:cxnSp>
        <p:nvCxnSpPr>
          <p:cNvPr id="61" name="Přímá spojnice 60">
            <a:extLst>
              <a:ext uri="{FF2B5EF4-FFF2-40B4-BE49-F238E27FC236}">
                <a16:creationId xmlns:a16="http://schemas.microsoft.com/office/drawing/2014/main" id="{755B61A3-C9D0-0514-D69C-5F54C0479427}"/>
              </a:ext>
            </a:extLst>
          </p:cNvPr>
          <p:cNvCxnSpPr>
            <a:cxnSpLocks/>
            <a:endCxn id="17" idx="6"/>
          </p:cNvCxnSpPr>
          <p:nvPr/>
        </p:nvCxnSpPr>
        <p:spPr>
          <a:xfrm flipH="1">
            <a:off x="8562868" y="2184286"/>
            <a:ext cx="1444732" cy="0"/>
          </a:xfrm>
          <a:prstGeom prst="line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D9F48456-22B8-D7E0-8BFD-CFDE484336A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57200" y="1584085"/>
            <a:ext cx="1829725" cy="2357631"/>
          </a:xfrm>
          <a:prstGeom prst="rect">
            <a:avLst/>
          </a:prstGeom>
        </p:spPr>
      </p:pic>
      <p:sp>
        <p:nvSpPr>
          <p:cNvPr id="90" name="Obdélník: se zakulacenými rohy 89">
            <a:extLst>
              <a:ext uri="{FF2B5EF4-FFF2-40B4-BE49-F238E27FC236}">
                <a16:creationId xmlns:a16="http://schemas.microsoft.com/office/drawing/2014/main" id="{62C4CA9E-396D-E1BE-13AE-11E63BFDF542}"/>
              </a:ext>
            </a:extLst>
          </p:cNvPr>
          <p:cNvSpPr/>
          <p:nvPr/>
        </p:nvSpPr>
        <p:spPr>
          <a:xfrm>
            <a:off x="10006548" y="3307774"/>
            <a:ext cx="1728252" cy="1344419"/>
          </a:xfrm>
          <a:prstGeom prst="roundRect">
            <a:avLst>
              <a:gd name="adj" fmla="val 3345"/>
            </a:avLst>
          </a:prstGeom>
          <a:solidFill>
            <a:schemeClr val="accent4"/>
          </a:solidFill>
          <a:ln w="28575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22618"/>
                      <a:gd name="connsiteY0" fmla="*/ 62182 h 1858963"/>
                      <a:gd name="connsiteX1" fmla="*/ 62182 w 2422618"/>
                      <a:gd name="connsiteY1" fmla="*/ 0 h 1858963"/>
                      <a:gd name="connsiteX2" fmla="*/ 659728 w 2422618"/>
                      <a:gd name="connsiteY2" fmla="*/ 0 h 1858963"/>
                      <a:gd name="connsiteX3" fmla="*/ 1188326 w 2422618"/>
                      <a:gd name="connsiteY3" fmla="*/ 0 h 1858963"/>
                      <a:gd name="connsiteX4" fmla="*/ 1762890 w 2422618"/>
                      <a:gd name="connsiteY4" fmla="*/ 0 h 1858963"/>
                      <a:gd name="connsiteX5" fmla="*/ 2360436 w 2422618"/>
                      <a:gd name="connsiteY5" fmla="*/ 0 h 1858963"/>
                      <a:gd name="connsiteX6" fmla="*/ 2422618 w 2422618"/>
                      <a:gd name="connsiteY6" fmla="*/ 62182 h 1858963"/>
                      <a:gd name="connsiteX7" fmla="*/ 2422618 w 2422618"/>
                      <a:gd name="connsiteY7" fmla="*/ 675074 h 1858963"/>
                      <a:gd name="connsiteX8" fmla="*/ 2422618 w 2422618"/>
                      <a:gd name="connsiteY8" fmla="*/ 1270619 h 1858963"/>
                      <a:gd name="connsiteX9" fmla="*/ 2422618 w 2422618"/>
                      <a:gd name="connsiteY9" fmla="*/ 1796781 h 1858963"/>
                      <a:gd name="connsiteX10" fmla="*/ 2360436 w 2422618"/>
                      <a:gd name="connsiteY10" fmla="*/ 1858963 h 1858963"/>
                      <a:gd name="connsiteX11" fmla="*/ 1785873 w 2422618"/>
                      <a:gd name="connsiteY11" fmla="*/ 1858963 h 1858963"/>
                      <a:gd name="connsiteX12" fmla="*/ 1257274 w 2422618"/>
                      <a:gd name="connsiteY12" fmla="*/ 1858963 h 1858963"/>
                      <a:gd name="connsiteX13" fmla="*/ 751658 w 2422618"/>
                      <a:gd name="connsiteY13" fmla="*/ 1858963 h 1858963"/>
                      <a:gd name="connsiteX14" fmla="*/ 62182 w 2422618"/>
                      <a:gd name="connsiteY14" fmla="*/ 1858963 h 1858963"/>
                      <a:gd name="connsiteX15" fmla="*/ 0 w 2422618"/>
                      <a:gd name="connsiteY15" fmla="*/ 1796781 h 1858963"/>
                      <a:gd name="connsiteX16" fmla="*/ 0 w 2422618"/>
                      <a:gd name="connsiteY16" fmla="*/ 1201235 h 1858963"/>
                      <a:gd name="connsiteX17" fmla="*/ 0 w 2422618"/>
                      <a:gd name="connsiteY17" fmla="*/ 657728 h 1858963"/>
                      <a:gd name="connsiteX18" fmla="*/ 0 w 2422618"/>
                      <a:gd name="connsiteY18" fmla="*/ 62182 h 1858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422618" h="1858963" fill="none" extrusionOk="0">
                        <a:moveTo>
                          <a:pt x="0" y="62182"/>
                        </a:moveTo>
                        <a:cubicBezTo>
                          <a:pt x="-2928" y="27961"/>
                          <a:pt x="31665" y="-6895"/>
                          <a:pt x="62182" y="0"/>
                        </a:cubicBezTo>
                        <a:cubicBezTo>
                          <a:pt x="327420" y="-44535"/>
                          <a:pt x="385880" y="48656"/>
                          <a:pt x="659728" y="0"/>
                        </a:cubicBezTo>
                        <a:cubicBezTo>
                          <a:pt x="933576" y="-48656"/>
                          <a:pt x="938313" y="40736"/>
                          <a:pt x="1188326" y="0"/>
                        </a:cubicBezTo>
                        <a:cubicBezTo>
                          <a:pt x="1438339" y="-40736"/>
                          <a:pt x="1554524" y="21538"/>
                          <a:pt x="1762890" y="0"/>
                        </a:cubicBezTo>
                        <a:cubicBezTo>
                          <a:pt x="1971256" y="-21538"/>
                          <a:pt x="2206879" y="26801"/>
                          <a:pt x="2360436" y="0"/>
                        </a:cubicBezTo>
                        <a:cubicBezTo>
                          <a:pt x="2397381" y="-8007"/>
                          <a:pt x="2427874" y="33523"/>
                          <a:pt x="2422618" y="62182"/>
                        </a:cubicBezTo>
                        <a:cubicBezTo>
                          <a:pt x="2480703" y="301888"/>
                          <a:pt x="2382937" y="502184"/>
                          <a:pt x="2422618" y="675074"/>
                        </a:cubicBezTo>
                        <a:cubicBezTo>
                          <a:pt x="2462299" y="847964"/>
                          <a:pt x="2389431" y="1010969"/>
                          <a:pt x="2422618" y="1270619"/>
                        </a:cubicBezTo>
                        <a:cubicBezTo>
                          <a:pt x="2455805" y="1530270"/>
                          <a:pt x="2380593" y="1592812"/>
                          <a:pt x="2422618" y="1796781"/>
                        </a:cubicBezTo>
                        <a:cubicBezTo>
                          <a:pt x="2421487" y="1834649"/>
                          <a:pt x="2393224" y="1854068"/>
                          <a:pt x="2360436" y="1858963"/>
                        </a:cubicBezTo>
                        <a:cubicBezTo>
                          <a:pt x="2196294" y="1902561"/>
                          <a:pt x="1989335" y="1842477"/>
                          <a:pt x="1785873" y="1858963"/>
                        </a:cubicBezTo>
                        <a:cubicBezTo>
                          <a:pt x="1582411" y="1875449"/>
                          <a:pt x="1380550" y="1835780"/>
                          <a:pt x="1257274" y="1858963"/>
                        </a:cubicBezTo>
                        <a:cubicBezTo>
                          <a:pt x="1133998" y="1882146"/>
                          <a:pt x="859495" y="1841218"/>
                          <a:pt x="751658" y="1858963"/>
                        </a:cubicBezTo>
                        <a:cubicBezTo>
                          <a:pt x="643821" y="1876708"/>
                          <a:pt x="228362" y="1807429"/>
                          <a:pt x="62182" y="1858963"/>
                        </a:cubicBezTo>
                        <a:cubicBezTo>
                          <a:pt x="27006" y="1862083"/>
                          <a:pt x="6358" y="1832947"/>
                          <a:pt x="0" y="1796781"/>
                        </a:cubicBezTo>
                        <a:cubicBezTo>
                          <a:pt x="-51402" y="1536790"/>
                          <a:pt x="3072" y="1353329"/>
                          <a:pt x="0" y="1201235"/>
                        </a:cubicBezTo>
                        <a:cubicBezTo>
                          <a:pt x="-3072" y="1049141"/>
                          <a:pt x="47679" y="920235"/>
                          <a:pt x="0" y="657728"/>
                        </a:cubicBezTo>
                        <a:cubicBezTo>
                          <a:pt x="-47679" y="395221"/>
                          <a:pt x="35118" y="314000"/>
                          <a:pt x="0" y="62182"/>
                        </a:cubicBezTo>
                        <a:close/>
                      </a:path>
                      <a:path w="2422618" h="1858963" stroke="0" extrusionOk="0">
                        <a:moveTo>
                          <a:pt x="0" y="62182"/>
                        </a:moveTo>
                        <a:cubicBezTo>
                          <a:pt x="-2967" y="26010"/>
                          <a:pt x="21308" y="2451"/>
                          <a:pt x="62182" y="0"/>
                        </a:cubicBezTo>
                        <a:cubicBezTo>
                          <a:pt x="227971" y="-23608"/>
                          <a:pt x="484578" y="8330"/>
                          <a:pt x="682711" y="0"/>
                        </a:cubicBezTo>
                        <a:cubicBezTo>
                          <a:pt x="880844" y="-8330"/>
                          <a:pt x="1027668" y="28518"/>
                          <a:pt x="1234292" y="0"/>
                        </a:cubicBezTo>
                        <a:cubicBezTo>
                          <a:pt x="1440916" y="-28518"/>
                          <a:pt x="1563517" y="6127"/>
                          <a:pt x="1762890" y="0"/>
                        </a:cubicBezTo>
                        <a:cubicBezTo>
                          <a:pt x="1962263" y="-6127"/>
                          <a:pt x="2207118" y="27950"/>
                          <a:pt x="2360436" y="0"/>
                        </a:cubicBezTo>
                        <a:cubicBezTo>
                          <a:pt x="2397148" y="-4877"/>
                          <a:pt x="2416678" y="26930"/>
                          <a:pt x="2422618" y="62182"/>
                        </a:cubicBezTo>
                        <a:cubicBezTo>
                          <a:pt x="2452833" y="306593"/>
                          <a:pt x="2401691" y="508859"/>
                          <a:pt x="2422618" y="640382"/>
                        </a:cubicBezTo>
                        <a:cubicBezTo>
                          <a:pt x="2443545" y="771905"/>
                          <a:pt x="2366582" y="1086661"/>
                          <a:pt x="2422618" y="1253273"/>
                        </a:cubicBezTo>
                        <a:cubicBezTo>
                          <a:pt x="2478654" y="1419885"/>
                          <a:pt x="2362801" y="1588260"/>
                          <a:pt x="2422618" y="1796781"/>
                        </a:cubicBezTo>
                        <a:cubicBezTo>
                          <a:pt x="2420414" y="1830997"/>
                          <a:pt x="2395893" y="1855904"/>
                          <a:pt x="2360436" y="1858963"/>
                        </a:cubicBezTo>
                        <a:cubicBezTo>
                          <a:pt x="2068318" y="1915556"/>
                          <a:pt x="2048531" y="1805987"/>
                          <a:pt x="1762890" y="1858963"/>
                        </a:cubicBezTo>
                        <a:cubicBezTo>
                          <a:pt x="1477249" y="1911939"/>
                          <a:pt x="1426019" y="1857122"/>
                          <a:pt x="1142361" y="1858963"/>
                        </a:cubicBezTo>
                        <a:cubicBezTo>
                          <a:pt x="858703" y="1860804"/>
                          <a:pt x="433825" y="1742101"/>
                          <a:pt x="62182" y="1858963"/>
                        </a:cubicBezTo>
                        <a:cubicBezTo>
                          <a:pt x="22178" y="1859893"/>
                          <a:pt x="-677" y="1830656"/>
                          <a:pt x="0" y="1796781"/>
                        </a:cubicBezTo>
                        <a:cubicBezTo>
                          <a:pt x="-29895" y="1515509"/>
                          <a:pt x="39936" y="1490390"/>
                          <a:pt x="0" y="1201235"/>
                        </a:cubicBezTo>
                        <a:cubicBezTo>
                          <a:pt x="-39936" y="912080"/>
                          <a:pt x="29602" y="773487"/>
                          <a:pt x="0" y="623036"/>
                        </a:cubicBezTo>
                        <a:cubicBezTo>
                          <a:pt x="-29602" y="472585"/>
                          <a:pt x="66784" y="339113"/>
                          <a:pt x="0" y="6218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Obdélník: se zakulacenými rohy 54">
            <a:extLst>
              <a:ext uri="{FF2B5EF4-FFF2-40B4-BE49-F238E27FC236}">
                <a16:creationId xmlns:a16="http://schemas.microsoft.com/office/drawing/2014/main" id="{72CF4DE1-97F7-DF1C-77D8-2D4A73ACF7DB}"/>
              </a:ext>
            </a:extLst>
          </p:cNvPr>
          <p:cNvSpPr/>
          <p:nvPr/>
        </p:nvSpPr>
        <p:spPr>
          <a:xfrm>
            <a:off x="10007600" y="1249365"/>
            <a:ext cx="1727200" cy="1020760"/>
          </a:xfrm>
          <a:prstGeom prst="roundRect">
            <a:avLst>
              <a:gd name="adj" fmla="val 3345"/>
            </a:avLst>
          </a:prstGeom>
          <a:solidFill>
            <a:schemeClr val="accent4"/>
          </a:solidFill>
          <a:ln w="28575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22618"/>
                      <a:gd name="connsiteY0" fmla="*/ 62182 h 1858963"/>
                      <a:gd name="connsiteX1" fmla="*/ 62182 w 2422618"/>
                      <a:gd name="connsiteY1" fmla="*/ 0 h 1858963"/>
                      <a:gd name="connsiteX2" fmla="*/ 659728 w 2422618"/>
                      <a:gd name="connsiteY2" fmla="*/ 0 h 1858963"/>
                      <a:gd name="connsiteX3" fmla="*/ 1188326 w 2422618"/>
                      <a:gd name="connsiteY3" fmla="*/ 0 h 1858963"/>
                      <a:gd name="connsiteX4" fmla="*/ 1762890 w 2422618"/>
                      <a:gd name="connsiteY4" fmla="*/ 0 h 1858963"/>
                      <a:gd name="connsiteX5" fmla="*/ 2360436 w 2422618"/>
                      <a:gd name="connsiteY5" fmla="*/ 0 h 1858963"/>
                      <a:gd name="connsiteX6" fmla="*/ 2422618 w 2422618"/>
                      <a:gd name="connsiteY6" fmla="*/ 62182 h 1858963"/>
                      <a:gd name="connsiteX7" fmla="*/ 2422618 w 2422618"/>
                      <a:gd name="connsiteY7" fmla="*/ 675074 h 1858963"/>
                      <a:gd name="connsiteX8" fmla="*/ 2422618 w 2422618"/>
                      <a:gd name="connsiteY8" fmla="*/ 1270619 h 1858963"/>
                      <a:gd name="connsiteX9" fmla="*/ 2422618 w 2422618"/>
                      <a:gd name="connsiteY9" fmla="*/ 1796781 h 1858963"/>
                      <a:gd name="connsiteX10" fmla="*/ 2360436 w 2422618"/>
                      <a:gd name="connsiteY10" fmla="*/ 1858963 h 1858963"/>
                      <a:gd name="connsiteX11" fmla="*/ 1785873 w 2422618"/>
                      <a:gd name="connsiteY11" fmla="*/ 1858963 h 1858963"/>
                      <a:gd name="connsiteX12" fmla="*/ 1257274 w 2422618"/>
                      <a:gd name="connsiteY12" fmla="*/ 1858963 h 1858963"/>
                      <a:gd name="connsiteX13" fmla="*/ 751658 w 2422618"/>
                      <a:gd name="connsiteY13" fmla="*/ 1858963 h 1858963"/>
                      <a:gd name="connsiteX14" fmla="*/ 62182 w 2422618"/>
                      <a:gd name="connsiteY14" fmla="*/ 1858963 h 1858963"/>
                      <a:gd name="connsiteX15" fmla="*/ 0 w 2422618"/>
                      <a:gd name="connsiteY15" fmla="*/ 1796781 h 1858963"/>
                      <a:gd name="connsiteX16" fmla="*/ 0 w 2422618"/>
                      <a:gd name="connsiteY16" fmla="*/ 1201235 h 1858963"/>
                      <a:gd name="connsiteX17" fmla="*/ 0 w 2422618"/>
                      <a:gd name="connsiteY17" fmla="*/ 657728 h 1858963"/>
                      <a:gd name="connsiteX18" fmla="*/ 0 w 2422618"/>
                      <a:gd name="connsiteY18" fmla="*/ 62182 h 1858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422618" h="1858963" fill="none" extrusionOk="0">
                        <a:moveTo>
                          <a:pt x="0" y="62182"/>
                        </a:moveTo>
                        <a:cubicBezTo>
                          <a:pt x="-2928" y="27961"/>
                          <a:pt x="31665" y="-6895"/>
                          <a:pt x="62182" y="0"/>
                        </a:cubicBezTo>
                        <a:cubicBezTo>
                          <a:pt x="327420" y="-44535"/>
                          <a:pt x="385880" y="48656"/>
                          <a:pt x="659728" y="0"/>
                        </a:cubicBezTo>
                        <a:cubicBezTo>
                          <a:pt x="933576" y="-48656"/>
                          <a:pt x="938313" y="40736"/>
                          <a:pt x="1188326" y="0"/>
                        </a:cubicBezTo>
                        <a:cubicBezTo>
                          <a:pt x="1438339" y="-40736"/>
                          <a:pt x="1554524" y="21538"/>
                          <a:pt x="1762890" y="0"/>
                        </a:cubicBezTo>
                        <a:cubicBezTo>
                          <a:pt x="1971256" y="-21538"/>
                          <a:pt x="2206879" y="26801"/>
                          <a:pt x="2360436" y="0"/>
                        </a:cubicBezTo>
                        <a:cubicBezTo>
                          <a:pt x="2397381" y="-8007"/>
                          <a:pt x="2427874" y="33523"/>
                          <a:pt x="2422618" y="62182"/>
                        </a:cubicBezTo>
                        <a:cubicBezTo>
                          <a:pt x="2480703" y="301888"/>
                          <a:pt x="2382937" y="502184"/>
                          <a:pt x="2422618" y="675074"/>
                        </a:cubicBezTo>
                        <a:cubicBezTo>
                          <a:pt x="2462299" y="847964"/>
                          <a:pt x="2389431" y="1010969"/>
                          <a:pt x="2422618" y="1270619"/>
                        </a:cubicBezTo>
                        <a:cubicBezTo>
                          <a:pt x="2455805" y="1530270"/>
                          <a:pt x="2380593" y="1592812"/>
                          <a:pt x="2422618" y="1796781"/>
                        </a:cubicBezTo>
                        <a:cubicBezTo>
                          <a:pt x="2421487" y="1834649"/>
                          <a:pt x="2393224" y="1854068"/>
                          <a:pt x="2360436" y="1858963"/>
                        </a:cubicBezTo>
                        <a:cubicBezTo>
                          <a:pt x="2196294" y="1902561"/>
                          <a:pt x="1989335" y="1842477"/>
                          <a:pt x="1785873" y="1858963"/>
                        </a:cubicBezTo>
                        <a:cubicBezTo>
                          <a:pt x="1582411" y="1875449"/>
                          <a:pt x="1380550" y="1835780"/>
                          <a:pt x="1257274" y="1858963"/>
                        </a:cubicBezTo>
                        <a:cubicBezTo>
                          <a:pt x="1133998" y="1882146"/>
                          <a:pt x="859495" y="1841218"/>
                          <a:pt x="751658" y="1858963"/>
                        </a:cubicBezTo>
                        <a:cubicBezTo>
                          <a:pt x="643821" y="1876708"/>
                          <a:pt x="228362" y="1807429"/>
                          <a:pt x="62182" y="1858963"/>
                        </a:cubicBezTo>
                        <a:cubicBezTo>
                          <a:pt x="27006" y="1862083"/>
                          <a:pt x="6358" y="1832947"/>
                          <a:pt x="0" y="1796781"/>
                        </a:cubicBezTo>
                        <a:cubicBezTo>
                          <a:pt x="-51402" y="1536790"/>
                          <a:pt x="3072" y="1353329"/>
                          <a:pt x="0" y="1201235"/>
                        </a:cubicBezTo>
                        <a:cubicBezTo>
                          <a:pt x="-3072" y="1049141"/>
                          <a:pt x="47679" y="920235"/>
                          <a:pt x="0" y="657728"/>
                        </a:cubicBezTo>
                        <a:cubicBezTo>
                          <a:pt x="-47679" y="395221"/>
                          <a:pt x="35118" y="314000"/>
                          <a:pt x="0" y="62182"/>
                        </a:cubicBezTo>
                        <a:close/>
                      </a:path>
                      <a:path w="2422618" h="1858963" stroke="0" extrusionOk="0">
                        <a:moveTo>
                          <a:pt x="0" y="62182"/>
                        </a:moveTo>
                        <a:cubicBezTo>
                          <a:pt x="-2967" y="26010"/>
                          <a:pt x="21308" y="2451"/>
                          <a:pt x="62182" y="0"/>
                        </a:cubicBezTo>
                        <a:cubicBezTo>
                          <a:pt x="227971" y="-23608"/>
                          <a:pt x="484578" y="8330"/>
                          <a:pt x="682711" y="0"/>
                        </a:cubicBezTo>
                        <a:cubicBezTo>
                          <a:pt x="880844" y="-8330"/>
                          <a:pt x="1027668" y="28518"/>
                          <a:pt x="1234292" y="0"/>
                        </a:cubicBezTo>
                        <a:cubicBezTo>
                          <a:pt x="1440916" y="-28518"/>
                          <a:pt x="1563517" y="6127"/>
                          <a:pt x="1762890" y="0"/>
                        </a:cubicBezTo>
                        <a:cubicBezTo>
                          <a:pt x="1962263" y="-6127"/>
                          <a:pt x="2207118" y="27950"/>
                          <a:pt x="2360436" y="0"/>
                        </a:cubicBezTo>
                        <a:cubicBezTo>
                          <a:pt x="2397148" y="-4877"/>
                          <a:pt x="2416678" y="26930"/>
                          <a:pt x="2422618" y="62182"/>
                        </a:cubicBezTo>
                        <a:cubicBezTo>
                          <a:pt x="2452833" y="306593"/>
                          <a:pt x="2401691" y="508859"/>
                          <a:pt x="2422618" y="640382"/>
                        </a:cubicBezTo>
                        <a:cubicBezTo>
                          <a:pt x="2443545" y="771905"/>
                          <a:pt x="2366582" y="1086661"/>
                          <a:pt x="2422618" y="1253273"/>
                        </a:cubicBezTo>
                        <a:cubicBezTo>
                          <a:pt x="2478654" y="1419885"/>
                          <a:pt x="2362801" y="1588260"/>
                          <a:pt x="2422618" y="1796781"/>
                        </a:cubicBezTo>
                        <a:cubicBezTo>
                          <a:pt x="2420414" y="1830997"/>
                          <a:pt x="2395893" y="1855904"/>
                          <a:pt x="2360436" y="1858963"/>
                        </a:cubicBezTo>
                        <a:cubicBezTo>
                          <a:pt x="2068318" y="1915556"/>
                          <a:pt x="2048531" y="1805987"/>
                          <a:pt x="1762890" y="1858963"/>
                        </a:cubicBezTo>
                        <a:cubicBezTo>
                          <a:pt x="1477249" y="1911939"/>
                          <a:pt x="1426019" y="1857122"/>
                          <a:pt x="1142361" y="1858963"/>
                        </a:cubicBezTo>
                        <a:cubicBezTo>
                          <a:pt x="858703" y="1860804"/>
                          <a:pt x="433825" y="1742101"/>
                          <a:pt x="62182" y="1858963"/>
                        </a:cubicBezTo>
                        <a:cubicBezTo>
                          <a:pt x="22178" y="1859893"/>
                          <a:pt x="-677" y="1830656"/>
                          <a:pt x="0" y="1796781"/>
                        </a:cubicBezTo>
                        <a:cubicBezTo>
                          <a:pt x="-29895" y="1515509"/>
                          <a:pt x="39936" y="1490390"/>
                          <a:pt x="0" y="1201235"/>
                        </a:cubicBezTo>
                        <a:cubicBezTo>
                          <a:pt x="-39936" y="912080"/>
                          <a:pt x="29602" y="773487"/>
                          <a:pt x="0" y="623036"/>
                        </a:cubicBezTo>
                        <a:cubicBezTo>
                          <a:pt x="-29602" y="472585"/>
                          <a:pt x="66784" y="339113"/>
                          <a:pt x="0" y="6218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Obdélník: se zakulacenými rohy 31">
            <a:extLst>
              <a:ext uri="{FF2B5EF4-FFF2-40B4-BE49-F238E27FC236}">
                <a16:creationId xmlns:a16="http://schemas.microsoft.com/office/drawing/2014/main" id="{FDA0A361-32BE-77B5-59DA-FC98298F8B95}"/>
              </a:ext>
            </a:extLst>
          </p:cNvPr>
          <p:cNvSpPr/>
          <p:nvPr/>
        </p:nvSpPr>
        <p:spPr>
          <a:xfrm>
            <a:off x="3329738" y="1255212"/>
            <a:ext cx="3578607" cy="495110"/>
          </a:xfrm>
          <a:prstGeom prst="roundRect">
            <a:avLst>
              <a:gd name="adj" fmla="val 18663"/>
            </a:avLst>
          </a:prstGeom>
          <a:solidFill>
            <a:schemeClr val="accent1"/>
          </a:solidFill>
          <a:ln>
            <a:solidFill>
              <a:schemeClr val="accent4"/>
            </a:solidFill>
          </a:ln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8DC8BF6-350C-C2DD-2585-645020BB5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7066280" cy="838199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>
              <a:lnSpc>
                <a:spcPct val="90000"/>
              </a:lnSpc>
              <a:buClr>
                <a:schemeClr val="lt1"/>
              </a:buClr>
              <a:buSzPts val="4400"/>
            </a:pPr>
            <a:r>
              <a:rPr lang="cs-CZ" sz="3600" b="1" dirty="0">
                <a:solidFill>
                  <a:schemeClr val="accent4"/>
                </a:solidFill>
              </a:rPr>
              <a:t>Servery plní naše požadavky</a:t>
            </a:r>
            <a:endParaRPr lang="en-US" sz="3600" b="1" dirty="0">
              <a:solidFill>
                <a:schemeClr val="accent4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F81BD62-8DE1-9392-829C-71DE8B721B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455358" y="427587"/>
            <a:ext cx="4279442" cy="452717"/>
          </a:xfrm>
        </p:spPr>
        <p:txBody>
          <a:bodyPr anchor="b">
            <a:normAutofit/>
          </a:bodyPr>
          <a:lstStyle/>
          <a:p>
            <a:pPr marL="0" indent="0">
              <a:buNone/>
            </a:pPr>
            <a:r>
              <a:rPr lang="cs-CZ" sz="2000" b="1" i="1" dirty="0">
                <a:solidFill>
                  <a:schemeClr val="accent4"/>
                </a:solidFill>
                <a:latin typeface="+mj-lt"/>
              </a:rPr>
              <a:t>serve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– angl. sloužit</a:t>
            </a:r>
            <a:endParaRPr lang="en-US" sz="2000" i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0E52F03B-08D7-6AFA-37E4-E8FEA944BD1C}"/>
              </a:ext>
            </a:extLst>
          </p:cNvPr>
          <p:cNvSpPr txBox="1"/>
          <p:nvPr/>
        </p:nvSpPr>
        <p:spPr>
          <a:xfrm>
            <a:off x="10006548" y="1249364"/>
            <a:ext cx="1728252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000">
                <a:solidFill>
                  <a:schemeClr val="accent4"/>
                </a:solidFill>
                <a:latin typeface="+mn-lt"/>
                <a:ea typeface="Avenir"/>
                <a:cs typeface="Avenir"/>
              </a:defRPr>
            </a:lvl1pPr>
          </a:lstStyle>
          <a:p>
            <a:r>
              <a:rPr lang="cs-CZ" b="1" dirty="0">
                <a:solidFill>
                  <a:schemeClr val="bg1"/>
                </a:solidFill>
              </a:rPr>
              <a:t>YouTube server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id="{C6F9C870-5138-E244-53B5-31298CC63D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6748" y="4427675"/>
            <a:ext cx="667851" cy="667851"/>
          </a:xfrm>
          <a:prstGeom prst="rect">
            <a:avLst/>
          </a:prstGeom>
        </p:spPr>
      </p:pic>
      <p:sp>
        <p:nvSpPr>
          <p:cNvPr id="24" name="Google Shape;155;p5">
            <a:extLst>
              <a:ext uri="{FF2B5EF4-FFF2-40B4-BE49-F238E27FC236}">
                <a16:creationId xmlns:a16="http://schemas.microsoft.com/office/drawing/2014/main" id="{BFC98B27-1B60-7C35-274D-E1B4F1A738DD}"/>
              </a:ext>
            </a:extLst>
          </p:cNvPr>
          <p:cNvSpPr txBox="1"/>
          <p:nvPr/>
        </p:nvSpPr>
        <p:spPr>
          <a:xfrm>
            <a:off x="3326674" y="1255212"/>
            <a:ext cx="3581671" cy="49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4000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Uka</a:t>
            </a:r>
            <a:r>
              <a:rPr lang="cs-CZ" sz="2000" dirty="0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ž mi video o kočičkách</a:t>
            </a:r>
            <a:endParaRPr sz="2000" dirty="0">
              <a:solidFill>
                <a:schemeClr val="bg1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pic>
        <p:nvPicPr>
          <p:cNvPr id="30" name="Obrázek 29">
            <a:extLst>
              <a:ext uri="{FF2B5EF4-FFF2-40B4-BE49-F238E27FC236}">
                <a16:creationId xmlns:a16="http://schemas.microsoft.com/office/drawing/2014/main" id="{DBBA3403-9C16-20C9-A94C-B4D2AF840AB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0440317" y="2042508"/>
            <a:ext cx="860711" cy="508748"/>
          </a:xfrm>
          <a:prstGeom prst="rect">
            <a:avLst/>
          </a:prstGeom>
        </p:spPr>
      </p:pic>
      <p:sp>
        <p:nvSpPr>
          <p:cNvPr id="37" name="Obdélník: se zakulacenými rohy 36">
            <a:extLst>
              <a:ext uri="{FF2B5EF4-FFF2-40B4-BE49-F238E27FC236}">
                <a16:creationId xmlns:a16="http://schemas.microsoft.com/office/drawing/2014/main" id="{06E7B912-F5B4-A625-CFA1-FC2432C55827}"/>
              </a:ext>
            </a:extLst>
          </p:cNvPr>
          <p:cNvSpPr/>
          <p:nvPr/>
        </p:nvSpPr>
        <p:spPr>
          <a:xfrm>
            <a:off x="3329738" y="1944590"/>
            <a:ext cx="2766262" cy="495110"/>
          </a:xfrm>
          <a:prstGeom prst="roundRect">
            <a:avLst>
              <a:gd name="adj" fmla="val 18663"/>
            </a:avLst>
          </a:prstGeom>
          <a:solidFill>
            <a:schemeClr val="bg2"/>
          </a:solidFill>
          <a:ln>
            <a:solidFill>
              <a:schemeClr val="accent1"/>
            </a:solidFill>
          </a:ln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29" name="Google Shape;155;p5">
            <a:extLst>
              <a:ext uri="{FF2B5EF4-FFF2-40B4-BE49-F238E27FC236}">
                <a16:creationId xmlns:a16="http://schemas.microsoft.com/office/drawing/2014/main" id="{34161BC4-AB56-C5A0-883E-372EC312F63C}"/>
              </a:ext>
            </a:extLst>
          </p:cNvPr>
          <p:cNvSpPr txBox="1"/>
          <p:nvPr/>
        </p:nvSpPr>
        <p:spPr>
          <a:xfrm>
            <a:off x="3310883" y="1942188"/>
            <a:ext cx="2800908" cy="491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4000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Dobře, tady ho máš</a:t>
            </a:r>
            <a:endParaRPr sz="2000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39" name="Obdélník: se zakulacenými rohy 38">
            <a:extLst>
              <a:ext uri="{FF2B5EF4-FFF2-40B4-BE49-F238E27FC236}">
                <a16:creationId xmlns:a16="http://schemas.microsoft.com/office/drawing/2014/main" id="{1D860B78-E60F-12A3-A76F-99A61F66B3B3}"/>
              </a:ext>
            </a:extLst>
          </p:cNvPr>
          <p:cNvSpPr/>
          <p:nvPr/>
        </p:nvSpPr>
        <p:spPr>
          <a:xfrm>
            <a:off x="3326673" y="3276957"/>
            <a:ext cx="4045677" cy="495110"/>
          </a:xfrm>
          <a:prstGeom prst="roundRect">
            <a:avLst>
              <a:gd name="adj" fmla="val 18663"/>
            </a:avLst>
          </a:prstGeom>
          <a:solidFill>
            <a:schemeClr val="accent1"/>
          </a:solidFill>
          <a:ln>
            <a:solidFill>
              <a:schemeClr val="accent4"/>
            </a:solidFill>
          </a:ln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40" name="Google Shape;155;p5">
            <a:extLst>
              <a:ext uri="{FF2B5EF4-FFF2-40B4-BE49-F238E27FC236}">
                <a16:creationId xmlns:a16="http://schemas.microsoft.com/office/drawing/2014/main" id="{EAE209CF-4654-B43F-17E3-56E9E9F529AE}"/>
              </a:ext>
            </a:extLst>
          </p:cNvPr>
          <p:cNvSpPr txBox="1"/>
          <p:nvPr/>
        </p:nvSpPr>
        <p:spPr>
          <a:xfrm>
            <a:off x="3326673" y="3272959"/>
            <a:ext cx="4045677" cy="49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4000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Ukaž</a:t>
            </a:r>
            <a:r>
              <a:rPr lang="en-US" sz="2000" dirty="0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 mi </a:t>
            </a:r>
            <a:r>
              <a:rPr lang="en-US" sz="2000" dirty="0" err="1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stránku</a:t>
            </a:r>
            <a:r>
              <a:rPr lang="cs-CZ" sz="2000" dirty="0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wikipedia.org</a:t>
            </a:r>
          </a:p>
        </p:txBody>
      </p:sp>
      <p:sp>
        <p:nvSpPr>
          <p:cNvPr id="43" name="TextovéPole 42">
            <a:extLst>
              <a:ext uri="{FF2B5EF4-FFF2-40B4-BE49-F238E27FC236}">
                <a16:creationId xmlns:a16="http://schemas.microsoft.com/office/drawing/2014/main" id="{2C62F59A-339D-49E3-2B76-B3D760173282}"/>
              </a:ext>
            </a:extLst>
          </p:cNvPr>
          <p:cNvSpPr txBox="1"/>
          <p:nvPr/>
        </p:nvSpPr>
        <p:spPr>
          <a:xfrm>
            <a:off x="10007600" y="3301298"/>
            <a:ext cx="1727200" cy="1047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000">
                <a:solidFill>
                  <a:schemeClr val="accent4"/>
                </a:solidFill>
                <a:latin typeface="+mn-lt"/>
                <a:ea typeface="Avenir"/>
                <a:cs typeface="Avenir"/>
              </a:defRPr>
            </a:lvl1pPr>
          </a:lstStyle>
          <a:p>
            <a:r>
              <a:rPr lang="cs-CZ" b="1" dirty="0">
                <a:solidFill>
                  <a:schemeClr val="bg1"/>
                </a:solidFill>
              </a:rPr>
              <a:t>Webový server Wikipedie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57" name="Přímá spojnice se šipkou 56">
            <a:extLst>
              <a:ext uri="{FF2B5EF4-FFF2-40B4-BE49-F238E27FC236}">
                <a16:creationId xmlns:a16="http://schemas.microsoft.com/office/drawing/2014/main" id="{9B79D923-28A3-AEE5-5FAA-99753E11A765}"/>
              </a:ext>
            </a:extLst>
          </p:cNvPr>
          <p:cNvCxnSpPr>
            <a:cxnSpLocks/>
            <a:stCxn id="24" idx="3"/>
          </p:cNvCxnSpPr>
          <p:nvPr/>
        </p:nvCxnSpPr>
        <p:spPr>
          <a:xfrm>
            <a:off x="6908345" y="1500734"/>
            <a:ext cx="3098203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61">
            <a:extLst>
              <a:ext uri="{FF2B5EF4-FFF2-40B4-BE49-F238E27FC236}">
                <a16:creationId xmlns:a16="http://schemas.microsoft.com/office/drawing/2014/main" id="{0089B6B9-6EB6-3E9A-5204-8E6F8DB1DF02}"/>
              </a:ext>
            </a:extLst>
          </p:cNvPr>
          <p:cNvCxnSpPr>
            <a:cxnSpLocks/>
            <a:stCxn id="17" idx="2"/>
            <a:endCxn id="37" idx="3"/>
          </p:cNvCxnSpPr>
          <p:nvPr/>
        </p:nvCxnSpPr>
        <p:spPr>
          <a:xfrm flipH="1">
            <a:off x="6096000" y="2184286"/>
            <a:ext cx="1359358" cy="7859"/>
          </a:xfrm>
          <a:prstGeom prst="line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pojnice: pravoúhlá 67">
            <a:extLst>
              <a:ext uri="{FF2B5EF4-FFF2-40B4-BE49-F238E27FC236}">
                <a16:creationId xmlns:a16="http://schemas.microsoft.com/office/drawing/2014/main" id="{749225D0-3B0D-2B3A-CA12-7EBFADC69BBC}"/>
              </a:ext>
            </a:extLst>
          </p:cNvPr>
          <p:cNvCxnSpPr>
            <a:cxnSpLocks/>
            <a:stCxn id="37" idx="1"/>
            <a:endCxn id="47" idx="0"/>
          </p:cNvCxnSpPr>
          <p:nvPr/>
        </p:nvCxnSpPr>
        <p:spPr>
          <a:xfrm rot="10800000" flipV="1">
            <a:off x="2132996" y="2192145"/>
            <a:ext cx="1196742" cy="698882"/>
          </a:xfrm>
          <a:prstGeom prst="bentConnector2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Přímá spojnice se šipkou 96">
            <a:extLst>
              <a:ext uri="{FF2B5EF4-FFF2-40B4-BE49-F238E27FC236}">
                <a16:creationId xmlns:a16="http://schemas.microsoft.com/office/drawing/2014/main" id="{DE98B23C-7B46-5A8F-2E26-321510C05793}"/>
              </a:ext>
            </a:extLst>
          </p:cNvPr>
          <p:cNvCxnSpPr>
            <a:cxnSpLocks/>
            <a:stCxn id="40" idx="3"/>
          </p:cNvCxnSpPr>
          <p:nvPr/>
        </p:nvCxnSpPr>
        <p:spPr>
          <a:xfrm>
            <a:off x="7372350" y="3518481"/>
            <a:ext cx="2634198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pro číslo snímku 5">
            <a:extLst>
              <a:ext uri="{FF2B5EF4-FFF2-40B4-BE49-F238E27FC236}">
                <a16:creationId xmlns:a16="http://schemas.microsoft.com/office/drawing/2014/main" id="{9ECFDCB7-0A40-CFD7-D1C5-996B4AAE4B8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98260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pojnice: pravoúhlá 70">
            <a:extLst>
              <a:ext uri="{FF2B5EF4-FFF2-40B4-BE49-F238E27FC236}">
                <a16:creationId xmlns:a16="http://schemas.microsoft.com/office/drawing/2014/main" id="{16ED8C4A-C058-27B6-27F6-3B470BE78479}"/>
              </a:ext>
            </a:extLst>
          </p:cNvPr>
          <p:cNvCxnSpPr>
            <a:cxnSpLocks/>
            <a:stCxn id="87" idx="6"/>
            <a:endCxn id="40" idx="1"/>
          </p:cNvCxnSpPr>
          <p:nvPr/>
        </p:nvCxnSpPr>
        <p:spPr>
          <a:xfrm>
            <a:off x="2075725" y="3103915"/>
            <a:ext cx="1250948" cy="414566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87" name="Ovál 86">
            <a:extLst>
              <a:ext uri="{FF2B5EF4-FFF2-40B4-BE49-F238E27FC236}">
                <a16:creationId xmlns:a16="http://schemas.microsoft.com/office/drawing/2014/main" id="{5B94F369-9056-1484-2D06-0A07B5A28A16}"/>
              </a:ext>
            </a:extLst>
          </p:cNvPr>
          <p:cNvSpPr/>
          <p:nvPr/>
        </p:nvSpPr>
        <p:spPr>
          <a:xfrm>
            <a:off x="1844733" y="2988419"/>
            <a:ext cx="230992" cy="230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2" name="Ovál 121">
            <a:extLst>
              <a:ext uri="{FF2B5EF4-FFF2-40B4-BE49-F238E27FC236}">
                <a16:creationId xmlns:a16="http://schemas.microsoft.com/office/drawing/2014/main" id="{83B5F144-C762-8CE5-E7C9-14985DD247A7}"/>
              </a:ext>
            </a:extLst>
          </p:cNvPr>
          <p:cNvSpPr/>
          <p:nvPr/>
        </p:nvSpPr>
        <p:spPr>
          <a:xfrm>
            <a:off x="1872157" y="3087295"/>
            <a:ext cx="230992" cy="230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7" name="Ovál 46">
            <a:extLst>
              <a:ext uri="{FF2B5EF4-FFF2-40B4-BE49-F238E27FC236}">
                <a16:creationId xmlns:a16="http://schemas.microsoft.com/office/drawing/2014/main" id="{FF7F3857-1FBA-1250-406A-F333298DEEE9}"/>
              </a:ext>
            </a:extLst>
          </p:cNvPr>
          <p:cNvSpPr/>
          <p:nvPr/>
        </p:nvSpPr>
        <p:spPr>
          <a:xfrm>
            <a:off x="2017500" y="2891027"/>
            <a:ext cx="230992" cy="230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2" name="Ovál 81">
            <a:extLst>
              <a:ext uri="{FF2B5EF4-FFF2-40B4-BE49-F238E27FC236}">
                <a16:creationId xmlns:a16="http://schemas.microsoft.com/office/drawing/2014/main" id="{CE44031C-587E-CB9C-E95A-7294B2708E75}"/>
              </a:ext>
            </a:extLst>
          </p:cNvPr>
          <p:cNvSpPr/>
          <p:nvPr/>
        </p:nvSpPr>
        <p:spPr>
          <a:xfrm>
            <a:off x="990703" y="2268396"/>
            <a:ext cx="230992" cy="230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pojnice: pravoúhlá 48">
            <a:extLst>
              <a:ext uri="{FF2B5EF4-FFF2-40B4-BE49-F238E27FC236}">
                <a16:creationId xmlns:a16="http://schemas.microsoft.com/office/drawing/2014/main" id="{45AB09D8-7679-638D-0348-F2EEB8548773}"/>
              </a:ext>
            </a:extLst>
          </p:cNvPr>
          <p:cNvCxnSpPr>
            <a:cxnSpLocks/>
            <a:stCxn id="82" idx="0"/>
            <a:endCxn id="32" idx="1"/>
          </p:cNvCxnSpPr>
          <p:nvPr/>
        </p:nvCxnSpPr>
        <p:spPr>
          <a:xfrm rot="5400000" flipH="1" flipV="1">
            <a:off x="1835154" y="773813"/>
            <a:ext cx="765629" cy="2223539"/>
          </a:xfrm>
          <a:prstGeom prst="bentConnector2">
            <a:avLst/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>
            <a:extLst>
              <a:ext uri="{FF2B5EF4-FFF2-40B4-BE49-F238E27FC236}">
                <a16:creationId xmlns:a16="http://schemas.microsoft.com/office/drawing/2014/main" id="{8DDA7FDD-097A-B2C1-5FE8-4F8D4748F624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 l="19004" t="12876" r="22202" b="1782"/>
          <a:stretch/>
        </p:blipFill>
        <p:spPr>
          <a:xfrm>
            <a:off x="7455358" y="1630347"/>
            <a:ext cx="1107510" cy="110787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dist="38100" dir="2700000" algn="ctr" rotWithShape="0">
              <a:schemeClr val="accent4"/>
            </a:outerShdw>
          </a:effectLst>
        </p:spPr>
      </p:pic>
      <p:cxnSp>
        <p:nvCxnSpPr>
          <p:cNvPr id="61" name="Přímá spojnice 60">
            <a:extLst>
              <a:ext uri="{FF2B5EF4-FFF2-40B4-BE49-F238E27FC236}">
                <a16:creationId xmlns:a16="http://schemas.microsoft.com/office/drawing/2014/main" id="{755B61A3-C9D0-0514-D69C-5F54C0479427}"/>
              </a:ext>
            </a:extLst>
          </p:cNvPr>
          <p:cNvCxnSpPr>
            <a:cxnSpLocks/>
            <a:endCxn id="17" idx="6"/>
          </p:cNvCxnSpPr>
          <p:nvPr/>
        </p:nvCxnSpPr>
        <p:spPr>
          <a:xfrm flipH="1">
            <a:off x="8562868" y="2184286"/>
            <a:ext cx="1444732" cy="0"/>
          </a:xfrm>
          <a:prstGeom prst="line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ázek 27">
            <a:extLst>
              <a:ext uri="{FF2B5EF4-FFF2-40B4-BE49-F238E27FC236}">
                <a16:creationId xmlns:a16="http://schemas.microsoft.com/office/drawing/2014/main" id="{3A1DFEDB-B744-F06A-8C4F-322FE2527D5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645" t="195" r="10640" b="-195"/>
          <a:stretch/>
        </p:blipFill>
        <p:spPr>
          <a:xfrm>
            <a:off x="7457144" y="3677096"/>
            <a:ext cx="1106777" cy="110677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dist="38100" dir="2700000" algn="ctr" rotWithShape="0">
              <a:schemeClr val="accent4"/>
            </a:outerShdw>
          </a:effectLst>
        </p:spPr>
      </p:pic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D9F48456-22B8-D7E0-8BFD-CFDE484336A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57200" y="1584085"/>
            <a:ext cx="1829725" cy="2357631"/>
          </a:xfrm>
          <a:prstGeom prst="rect">
            <a:avLst/>
          </a:prstGeom>
        </p:spPr>
      </p:pic>
      <p:cxnSp>
        <p:nvCxnSpPr>
          <p:cNvPr id="104" name="Přímá spojnice 103">
            <a:extLst>
              <a:ext uri="{FF2B5EF4-FFF2-40B4-BE49-F238E27FC236}">
                <a16:creationId xmlns:a16="http://schemas.microsoft.com/office/drawing/2014/main" id="{F4D126A1-5FCF-55E9-659D-E8EEE1B1A830}"/>
              </a:ext>
            </a:extLst>
          </p:cNvPr>
          <p:cNvCxnSpPr>
            <a:cxnSpLocks/>
            <a:endCxn id="28" idx="6"/>
          </p:cNvCxnSpPr>
          <p:nvPr/>
        </p:nvCxnSpPr>
        <p:spPr>
          <a:xfrm flipH="1">
            <a:off x="8563921" y="4230485"/>
            <a:ext cx="1479239" cy="0"/>
          </a:xfrm>
          <a:prstGeom prst="line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Obdélník: se zakulacenými rohy 89">
            <a:extLst>
              <a:ext uri="{FF2B5EF4-FFF2-40B4-BE49-F238E27FC236}">
                <a16:creationId xmlns:a16="http://schemas.microsoft.com/office/drawing/2014/main" id="{62C4CA9E-396D-E1BE-13AE-11E63BFDF542}"/>
              </a:ext>
            </a:extLst>
          </p:cNvPr>
          <p:cNvSpPr/>
          <p:nvPr/>
        </p:nvSpPr>
        <p:spPr>
          <a:xfrm>
            <a:off x="10006548" y="3307774"/>
            <a:ext cx="1728252" cy="1344419"/>
          </a:xfrm>
          <a:prstGeom prst="roundRect">
            <a:avLst>
              <a:gd name="adj" fmla="val 3345"/>
            </a:avLst>
          </a:prstGeom>
          <a:solidFill>
            <a:schemeClr val="accent4"/>
          </a:solidFill>
          <a:ln w="28575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22618"/>
                      <a:gd name="connsiteY0" fmla="*/ 62182 h 1858963"/>
                      <a:gd name="connsiteX1" fmla="*/ 62182 w 2422618"/>
                      <a:gd name="connsiteY1" fmla="*/ 0 h 1858963"/>
                      <a:gd name="connsiteX2" fmla="*/ 659728 w 2422618"/>
                      <a:gd name="connsiteY2" fmla="*/ 0 h 1858963"/>
                      <a:gd name="connsiteX3" fmla="*/ 1188326 w 2422618"/>
                      <a:gd name="connsiteY3" fmla="*/ 0 h 1858963"/>
                      <a:gd name="connsiteX4" fmla="*/ 1762890 w 2422618"/>
                      <a:gd name="connsiteY4" fmla="*/ 0 h 1858963"/>
                      <a:gd name="connsiteX5" fmla="*/ 2360436 w 2422618"/>
                      <a:gd name="connsiteY5" fmla="*/ 0 h 1858963"/>
                      <a:gd name="connsiteX6" fmla="*/ 2422618 w 2422618"/>
                      <a:gd name="connsiteY6" fmla="*/ 62182 h 1858963"/>
                      <a:gd name="connsiteX7" fmla="*/ 2422618 w 2422618"/>
                      <a:gd name="connsiteY7" fmla="*/ 675074 h 1858963"/>
                      <a:gd name="connsiteX8" fmla="*/ 2422618 w 2422618"/>
                      <a:gd name="connsiteY8" fmla="*/ 1270619 h 1858963"/>
                      <a:gd name="connsiteX9" fmla="*/ 2422618 w 2422618"/>
                      <a:gd name="connsiteY9" fmla="*/ 1796781 h 1858963"/>
                      <a:gd name="connsiteX10" fmla="*/ 2360436 w 2422618"/>
                      <a:gd name="connsiteY10" fmla="*/ 1858963 h 1858963"/>
                      <a:gd name="connsiteX11" fmla="*/ 1785873 w 2422618"/>
                      <a:gd name="connsiteY11" fmla="*/ 1858963 h 1858963"/>
                      <a:gd name="connsiteX12" fmla="*/ 1257274 w 2422618"/>
                      <a:gd name="connsiteY12" fmla="*/ 1858963 h 1858963"/>
                      <a:gd name="connsiteX13" fmla="*/ 751658 w 2422618"/>
                      <a:gd name="connsiteY13" fmla="*/ 1858963 h 1858963"/>
                      <a:gd name="connsiteX14" fmla="*/ 62182 w 2422618"/>
                      <a:gd name="connsiteY14" fmla="*/ 1858963 h 1858963"/>
                      <a:gd name="connsiteX15" fmla="*/ 0 w 2422618"/>
                      <a:gd name="connsiteY15" fmla="*/ 1796781 h 1858963"/>
                      <a:gd name="connsiteX16" fmla="*/ 0 w 2422618"/>
                      <a:gd name="connsiteY16" fmla="*/ 1201235 h 1858963"/>
                      <a:gd name="connsiteX17" fmla="*/ 0 w 2422618"/>
                      <a:gd name="connsiteY17" fmla="*/ 657728 h 1858963"/>
                      <a:gd name="connsiteX18" fmla="*/ 0 w 2422618"/>
                      <a:gd name="connsiteY18" fmla="*/ 62182 h 1858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422618" h="1858963" fill="none" extrusionOk="0">
                        <a:moveTo>
                          <a:pt x="0" y="62182"/>
                        </a:moveTo>
                        <a:cubicBezTo>
                          <a:pt x="-2928" y="27961"/>
                          <a:pt x="31665" y="-6895"/>
                          <a:pt x="62182" y="0"/>
                        </a:cubicBezTo>
                        <a:cubicBezTo>
                          <a:pt x="327420" y="-44535"/>
                          <a:pt x="385880" y="48656"/>
                          <a:pt x="659728" y="0"/>
                        </a:cubicBezTo>
                        <a:cubicBezTo>
                          <a:pt x="933576" y="-48656"/>
                          <a:pt x="938313" y="40736"/>
                          <a:pt x="1188326" y="0"/>
                        </a:cubicBezTo>
                        <a:cubicBezTo>
                          <a:pt x="1438339" y="-40736"/>
                          <a:pt x="1554524" y="21538"/>
                          <a:pt x="1762890" y="0"/>
                        </a:cubicBezTo>
                        <a:cubicBezTo>
                          <a:pt x="1971256" y="-21538"/>
                          <a:pt x="2206879" y="26801"/>
                          <a:pt x="2360436" y="0"/>
                        </a:cubicBezTo>
                        <a:cubicBezTo>
                          <a:pt x="2397381" y="-8007"/>
                          <a:pt x="2427874" y="33523"/>
                          <a:pt x="2422618" y="62182"/>
                        </a:cubicBezTo>
                        <a:cubicBezTo>
                          <a:pt x="2480703" y="301888"/>
                          <a:pt x="2382937" y="502184"/>
                          <a:pt x="2422618" y="675074"/>
                        </a:cubicBezTo>
                        <a:cubicBezTo>
                          <a:pt x="2462299" y="847964"/>
                          <a:pt x="2389431" y="1010969"/>
                          <a:pt x="2422618" y="1270619"/>
                        </a:cubicBezTo>
                        <a:cubicBezTo>
                          <a:pt x="2455805" y="1530270"/>
                          <a:pt x="2380593" y="1592812"/>
                          <a:pt x="2422618" y="1796781"/>
                        </a:cubicBezTo>
                        <a:cubicBezTo>
                          <a:pt x="2421487" y="1834649"/>
                          <a:pt x="2393224" y="1854068"/>
                          <a:pt x="2360436" y="1858963"/>
                        </a:cubicBezTo>
                        <a:cubicBezTo>
                          <a:pt x="2196294" y="1902561"/>
                          <a:pt x="1989335" y="1842477"/>
                          <a:pt x="1785873" y="1858963"/>
                        </a:cubicBezTo>
                        <a:cubicBezTo>
                          <a:pt x="1582411" y="1875449"/>
                          <a:pt x="1380550" y="1835780"/>
                          <a:pt x="1257274" y="1858963"/>
                        </a:cubicBezTo>
                        <a:cubicBezTo>
                          <a:pt x="1133998" y="1882146"/>
                          <a:pt x="859495" y="1841218"/>
                          <a:pt x="751658" y="1858963"/>
                        </a:cubicBezTo>
                        <a:cubicBezTo>
                          <a:pt x="643821" y="1876708"/>
                          <a:pt x="228362" y="1807429"/>
                          <a:pt x="62182" y="1858963"/>
                        </a:cubicBezTo>
                        <a:cubicBezTo>
                          <a:pt x="27006" y="1862083"/>
                          <a:pt x="6358" y="1832947"/>
                          <a:pt x="0" y="1796781"/>
                        </a:cubicBezTo>
                        <a:cubicBezTo>
                          <a:pt x="-51402" y="1536790"/>
                          <a:pt x="3072" y="1353329"/>
                          <a:pt x="0" y="1201235"/>
                        </a:cubicBezTo>
                        <a:cubicBezTo>
                          <a:pt x="-3072" y="1049141"/>
                          <a:pt x="47679" y="920235"/>
                          <a:pt x="0" y="657728"/>
                        </a:cubicBezTo>
                        <a:cubicBezTo>
                          <a:pt x="-47679" y="395221"/>
                          <a:pt x="35118" y="314000"/>
                          <a:pt x="0" y="62182"/>
                        </a:cubicBezTo>
                        <a:close/>
                      </a:path>
                      <a:path w="2422618" h="1858963" stroke="0" extrusionOk="0">
                        <a:moveTo>
                          <a:pt x="0" y="62182"/>
                        </a:moveTo>
                        <a:cubicBezTo>
                          <a:pt x="-2967" y="26010"/>
                          <a:pt x="21308" y="2451"/>
                          <a:pt x="62182" y="0"/>
                        </a:cubicBezTo>
                        <a:cubicBezTo>
                          <a:pt x="227971" y="-23608"/>
                          <a:pt x="484578" y="8330"/>
                          <a:pt x="682711" y="0"/>
                        </a:cubicBezTo>
                        <a:cubicBezTo>
                          <a:pt x="880844" y="-8330"/>
                          <a:pt x="1027668" y="28518"/>
                          <a:pt x="1234292" y="0"/>
                        </a:cubicBezTo>
                        <a:cubicBezTo>
                          <a:pt x="1440916" y="-28518"/>
                          <a:pt x="1563517" y="6127"/>
                          <a:pt x="1762890" y="0"/>
                        </a:cubicBezTo>
                        <a:cubicBezTo>
                          <a:pt x="1962263" y="-6127"/>
                          <a:pt x="2207118" y="27950"/>
                          <a:pt x="2360436" y="0"/>
                        </a:cubicBezTo>
                        <a:cubicBezTo>
                          <a:pt x="2397148" y="-4877"/>
                          <a:pt x="2416678" y="26930"/>
                          <a:pt x="2422618" y="62182"/>
                        </a:cubicBezTo>
                        <a:cubicBezTo>
                          <a:pt x="2452833" y="306593"/>
                          <a:pt x="2401691" y="508859"/>
                          <a:pt x="2422618" y="640382"/>
                        </a:cubicBezTo>
                        <a:cubicBezTo>
                          <a:pt x="2443545" y="771905"/>
                          <a:pt x="2366582" y="1086661"/>
                          <a:pt x="2422618" y="1253273"/>
                        </a:cubicBezTo>
                        <a:cubicBezTo>
                          <a:pt x="2478654" y="1419885"/>
                          <a:pt x="2362801" y="1588260"/>
                          <a:pt x="2422618" y="1796781"/>
                        </a:cubicBezTo>
                        <a:cubicBezTo>
                          <a:pt x="2420414" y="1830997"/>
                          <a:pt x="2395893" y="1855904"/>
                          <a:pt x="2360436" y="1858963"/>
                        </a:cubicBezTo>
                        <a:cubicBezTo>
                          <a:pt x="2068318" y="1915556"/>
                          <a:pt x="2048531" y="1805987"/>
                          <a:pt x="1762890" y="1858963"/>
                        </a:cubicBezTo>
                        <a:cubicBezTo>
                          <a:pt x="1477249" y="1911939"/>
                          <a:pt x="1426019" y="1857122"/>
                          <a:pt x="1142361" y="1858963"/>
                        </a:cubicBezTo>
                        <a:cubicBezTo>
                          <a:pt x="858703" y="1860804"/>
                          <a:pt x="433825" y="1742101"/>
                          <a:pt x="62182" y="1858963"/>
                        </a:cubicBezTo>
                        <a:cubicBezTo>
                          <a:pt x="22178" y="1859893"/>
                          <a:pt x="-677" y="1830656"/>
                          <a:pt x="0" y="1796781"/>
                        </a:cubicBezTo>
                        <a:cubicBezTo>
                          <a:pt x="-29895" y="1515509"/>
                          <a:pt x="39936" y="1490390"/>
                          <a:pt x="0" y="1201235"/>
                        </a:cubicBezTo>
                        <a:cubicBezTo>
                          <a:pt x="-39936" y="912080"/>
                          <a:pt x="29602" y="773487"/>
                          <a:pt x="0" y="623036"/>
                        </a:cubicBezTo>
                        <a:cubicBezTo>
                          <a:pt x="-29602" y="472585"/>
                          <a:pt x="66784" y="339113"/>
                          <a:pt x="0" y="6218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Obdélník: se zakulacenými rohy 54">
            <a:extLst>
              <a:ext uri="{FF2B5EF4-FFF2-40B4-BE49-F238E27FC236}">
                <a16:creationId xmlns:a16="http://schemas.microsoft.com/office/drawing/2014/main" id="{72CF4DE1-97F7-DF1C-77D8-2D4A73ACF7DB}"/>
              </a:ext>
            </a:extLst>
          </p:cNvPr>
          <p:cNvSpPr/>
          <p:nvPr/>
        </p:nvSpPr>
        <p:spPr>
          <a:xfrm>
            <a:off x="10007600" y="1249365"/>
            <a:ext cx="1727200" cy="1020760"/>
          </a:xfrm>
          <a:prstGeom prst="roundRect">
            <a:avLst>
              <a:gd name="adj" fmla="val 3345"/>
            </a:avLst>
          </a:prstGeom>
          <a:solidFill>
            <a:schemeClr val="accent4"/>
          </a:solidFill>
          <a:ln w="28575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22618"/>
                      <a:gd name="connsiteY0" fmla="*/ 62182 h 1858963"/>
                      <a:gd name="connsiteX1" fmla="*/ 62182 w 2422618"/>
                      <a:gd name="connsiteY1" fmla="*/ 0 h 1858963"/>
                      <a:gd name="connsiteX2" fmla="*/ 659728 w 2422618"/>
                      <a:gd name="connsiteY2" fmla="*/ 0 h 1858963"/>
                      <a:gd name="connsiteX3" fmla="*/ 1188326 w 2422618"/>
                      <a:gd name="connsiteY3" fmla="*/ 0 h 1858963"/>
                      <a:gd name="connsiteX4" fmla="*/ 1762890 w 2422618"/>
                      <a:gd name="connsiteY4" fmla="*/ 0 h 1858963"/>
                      <a:gd name="connsiteX5" fmla="*/ 2360436 w 2422618"/>
                      <a:gd name="connsiteY5" fmla="*/ 0 h 1858963"/>
                      <a:gd name="connsiteX6" fmla="*/ 2422618 w 2422618"/>
                      <a:gd name="connsiteY6" fmla="*/ 62182 h 1858963"/>
                      <a:gd name="connsiteX7" fmla="*/ 2422618 w 2422618"/>
                      <a:gd name="connsiteY7" fmla="*/ 675074 h 1858963"/>
                      <a:gd name="connsiteX8" fmla="*/ 2422618 w 2422618"/>
                      <a:gd name="connsiteY8" fmla="*/ 1270619 h 1858963"/>
                      <a:gd name="connsiteX9" fmla="*/ 2422618 w 2422618"/>
                      <a:gd name="connsiteY9" fmla="*/ 1796781 h 1858963"/>
                      <a:gd name="connsiteX10" fmla="*/ 2360436 w 2422618"/>
                      <a:gd name="connsiteY10" fmla="*/ 1858963 h 1858963"/>
                      <a:gd name="connsiteX11" fmla="*/ 1785873 w 2422618"/>
                      <a:gd name="connsiteY11" fmla="*/ 1858963 h 1858963"/>
                      <a:gd name="connsiteX12" fmla="*/ 1257274 w 2422618"/>
                      <a:gd name="connsiteY12" fmla="*/ 1858963 h 1858963"/>
                      <a:gd name="connsiteX13" fmla="*/ 751658 w 2422618"/>
                      <a:gd name="connsiteY13" fmla="*/ 1858963 h 1858963"/>
                      <a:gd name="connsiteX14" fmla="*/ 62182 w 2422618"/>
                      <a:gd name="connsiteY14" fmla="*/ 1858963 h 1858963"/>
                      <a:gd name="connsiteX15" fmla="*/ 0 w 2422618"/>
                      <a:gd name="connsiteY15" fmla="*/ 1796781 h 1858963"/>
                      <a:gd name="connsiteX16" fmla="*/ 0 w 2422618"/>
                      <a:gd name="connsiteY16" fmla="*/ 1201235 h 1858963"/>
                      <a:gd name="connsiteX17" fmla="*/ 0 w 2422618"/>
                      <a:gd name="connsiteY17" fmla="*/ 657728 h 1858963"/>
                      <a:gd name="connsiteX18" fmla="*/ 0 w 2422618"/>
                      <a:gd name="connsiteY18" fmla="*/ 62182 h 1858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422618" h="1858963" fill="none" extrusionOk="0">
                        <a:moveTo>
                          <a:pt x="0" y="62182"/>
                        </a:moveTo>
                        <a:cubicBezTo>
                          <a:pt x="-2928" y="27961"/>
                          <a:pt x="31665" y="-6895"/>
                          <a:pt x="62182" y="0"/>
                        </a:cubicBezTo>
                        <a:cubicBezTo>
                          <a:pt x="327420" y="-44535"/>
                          <a:pt x="385880" y="48656"/>
                          <a:pt x="659728" y="0"/>
                        </a:cubicBezTo>
                        <a:cubicBezTo>
                          <a:pt x="933576" y="-48656"/>
                          <a:pt x="938313" y="40736"/>
                          <a:pt x="1188326" y="0"/>
                        </a:cubicBezTo>
                        <a:cubicBezTo>
                          <a:pt x="1438339" y="-40736"/>
                          <a:pt x="1554524" y="21538"/>
                          <a:pt x="1762890" y="0"/>
                        </a:cubicBezTo>
                        <a:cubicBezTo>
                          <a:pt x="1971256" y="-21538"/>
                          <a:pt x="2206879" y="26801"/>
                          <a:pt x="2360436" y="0"/>
                        </a:cubicBezTo>
                        <a:cubicBezTo>
                          <a:pt x="2397381" y="-8007"/>
                          <a:pt x="2427874" y="33523"/>
                          <a:pt x="2422618" y="62182"/>
                        </a:cubicBezTo>
                        <a:cubicBezTo>
                          <a:pt x="2480703" y="301888"/>
                          <a:pt x="2382937" y="502184"/>
                          <a:pt x="2422618" y="675074"/>
                        </a:cubicBezTo>
                        <a:cubicBezTo>
                          <a:pt x="2462299" y="847964"/>
                          <a:pt x="2389431" y="1010969"/>
                          <a:pt x="2422618" y="1270619"/>
                        </a:cubicBezTo>
                        <a:cubicBezTo>
                          <a:pt x="2455805" y="1530270"/>
                          <a:pt x="2380593" y="1592812"/>
                          <a:pt x="2422618" y="1796781"/>
                        </a:cubicBezTo>
                        <a:cubicBezTo>
                          <a:pt x="2421487" y="1834649"/>
                          <a:pt x="2393224" y="1854068"/>
                          <a:pt x="2360436" y="1858963"/>
                        </a:cubicBezTo>
                        <a:cubicBezTo>
                          <a:pt x="2196294" y="1902561"/>
                          <a:pt x="1989335" y="1842477"/>
                          <a:pt x="1785873" y="1858963"/>
                        </a:cubicBezTo>
                        <a:cubicBezTo>
                          <a:pt x="1582411" y="1875449"/>
                          <a:pt x="1380550" y="1835780"/>
                          <a:pt x="1257274" y="1858963"/>
                        </a:cubicBezTo>
                        <a:cubicBezTo>
                          <a:pt x="1133998" y="1882146"/>
                          <a:pt x="859495" y="1841218"/>
                          <a:pt x="751658" y="1858963"/>
                        </a:cubicBezTo>
                        <a:cubicBezTo>
                          <a:pt x="643821" y="1876708"/>
                          <a:pt x="228362" y="1807429"/>
                          <a:pt x="62182" y="1858963"/>
                        </a:cubicBezTo>
                        <a:cubicBezTo>
                          <a:pt x="27006" y="1862083"/>
                          <a:pt x="6358" y="1832947"/>
                          <a:pt x="0" y="1796781"/>
                        </a:cubicBezTo>
                        <a:cubicBezTo>
                          <a:pt x="-51402" y="1536790"/>
                          <a:pt x="3072" y="1353329"/>
                          <a:pt x="0" y="1201235"/>
                        </a:cubicBezTo>
                        <a:cubicBezTo>
                          <a:pt x="-3072" y="1049141"/>
                          <a:pt x="47679" y="920235"/>
                          <a:pt x="0" y="657728"/>
                        </a:cubicBezTo>
                        <a:cubicBezTo>
                          <a:pt x="-47679" y="395221"/>
                          <a:pt x="35118" y="314000"/>
                          <a:pt x="0" y="62182"/>
                        </a:cubicBezTo>
                        <a:close/>
                      </a:path>
                      <a:path w="2422618" h="1858963" stroke="0" extrusionOk="0">
                        <a:moveTo>
                          <a:pt x="0" y="62182"/>
                        </a:moveTo>
                        <a:cubicBezTo>
                          <a:pt x="-2967" y="26010"/>
                          <a:pt x="21308" y="2451"/>
                          <a:pt x="62182" y="0"/>
                        </a:cubicBezTo>
                        <a:cubicBezTo>
                          <a:pt x="227971" y="-23608"/>
                          <a:pt x="484578" y="8330"/>
                          <a:pt x="682711" y="0"/>
                        </a:cubicBezTo>
                        <a:cubicBezTo>
                          <a:pt x="880844" y="-8330"/>
                          <a:pt x="1027668" y="28518"/>
                          <a:pt x="1234292" y="0"/>
                        </a:cubicBezTo>
                        <a:cubicBezTo>
                          <a:pt x="1440916" y="-28518"/>
                          <a:pt x="1563517" y="6127"/>
                          <a:pt x="1762890" y="0"/>
                        </a:cubicBezTo>
                        <a:cubicBezTo>
                          <a:pt x="1962263" y="-6127"/>
                          <a:pt x="2207118" y="27950"/>
                          <a:pt x="2360436" y="0"/>
                        </a:cubicBezTo>
                        <a:cubicBezTo>
                          <a:pt x="2397148" y="-4877"/>
                          <a:pt x="2416678" y="26930"/>
                          <a:pt x="2422618" y="62182"/>
                        </a:cubicBezTo>
                        <a:cubicBezTo>
                          <a:pt x="2452833" y="306593"/>
                          <a:pt x="2401691" y="508859"/>
                          <a:pt x="2422618" y="640382"/>
                        </a:cubicBezTo>
                        <a:cubicBezTo>
                          <a:pt x="2443545" y="771905"/>
                          <a:pt x="2366582" y="1086661"/>
                          <a:pt x="2422618" y="1253273"/>
                        </a:cubicBezTo>
                        <a:cubicBezTo>
                          <a:pt x="2478654" y="1419885"/>
                          <a:pt x="2362801" y="1588260"/>
                          <a:pt x="2422618" y="1796781"/>
                        </a:cubicBezTo>
                        <a:cubicBezTo>
                          <a:pt x="2420414" y="1830997"/>
                          <a:pt x="2395893" y="1855904"/>
                          <a:pt x="2360436" y="1858963"/>
                        </a:cubicBezTo>
                        <a:cubicBezTo>
                          <a:pt x="2068318" y="1915556"/>
                          <a:pt x="2048531" y="1805987"/>
                          <a:pt x="1762890" y="1858963"/>
                        </a:cubicBezTo>
                        <a:cubicBezTo>
                          <a:pt x="1477249" y="1911939"/>
                          <a:pt x="1426019" y="1857122"/>
                          <a:pt x="1142361" y="1858963"/>
                        </a:cubicBezTo>
                        <a:cubicBezTo>
                          <a:pt x="858703" y="1860804"/>
                          <a:pt x="433825" y="1742101"/>
                          <a:pt x="62182" y="1858963"/>
                        </a:cubicBezTo>
                        <a:cubicBezTo>
                          <a:pt x="22178" y="1859893"/>
                          <a:pt x="-677" y="1830656"/>
                          <a:pt x="0" y="1796781"/>
                        </a:cubicBezTo>
                        <a:cubicBezTo>
                          <a:pt x="-29895" y="1515509"/>
                          <a:pt x="39936" y="1490390"/>
                          <a:pt x="0" y="1201235"/>
                        </a:cubicBezTo>
                        <a:cubicBezTo>
                          <a:pt x="-39936" y="912080"/>
                          <a:pt x="29602" y="773487"/>
                          <a:pt x="0" y="623036"/>
                        </a:cubicBezTo>
                        <a:cubicBezTo>
                          <a:pt x="-29602" y="472585"/>
                          <a:pt x="66784" y="339113"/>
                          <a:pt x="0" y="6218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Obdélník: se zakulacenými rohy 31">
            <a:extLst>
              <a:ext uri="{FF2B5EF4-FFF2-40B4-BE49-F238E27FC236}">
                <a16:creationId xmlns:a16="http://schemas.microsoft.com/office/drawing/2014/main" id="{FDA0A361-32BE-77B5-59DA-FC98298F8B95}"/>
              </a:ext>
            </a:extLst>
          </p:cNvPr>
          <p:cNvSpPr/>
          <p:nvPr/>
        </p:nvSpPr>
        <p:spPr>
          <a:xfrm>
            <a:off x="3329738" y="1255212"/>
            <a:ext cx="3578607" cy="495110"/>
          </a:xfrm>
          <a:prstGeom prst="roundRect">
            <a:avLst>
              <a:gd name="adj" fmla="val 18663"/>
            </a:avLst>
          </a:prstGeom>
          <a:solidFill>
            <a:schemeClr val="accent1"/>
          </a:solidFill>
          <a:ln>
            <a:solidFill>
              <a:schemeClr val="accent4"/>
            </a:solidFill>
          </a:ln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8DC8BF6-350C-C2DD-2585-645020BB5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7066280" cy="838199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>
              <a:lnSpc>
                <a:spcPct val="90000"/>
              </a:lnSpc>
              <a:buClr>
                <a:schemeClr val="lt1"/>
              </a:buClr>
              <a:buSzPts val="4400"/>
            </a:pPr>
            <a:r>
              <a:rPr lang="cs-CZ" sz="3600" b="1" dirty="0">
                <a:solidFill>
                  <a:schemeClr val="accent4"/>
                </a:solidFill>
              </a:rPr>
              <a:t>Servery plní naše požadavky</a:t>
            </a:r>
            <a:endParaRPr lang="en-US" sz="3600" b="1" dirty="0">
              <a:solidFill>
                <a:schemeClr val="accent4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F81BD62-8DE1-9392-829C-71DE8B721B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455358" y="427587"/>
            <a:ext cx="4279442" cy="452717"/>
          </a:xfrm>
        </p:spPr>
        <p:txBody>
          <a:bodyPr anchor="b">
            <a:normAutofit/>
          </a:bodyPr>
          <a:lstStyle/>
          <a:p>
            <a:pPr marL="0" indent="0">
              <a:buNone/>
            </a:pPr>
            <a:r>
              <a:rPr lang="cs-CZ" sz="2000" b="1" i="1" dirty="0">
                <a:solidFill>
                  <a:schemeClr val="accent4"/>
                </a:solidFill>
                <a:latin typeface="+mj-lt"/>
              </a:rPr>
              <a:t>serve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 – angl. sloužit</a:t>
            </a:r>
            <a:endParaRPr lang="en-US" sz="2000" i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0E52F03B-08D7-6AFA-37E4-E8FEA944BD1C}"/>
              </a:ext>
            </a:extLst>
          </p:cNvPr>
          <p:cNvSpPr txBox="1"/>
          <p:nvPr/>
        </p:nvSpPr>
        <p:spPr>
          <a:xfrm>
            <a:off x="10006548" y="1249364"/>
            <a:ext cx="1728252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000">
                <a:solidFill>
                  <a:schemeClr val="accent4"/>
                </a:solidFill>
                <a:latin typeface="+mn-lt"/>
                <a:ea typeface="Avenir"/>
                <a:cs typeface="Avenir"/>
              </a:defRPr>
            </a:lvl1pPr>
          </a:lstStyle>
          <a:p>
            <a:r>
              <a:rPr lang="cs-CZ" b="1" dirty="0">
                <a:solidFill>
                  <a:schemeClr val="bg1"/>
                </a:solidFill>
              </a:rPr>
              <a:t>YouTube server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id="{C6F9C870-5138-E244-53B5-31298CC63D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6748" y="4427675"/>
            <a:ext cx="667851" cy="667851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29D537CB-15D8-E377-2124-D20DD92804E1}"/>
              </a:ext>
            </a:extLst>
          </p:cNvPr>
          <p:cNvSpPr txBox="1"/>
          <p:nvPr/>
        </p:nvSpPr>
        <p:spPr>
          <a:xfrm>
            <a:off x="457200" y="5334000"/>
            <a:ext cx="4257040" cy="838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cs-CZ" sz="2000" b="1" dirty="0">
                <a:solidFill>
                  <a:schemeClr val="accent4"/>
                </a:solidFill>
                <a:latin typeface="+mj-lt"/>
              </a:rPr>
              <a:t>Různé typy serverů: </a:t>
            </a:r>
            <a:br>
              <a:rPr lang="cs-CZ" sz="2000" b="1" dirty="0">
                <a:solidFill>
                  <a:schemeClr val="accent4"/>
                </a:solidFill>
                <a:latin typeface="+mj-lt"/>
              </a:rPr>
            </a:br>
            <a:r>
              <a:rPr lang="cs-CZ" sz="2000" dirty="0">
                <a:solidFill>
                  <a:schemeClr val="accent4"/>
                </a:solidFill>
                <a:latin typeface="+mj-lt"/>
              </a:rPr>
              <a:t>webové, herní, </a:t>
            </a:r>
            <a:r>
              <a:rPr lang="cs-CZ" sz="2000" dirty="0" err="1">
                <a:solidFill>
                  <a:schemeClr val="accent4"/>
                </a:solidFill>
                <a:latin typeface="+mj-lt"/>
              </a:rPr>
              <a:t>chatservery</a:t>
            </a:r>
            <a:r>
              <a:rPr lang="cs-CZ" sz="2000" dirty="0">
                <a:solidFill>
                  <a:schemeClr val="accent4"/>
                </a:solidFill>
                <a:latin typeface="+mj-lt"/>
              </a:rPr>
              <a:t>, …</a:t>
            </a:r>
            <a:endParaRPr lang="en-US" sz="2000" dirty="0">
              <a:solidFill>
                <a:schemeClr val="accent4"/>
              </a:solidFill>
              <a:latin typeface="+mj-lt"/>
            </a:endParaRPr>
          </a:p>
        </p:txBody>
      </p:sp>
      <p:pic>
        <p:nvPicPr>
          <p:cNvPr id="20" name="Obrázek 19" descr="Obsah obrázku nádoba&#10;&#10;Popis byl vytvořen automaticky">
            <a:extLst>
              <a:ext uri="{FF2B5EF4-FFF2-40B4-BE49-F238E27FC236}">
                <a16:creationId xmlns:a16="http://schemas.microsoft.com/office/drawing/2014/main" id="{18677277-DD1B-56FC-642A-1ECB5340B6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567" y="5430855"/>
            <a:ext cx="644490" cy="644490"/>
          </a:xfrm>
          <a:prstGeom prst="rect">
            <a:avLst/>
          </a:prstGeom>
        </p:spPr>
      </p:pic>
      <p:pic>
        <p:nvPicPr>
          <p:cNvPr id="27" name="Grafický objekt 26" descr="Bublina chatu se souvislou výplní">
            <a:extLst>
              <a:ext uri="{FF2B5EF4-FFF2-40B4-BE49-F238E27FC236}">
                <a16:creationId xmlns:a16="http://schemas.microsoft.com/office/drawing/2014/main" id="{2F5049F4-B45B-CACA-F7CD-8C3763E111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11791" y="5314413"/>
            <a:ext cx="922751" cy="922751"/>
          </a:xfrm>
          <a:prstGeom prst="rect">
            <a:avLst/>
          </a:prstGeom>
        </p:spPr>
      </p:pic>
      <p:sp>
        <p:nvSpPr>
          <p:cNvPr id="24" name="Google Shape;155;p5">
            <a:extLst>
              <a:ext uri="{FF2B5EF4-FFF2-40B4-BE49-F238E27FC236}">
                <a16:creationId xmlns:a16="http://schemas.microsoft.com/office/drawing/2014/main" id="{BFC98B27-1B60-7C35-274D-E1B4F1A738DD}"/>
              </a:ext>
            </a:extLst>
          </p:cNvPr>
          <p:cNvSpPr txBox="1"/>
          <p:nvPr/>
        </p:nvSpPr>
        <p:spPr>
          <a:xfrm>
            <a:off x="3326674" y="1255212"/>
            <a:ext cx="3581671" cy="49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4000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Uka</a:t>
            </a:r>
            <a:r>
              <a:rPr lang="cs-CZ" sz="2000" dirty="0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ž mi video o kočičkách</a:t>
            </a:r>
            <a:endParaRPr sz="2000" dirty="0">
              <a:solidFill>
                <a:schemeClr val="bg1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pic>
        <p:nvPicPr>
          <p:cNvPr id="30" name="Obrázek 29">
            <a:extLst>
              <a:ext uri="{FF2B5EF4-FFF2-40B4-BE49-F238E27FC236}">
                <a16:creationId xmlns:a16="http://schemas.microsoft.com/office/drawing/2014/main" id="{DBBA3403-9C16-20C9-A94C-B4D2AF840ABA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10440317" y="2042508"/>
            <a:ext cx="860711" cy="508748"/>
          </a:xfrm>
          <a:prstGeom prst="rect">
            <a:avLst/>
          </a:prstGeom>
        </p:spPr>
      </p:pic>
      <p:sp>
        <p:nvSpPr>
          <p:cNvPr id="37" name="Obdélník: se zakulacenými rohy 36">
            <a:extLst>
              <a:ext uri="{FF2B5EF4-FFF2-40B4-BE49-F238E27FC236}">
                <a16:creationId xmlns:a16="http://schemas.microsoft.com/office/drawing/2014/main" id="{06E7B912-F5B4-A625-CFA1-FC2432C55827}"/>
              </a:ext>
            </a:extLst>
          </p:cNvPr>
          <p:cNvSpPr/>
          <p:nvPr/>
        </p:nvSpPr>
        <p:spPr>
          <a:xfrm>
            <a:off x="3329738" y="1944590"/>
            <a:ext cx="2766262" cy="495110"/>
          </a:xfrm>
          <a:prstGeom prst="roundRect">
            <a:avLst>
              <a:gd name="adj" fmla="val 18663"/>
            </a:avLst>
          </a:prstGeom>
          <a:solidFill>
            <a:schemeClr val="bg2"/>
          </a:solidFill>
          <a:ln>
            <a:solidFill>
              <a:schemeClr val="accent1"/>
            </a:solidFill>
          </a:ln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29" name="Google Shape;155;p5">
            <a:extLst>
              <a:ext uri="{FF2B5EF4-FFF2-40B4-BE49-F238E27FC236}">
                <a16:creationId xmlns:a16="http://schemas.microsoft.com/office/drawing/2014/main" id="{34161BC4-AB56-C5A0-883E-372EC312F63C}"/>
              </a:ext>
            </a:extLst>
          </p:cNvPr>
          <p:cNvSpPr txBox="1"/>
          <p:nvPr/>
        </p:nvSpPr>
        <p:spPr>
          <a:xfrm>
            <a:off x="3310883" y="1942188"/>
            <a:ext cx="2800908" cy="491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4000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Dobře, tady ho máš</a:t>
            </a:r>
            <a:endParaRPr sz="2000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39" name="Obdélník: se zakulacenými rohy 38">
            <a:extLst>
              <a:ext uri="{FF2B5EF4-FFF2-40B4-BE49-F238E27FC236}">
                <a16:creationId xmlns:a16="http://schemas.microsoft.com/office/drawing/2014/main" id="{1D860B78-E60F-12A3-A76F-99A61F66B3B3}"/>
              </a:ext>
            </a:extLst>
          </p:cNvPr>
          <p:cNvSpPr/>
          <p:nvPr/>
        </p:nvSpPr>
        <p:spPr>
          <a:xfrm>
            <a:off x="3326673" y="3276957"/>
            <a:ext cx="4045677" cy="495110"/>
          </a:xfrm>
          <a:prstGeom prst="roundRect">
            <a:avLst>
              <a:gd name="adj" fmla="val 18663"/>
            </a:avLst>
          </a:prstGeom>
          <a:solidFill>
            <a:schemeClr val="accent1"/>
          </a:solidFill>
          <a:ln>
            <a:solidFill>
              <a:schemeClr val="accent4"/>
            </a:solidFill>
          </a:ln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40" name="Google Shape;155;p5">
            <a:extLst>
              <a:ext uri="{FF2B5EF4-FFF2-40B4-BE49-F238E27FC236}">
                <a16:creationId xmlns:a16="http://schemas.microsoft.com/office/drawing/2014/main" id="{EAE209CF-4654-B43F-17E3-56E9E9F529AE}"/>
              </a:ext>
            </a:extLst>
          </p:cNvPr>
          <p:cNvSpPr txBox="1"/>
          <p:nvPr/>
        </p:nvSpPr>
        <p:spPr>
          <a:xfrm>
            <a:off x="3326673" y="3272959"/>
            <a:ext cx="4045677" cy="49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4000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Ukaž</a:t>
            </a:r>
            <a:r>
              <a:rPr lang="en-US" sz="2000" dirty="0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 mi </a:t>
            </a:r>
            <a:r>
              <a:rPr lang="en-US" sz="2000" dirty="0" err="1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stránku</a:t>
            </a:r>
            <a:r>
              <a:rPr lang="cs-CZ" sz="2000" dirty="0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+mn-lt"/>
                <a:ea typeface="Avenir"/>
                <a:cs typeface="Avenir"/>
                <a:sym typeface="Avenir"/>
              </a:rPr>
              <a:t>wikipedia.org</a:t>
            </a:r>
          </a:p>
        </p:txBody>
      </p:sp>
      <p:sp>
        <p:nvSpPr>
          <p:cNvPr id="41" name="Obdélník: se zakulacenými rohy 40">
            <a:extLst>
              <a:ext uri="{FF2B5EF4-FFF2-40B4-BE49-F238E27FC236}">
                <a16:creationId xmlns:a16="http://schemas.microsoft.com/office/drawing/2014/main" id="{57038625-A3A8-A792-C9A0-54BCBA244C84}"/>
              </a:ext>
            </a:extLst>
          </p:cNvPr>
          <p:cNvSpPr/>
          <p:nvPr/>
        </p:nvSpPr>
        <p:spPr>
          <a:xfrm>
            <a:off x="3329739" y="3981789"/>
            <a:ext cx="2588462" cy="495110"/>
          </a:xfrm>
          <a:prstGeom prst="roundRect">
            <a:avLst>
              <a:gd name="adj" fmla="val 18663"/>
            </a:avLst>
          </a:prstGeom>
          <a:solidFill>
            <a:schemeClr val="bg2"/>
          </a:solidFill>
          <a:ln>
            <a:solidFill>
              <a:schemeClr val="accent1"/>
            </a:solidFill>
          </a:ln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42" name="Google Shape;155;p5">
            <a:extLst>
              <a:ext uri="{FF2B5EF4-FFF2-40B4-BE49-F238E27FC236}">
                <a16:creationId xmlns:a16="http://schemas.microsoft.com/office/drawing/2014/main" id="{53C27082-B708-81B8-6863-D1FAD17CE334}"/>
              </a:ext>
            </a:extLst>
          </p:cNvPr>
          <p:cNvSpPr txBox="1"/>
          <p:nvPr/>
        </p:nvSpPr>
        <p:spPr>
          <a:xfrm>
            <a:off x="3326673" y="3981787"/>
            <a:ext cx="2540727" cy="495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4000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Dobře, tady ji máš</a:t>
            </a:r>
            <a:endParaRPr sz="2000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43" name="TextovéPole 42">
            <a:extLst>
              <a:ext uri="{FF2B5EF4-FFF2-40B4-BE49-F238E27FC236}">
                <a16:creationId xmlns:a16="http://schemas.microsoft.com/office/drawing/2014/main" id="{2C62F59A-339D-49E3-2B76-B3D760173282}"/>
              </a:ext>
            </a:extLst>
          </p:cNvPr>
          <p:cNvSpPr txBox="1"/>
          <p:nvPr/>
        </p:nvSpPr>
        <p:spPr>
          <a:xfrm>
            <a:off x="10007600" y="3301298"/>
            <a:ext cx="1727200" cy="1047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000">
                <a:solidFill>
                  <a:schemeClr val="accent4"/>
                </a:solidFill>
                <a:latin typeface="+mn-lt"/>
                <a:ea typeface="Avenir"/>
                <a:cs typeface="Avenir"/>
              </a:defRPr>
            </a:lvl1pPr>
          </a:lstStyle>
          <a:p>
            <a:r>
              <a:rPr lang="cs-CZ" b="1" dirty="0">
                <a:solidFill>
                  <a:schemeClr val="bg1"/>
                </a:solidFill>
              </a:rPr>
              <a:t>Webový server Wikipedie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44" name="Obrázek 43" descr="Obsah obrázku text&#10;&#10;Popis byl vytvořen automaticky">
            <a:extLst>
              <a:ext uri="{FF2B5EF4-FFF2-40B4-BE49-F238E27FC236}">
                <a16:creationId xmlns:a16="http://schemas.microsoft.com/office/drawing/2014/main" id="{30264904-A1F4-4B19-CC21-7C59FDDFEA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241" y="5459894"/>
            <a:ext cx="631791" cy="631791"/>
          </a:xfrm>
          <a:prstGeom prst="rect">
            <a:avLst/>
          </a:prstGeom>
        </p:spPr>
      </p:pic>
      <p:cxnSp>
        <p:nvCxnSpPr>
          <p:cNvPr id="57" name="Přímá spojnice se šipkou 56">
            <a:extLst>
              <a:ext uri="{FF2B5EF4-FFF2-40B4-BE49-F238E27FC236}">
                <a16:creationId xmlns:a16="http://schemas.microsoft.com/office/drawing/2014/main" id="{9B79D923-28A3-AEE5-5FAA-99753E11A765}"/>
              </a:ext>
            </a:extLst>
          </p:cNvPr>
          <p:cNvCxnSpPr>
            <a:cxnSpLocks/>
            <a:stCxn id="24" idx="3"/>
          </p:cNvCxnSpPr>
          <p:nvPr/>
        </p:nvCxnSpPr>
        <p:spPr>
          <a:xfrm>
            <a:off x="6908345" y="1500734"/>
            <a:ext cx="3098203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61">
            <a:extLst>
              <a:ext uri="{FF2B5EF4-FFF2-40B4-BE49-F238E27FC236}">
                <a16:creationId xmlns:a16="http://schemas.microsoft.com/office/drawing/2014/main" id="{0089B6B9-6EB6-3E9A-5204-8E6F8DB1DF02}"/>
              </a:ext>
            </a:extLst>
          </p:cNvPr>
          <p:cNvCxnSpPr>
            <a:cxnSpLocks/>
            <a:stCxn id="17" idx="2"/>
            <a:endCxn id="37" idx="3"/>
          </p:cNvCxnSpPr>
          <p:nvPr/>
        </p:nvCxnSpPr>
        <p:spPr>
          <a:xfrm flipH="1">
            <a:off x="6096000" y="2184286"/>
            <a:ext cx="1359358" cy="7859"/>
          </a:xfrm>
          <a:prstGeom prst="line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pojnice: pravoúhlá 67">
            <a:extLst>
              <a:ext uri="{FF2B5EF4-FFF2-40B4-BE49-F238E27FC236}">
                <a16:creationId xmlns:a16="http://schemas.microsoft.com/office/drawing/2014/main" id="{749225D0-3B0D-2B3A-CA12-7EBFADC69BBC}"/>
              </a:ext>
            </a:extLst>
          </p:cNvPr>
          <p:cNvCxnSpPr>
            <a:cxnSpLocks/>
            <a:stCxn id="37" idx="1"/>
            <a:endCxn id="47" idx="0"/>
          </p:cNvCxnSpPr>
          <p:nvPr/>
        </p:nvCxnSpPr>
        <p:spPr>
          <a:xfrm rot="10800000" flipV="1">
            <a:off x="2132996" y="2192145"/>
            <a:ext cx="1196742" cy="698882"/>
          </a:xfrm>
          <a:prstGeom prst="bentConnector2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Přímá spojnice se šipkou 96">
            <a:extLst>
              <a:ext uri="{FF2B5EF4-FFF2-40B4-BE49-F238E27FC236}">
                <a16:creationId xmlns:a16="http://schemas.microsoft.com/office/drawing/2014/main" id="{DE98B23C-7B46-5A8F-2E26-321510C05793}"/>
              </a:ext>
            </a:extLst>
          </p:cNvPr>
          <p:cNvCxnSpPr>
            <a:cxnSpLocks/>
            <a:stCxn id="40" idx="3"/>
          </p:cNvCxnSpPr>
          <p:nvPr/>
        </p:nvCxnSpPr>
        <p:spPr>
          <a:xfrm>
            <a:off x="7372350" y="3518481"/>
            <a:ext cx="2634198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Přímá spojnice 106">
            <a:extLst>
              <a:ext uri="{FF2B5EF4-FFF2-40B4-BE49-F238E27FC236}">
                <a16:creationId xmlns:a16="http://schemas.microsoft.com/office/drawing/2014/main" id="{8F692CCC-2E55-8B95-8807-FC2343680E09}"/>
              </a:ext>
            </a:extLst>
          </p:cNvPr>
          <p:cNvCxnSpPr>
            <a:cxnSpLocks/>
            <a:stCxn id="28" idx="2"/>
            <a:endCxn id="41" idx="3"/>
          </p:cNvCxnSpPr>
          <p:nvPr/>
        </p:nvCxnSpPr>
        <p:spPr>
          <a:xfrm flipH="1" flipV="1">
            <a:off x="5918201" y="4229344"/>
            <a:ext cx="1538943" cy="1141"/>
          </a:xfrm>
          <a:prstGeom prst="line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pojnice: pravoúhlá 122">
            <a:extLst>
              <a:ext uri="{FF2B5EF4-FFF2-40B4-BE49-F238E27FC236}">
                <a16:creationId xmlns:a16="http://schemas.microsoft.com/office/drawing/2014/main" id="{5FB9BBAA-9B75-DC33-2030-F31F4757465F}"/>
              </a:ext>
            </a:extLst>
          </p:cNvPr>
          <p:cNvCxnSpPr>
            <a:cxnSpLocks/>
            <a:stCxn id="42" idx="1"/>
            <a:endCxn id="122" idx="4"/>
          </p:cNvCxnSpPr>
          <p:nvPr/>
        </p:nvCxnSpPr>
        <p:spPr>
          <a:xfrm rot="10800000">
            <a:off x="1987653" y="3318287"/>
            <a:ext cx="1339020" cy="911056"/>
          </a:xfrm>
          <a:prstGeom prst="bentConnector2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pro číslo snímku 5">
            <a:extLst>
              <a:ext uri="{FF2B5EF4-FFF2-40B4-BE49-F238E27FC236}">
                <a16:creationId xmlns:a16="http://schemas.microsoft.com/office/drawing/2014/main" id="{9ECFDCB7-0A40-CFD7-D1C5-996B4AAE4B8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334457"/>
      </p:ext>
    </p:extLst>
  </p:cSld>
  <p:clrMapOvr>
    <a:masterClrMapping/>
  </p:clrMapOvr>
  <p:transition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IGHTSLIDE_SLIDE_COLLAPSED" val="TRUE"/>
</p:tagLst>
</file>

<file path=ppt/theme/theme1.xml><?xml version="1.0" encoding="utf-8"?>
<a:theme xmlns:a="http://schemas.openxmlformats.org/drawingml/2006/main" name="Internet4Kids">
  <a:themeElements>
    <a:clrScheme name="Office">
      <a:dk1>
        <a:srgbClr val="000000"/>
      </a:dk1>
      <a:lt1>
        <a:srgbClr val="FFFFFF"/>
      </a:lt1>
      <a:dk2>
        <a:srgbClr val="F66766"/>
      </a:dk2>
      <a:lt2>
        <a:srgbClr val="808080"/>
      </a:lt2>
      <a:accent1>
        <a:srgbClr val="6F3AFF"/>
      </a:accent1>
      <a:accent2>
        <a:srgbClr val="0FFAFF"/>
      </a:accent2>
      <a:accent3>
        <a:srgbClr val="D64DF6"/>
      </a:accent3>
      <a:accent4>
        <a:srgbClr val="20085E"/>
      </a:accent4>
      <a:accent5>
        <a:srgbClr val="FFFF33"/>
      </a:accent5>
      <a:accent6>
        <a:srgbClr val="FFB200"/>
      </a:accent6>
      <a:hlink>
        <a:srgbClr val="0563C1"/>
      </a:hlink>
      <a:folHlink>
        <a:srgbClr val="954F72"/>
      </a:folHlink>
    </a:clrScheme>
    <a:fontScheme name="Vlastní 1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26536</TotalTime>
  <Words>705</Words>
  <Application>Microsoft Macintosh PowerPoint</Application>
  <PresentationFormat>Widescreen</PresentationFormat>
  <Paragraphs>188</Paragraphs>
  <Slides>30</Slides>
  <Notes>16</Notes>
  <HiddenSlides>1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Avenir</vt:lpstr>
      <vt:lpstr>Avenir Next LT Pro</vt:lpstr>
      <vt:lpstr>Calibri</vt:lpstr>
      <vt:lpstr>Poppins</vt:lpstr>
      <vt:lpstr>Internet4Kids</vt:lpstr>
      <vt:lpstr>ZÁKLADY FUNGOVÁNÍ INTERNETU</vt:lpstr>
      <vt:lpstr>Co kdyby internet najednou  přestal fungovat?</vt:lpstr>
      <vt:lpstr>PowerPoint Presentation</vt:lpstr>
      <vt:lpstr>PowerPoint Presentation</vt:lpstr>
      <vt:lpstr>PowerPoint Presentation</vt:lpstr>
      <vt:lpstr>Servery plní naše požadavky</vt:lpstr>
      <vt:lpstr>Servery plní naše požadavky</vt:lpstr>
      <vt:lpstr>Servery plní naše požadavky</vt:lpstr>
      <vt:lpstr>Servery plní naše požadavky</vt:lpstr>
      <vt:lpstr>DATOVÁ CENTRA</vt:lpstr>
      <vt:lpstr>PROCHÁZKA DATOVÝM CENTREM</vt:lpstr>
      <vt:lpstr>Komunikace KLIENT-SERVER</vt:lpstr>
      <vt:lpstr>PowerPoint Presentation</vt:lpstr>
      <vt:lpstr>ROUTER</vt:lpstr>
      <vt:lpstr>ROUTER</vt:lpstr>
      <vt:lpstr>ROUTER</vt:lpstr>
      <vt:lpstr>ROUTER</vt:lpstr>
      <vt:lpstr>ROUTER</vt:lpstr>
      <vt:lpstr>ROUTER</vt:lpstr>
      <vt:lpstr>Podle čeho routery směrují posílané informace?</vt:lpstr>
      <vt:lpstr>Jaké routery jsou po cestě?</vt:lpstr>
      <vt:lpstr>IP ADRESA</vt:lpstr>
      <vt:lpstr>PowerPoint Presentation</vt:lpstr>
      <vt:lpstr>PowerPoint Presentation</vt:lpstr>
      <vt:lpstr>Směrování paketů</vt:lpstr>
      <vt:lpstr>Co musí obsahovat  každý paket?</vt:lpstr>
      <vt:lpstr>Co musí obsahovat  každý paket?</vt:lpstr>
      <vt:lpstr>Zakreslete část internetové sítě</vt:lpstr>
      <vt:lpstr>PowerPoint Presentation</vt:lpstr>
      <vt:lpstr>internet4kids.mff.cuni.cz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Jak vypadá internet?</dc:title>
  <dc:creator>Mazná Michaela</dc:creator>
  <cp:lastModifiedBy>Anna Yaghobová</cp:lastModifiedBy>
  <cp:revision>13</cp:revision>
  <dcterms:created xsi:type="dcterms:W3CDTF">2022-11-28T07:37:06Z</dcterms:created>
  <dcterms:modified xsi:type="dcterms:W3CDTF">2024-08-07T09:49:57Z</dcterms:modified>
</cp:coreProperties>
</file>